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359" r:id="rId3"/>
    <p:sldId id="257" r:id="rId4"/>
    <p:sldId id="258" r:id="rId5"/>
    <p:sldId id="259" r:id="rId6"/>
    <p:sldId id="361" r:id="rId7"/>
    <p:sldId id="262" r:id="rId8"/>
    <p:sldId id="362" r:id="rId9"/>
    <p:sldId id="363" r:id="rId10"/>
    <p:sldId id="364" r:id="rId11"/>
    <p:sldId id="274" r:id="rId12"/>
    <p:sldId id="277" r:id="rId13"/>
    <p:sldId id="365" r:id="rId14"/>
    <p:sldId id="375" r:id="rId15"/>
    <p:sldId id="278" r:id="rId16"/>
    <p:sldId id="279" r:id="rId17"/>
    <p:sldId id="280" r:id="rId18"/>
    <p:sldId id="376" r:id="rId19"/>
    <p:sldId id="377" r:id="rId20"/>
    <p:sldId id="265" r:id="rId21"/>
    <p:sldId id="266" r:id="rId22"/>
    <p:sldId id="380" r:id="rId23"/>
    <p:sldId id="381" r:id="rId24"/>
    <p:sldId id="374" r:id="rId25"/>
    <p:sldId id="382" r:id="rId26"/>
    <p:sldId id="383" r:id="rId27"/>
    <p:sldId id="384" r:id="rId28"/>
    <p:sldId id="291" r:id="rId29"/>
    <p:sldId id="281" r:id="rId30"/>
    <p:sldId id="289" r:id="rId31"/>
    <p:sldId id="282" r:id="rId32"/>
    <p:sldId id="283" r:id="rId33"/>
    <p:sldId id="285" r:id="rId34"/>
    <p:sldId id="294" r:id="rId35"/>
    <p:sldId id="295" r:id="rId36"/>
    <p:sldId id="300" r:id="rId37"/>
    <p:sldId id="301" r:id="rId38"/>
    <p:sldId id="298"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047C2"/>
    <a:srgbClr val="00C201"/>
    <a:srgbClr val="DDD203"/>
    <a:srgbClr val="00F3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244"/>
    <p:restoredTop sz="91585"/>
  </p:normalViewPr>
  <p:slideViewPr>
    <p:cSldViewPr snapToGrid="0" snapToObjects="1">
      <p:cViewPr varScale="1">
        <p:scale>
          <a:sx n="67" d="100"/>
          <a:sy n="67" d="100"/>
        </p:scale>
        <p:origin x="184" y="18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image" Target="../media/image52.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emf"/><Relationship Id="rId7" Type="http://schemas.openxmlformats.org/officeDocument/2006/relationships/image" Target="../media/image60.emf"/><Relationship Id="rId2" Type="http://schemas.openxmlformats.org/officeDocument/2006/relationships/image" Target="../media/image55.emf"/><Relationship Id="rId1" Type="http://schemas.openxmlformats.org/officeDocument/2006/relationships/image" Target="../media/image54.emf"/><Relationship Id="rId6" Type="http://schemas.openxmlformats.org/officeDocument/2006/relationships/image" Target="../media/image59.emf"/><Relationship Id="rId11" Type="http://schemas.openxmlformats.org/officeDocument/2006/relationships/image" Target="../media/image64.emf"/><Relationship Id="rId5" Type="http://schemas.openxmlformats.org/officeDocument/2006/relationships/image" Target="../media/image58.emf"/><Relationship Id="rId10" Type="http://schemas.openxmlformats.org/officeDocument/2006/relationships/image" Target="../media/image63.emf"/><Relationship Id="rId4" Type="http://schemas.openxmlformats.org/officeDocument/2006/relationships/image" Target="../media/image57.emf"/><Relationship Id="rId9" Type="http://schemas.openxmlformats.org/officeDocument/2006/relationships/image" Target="../media/image62.e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emf"/><Relationship Id="rId7" Type="http://schemas.openxmlformats.org/officeDocument/2006/relationships/image" Target="../media/image71.emf"/><Relationship Id="rId2" Type="http://schemas.openxmlformats.org/officeDocument/2006/relationships/image" Target="../media/image66.emf"/><Relationship Id="rId1" Type="http://schemas.openxmlformats.org/officeDocument/2006/relationships/image" Target="../media/image65.emf"/><Relationship Id="rId6" Type="http://schemas.openxmlformats.org/officeDocument/2006/relationships/image" Target="../media/image70.emf"/><Relationship Id="rId5" Type="http://schemas.openxmlformats.org/officeDocument/2006/relationships/image" Target="../media/image69.emf"/><Relationship Id="rId10" Type="http://schemas.openxmlformats.org/officeDocument/2006/relationships/image" Target="../media/image74.emf"/><Relationship Id="rId4" Type="http://schemas.openxmlformats.org/officeDocument/2006/relationships/image" Target="../media/image68.emf"/><Relationship Id="rId9" Type="http://schemas.openxmlformats.org/officeDocument/2006/relationships/image" Target="../media/image73.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53.emf"/><Relationship Id="rId1" Type="http://schemas.openxmlformats.org/officeDocument/2006/relationships/image" Target="../media/image52.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png"/><Relationship Id="rId1" Type="http://schemas.openxmlformats.org/officeDocument/2006/relationships/image" Target="../media/image4.png"/></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 Id="rId5" Type="http://schemas.openxmlformats.org/officeDocument/2006/relationships/image" Target="../media/image81.png"/><Relationship Id="rId4" Type="http://schemas.openxmlformats.org/officeDocument/2006/relationships/image" Target="../media/image80.png"/></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90.emf"/><Relationship Id="rId2" Type="http://schemas.openxmlformats.org/officeDocument/2006/relationships/image" Target="../media/image78.png"/><Relationship Id="rId1" Type="http://schemas.openxmlformats.org/officeDocument/2006/relationships/image" Target="../media/image77.png"/><Relationship Id="rId6" Type="http://schemas.openxmlformats.org/officeDocument/2006/relationships/image" Target="../media/image89.png"/><Relationship Id="rId5" Type="http://schemas.openxmlformats.org/officeDocument/2006/relationships/image" Target="../media/image80.png"/><Relationship Id="rId4" Type="http://schemas.openxmlformats.org/officeDocument/2006/relationships/image" Target="../media/image79.png"/></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77.png"/><Relationship Id="rId7"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emf"/><Relationship Id="rId6" Type="http://schemas.openxmlformats.org/officeDocument/2006/relationships/image" Target="../media/image91.png"/><Relationship Id="rId5" Type="http://schemas.openxmlformats.org/officeDocument/2006/relationships/image" Target="../media/image89.png"/><Relationship Id="rId4" Type="http://schemas.openxmlformats.org/officeDocument/2006/relationships/image" Target="../media/image7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image" Target="../media/image96.emf"/><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image" Target="../media/image98.emf"/><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96.e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07.emf"/><Relationship Id="rId3" Type="http://schemas.openxmlformats.org/officeDocument/2006/relationships/image" Target="../media/image103.emf"/><Relationship Id="rId7" Type="http://schemas.openxmlformats.org/officeDocument/2006/relationships/image" Target="../media/image101.emf"/><Relationship Id="rId2" Type="http://schemas.openxmlformats.org/officeDocument/2006/relationships/image" Target="../media/image99.emf"/><Relationship Id="rId1" Type="http://schemas.openxmlformats.org/officeDocument/2006/relationships/image" Target="../media/image98.emf"/><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110.emf"/><Relationship Id="rId7" Type="http://schemas.openxmlformats.org/officeDocument/2006/relationships/image" Target="../media/image113.emf"/><Relationship Id="rId2" Type="http://schemas.openxmlformats.org/officeDocument/2006/relationships/image" Target="../media/image109.emf"/><Relationship Id="rId1" Type="http://schemas.openxmlformats.org/officeDocument/2006/relationships/image" Target="../media/image108.emf"/><Relationship Id="rId6" Type="http://schemas.openxmlformats.org/officeDocument/2006/relationships/image" Target="../media/image98.emf"/><Relationship Id="rId11" Type="http://schemas.openxmlformats.org/officeDocument/2006/relationships/image" Target="../media/image117.emf"/><Relationship Id="rId5" Type="http://schemas.openxmlformats.org/officeDocument/2006/relationships/image" Target="../media/image112.emf"/><Relationship Id="rId10" Type="http://schemas.openxmlformats.org/officeDocument/2006/relationships/image" Target="../media/image116.emf"/><Relationship Id="rId4" Type="http://schemas.openxmlformats.org/officeDocument/2006/relationships/image" Target="../media/image111.emf"/><Relationship Id="rId9" Type="http://schemas.openxmlformats.org/officeDocument/2006/relationships/image" Target="../media/image115.e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120.emf"/><Relationship Id="rId3" Type="http://schemas.openxmlformats.org/officeDocument/2006/relationships/image" Target="../media/image99.emf"/><Relationship Id="rId7" Type="http://schemas.openxmlformats.org/officeDocument/2006/relationships/image" Target="../media/image119.emf"/><Relationship Id="rId2" Type="http://schemas.openxmlformats.org/officeDocument/2006/relationships/image" Target="../media/image98.emf"/><Relationship Id="rId1" Type="http://schemas.openxmlformats.org/officeDocument/2006/relationships/image" Target="../media/image118.emf"/><Relationship Id="rId6" Type="http://schemas.openxmlformats.org/officeDocument/2006/relationships/image" Target="../media/image101.emf"/><Relationship Id="rId5" Type="http://schemas.openxmlformats.org/officeDocument/2006/relationships/image" Target="../media/image96.emf"/><Relationship Id="rId10" Type="http://schemas.openxmlformats.org/officeDocument/2006/relationships/image" Target="../media/image122.emf"/><Relationship Id="rId4" Type="http://schemas.openxmlformats.org/officeDocument/2006/relationships/image" Target="../media/image100.emf"/><Relationship Id="rId9" Type="http://schemas.openxmlformats.org/officeDocument/2006/relationships/image" Target="../media/image121.emf"/></Relationships>
</file>

<file path=ppt/drawings/_rels/vmlDrawing25.vml.rels><?xml version="1.0" encoding="UTF-8" standalone="yes"?>
<Relationships xmlns="http://schemas.openxmlformats.org/package/2006/relationships"><Relationship Id="rId8" Type="http://schemas.openxmlformats.org/officeDocument/2006/relationships/image" Target="../media/image125.emf"/><Relationship Id="rId3" Type="http://schemas.openxmlformats.org/officeDocument/2006/relationships/image" Target="../media/image100.emf"/><Relationship Id="rId7" Type="http://schemas.openxmlformats.org/officeDocument/2006/relationships/image" Target="../media/image124.emf"/><Relationship Id="rId2" Type="http://schemas.openxmlformats.org/officeDocument/2006/relationships/image" Target="../media/image99.emf"/><Relationship Id="rId1" Type="http://schemas.openxmlformats.org/officeDocument/2006/relationships/image" Target="../media/image98.emf"/><Relationship Id="rId6" Type="http://schemas.openxmlformats.org/officeDocument/2006/relationships/image" Target="../media/image123.emf"/><Relationship Id="rId5" Type="http://schemas.openxmlformats.org/officeDocument/2006/relationships/image" Target="../media/image101.emf"/><Relationship Id="rId10" Type="http://schemas.openxmlformats.org/officeDocument/2006/relationships/image" Target="../media/image127.emf"/><Relationship Id="rId4" Type="http://schemas.openxmlformats.org/officeDocument/2006/relationships/image" Target="../media/image96.emf"/><Relationship Id="rId9" Type="http://schemas.openxmlformats.org/officeDocument/2006/relationships/image" Target="../media/image126.e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image" Target="../media/image45.e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image" Target="../media/image129.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image" Target="../media/image129.emf"/><Relationship Id="rId1" Type="http://schemas.openxmlformats.org/officeDocument/2006/relationships/image" Target="../media/image132.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image" Target="../media/image134.emf"/><Relationship Id="rId4" Type="http://schemas.openxmlformats.org/officeDocument/2006/relationships/image" Target="../media/image137.e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image" Target="../media/image19.emf"/><Relationship Id="rId3" Type="http://schemas.openxmlformats.org/officeDocument/2006/relationships/image" Target="../media/image9.emf"/><Relationship Id="rId7" Type="http://schemas.openxmlformats.org/officeDocument/2006/relationships/image" Target="../media/image13.emf"/><Relationship Id="rId12" Type="http://schemas.openxmlformats.org/officeDocument/2006/relationships/image" Target="../media/image18.emf"/><Relationship Id="rId2" Type="http://schemas.openxmlformats.org/officeDocument/2006/relationships/image" Target="../media/image8.emf"/><Relationship Id="rId1" Type="http://schemas.openxmlformats.org/officeDocument/2006/relationships/image" Target="../media/image7.emf"/><Relationship Id="rId6" Type="http://schemas.openxmlformats.org/officeDocument/2006/relationships/image" Target="../media/image12.emf"/><Relationship Id="rId11" Type="http://schemas.openxmlformats.org/officeDocument/2006/relationships/image" Target="../media/image17.emf"/><Relationship Id="rId5" Type="http://schemas.openxmlformats.org/officeDocument/2006/relationships/image" Target="../media/image11.emf"/><Relationship Id="rId10" Type="http://schemas.openxmlformats.org/officeDocument/2006/relationships/image" Target="../media/image16.emf"/><Relationship Id="rId4" Type="http://schemas.openxmlformats.org/officeDocument/2006/relationships/image" Target="../media/image10.emf"/><Relationship Id="rId9" Type="http://schemas.openxmlformats.org/officeDocument/2006/relationships/image" Target="../media/image15.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23.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image" Target="../media/image31.emf"/><Relationship Id="rId1" Type="http://schemas.openxmlformats.org/officeDocument/2006/relationships/image" Target="../media/image30.emf"/><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2.emf"/><Relationship Id="rId7" Type="http://schemas.openxmlformats.org/officeDocument/2006/relationships/image" Target="../media/image40.emf"/><Relationship Id="rId2" Type="http://schemas.openxmlformats.org/officeDocument/2006/relationships/image" Target="../media/image31.emf"/><Relationship Id="rId1" Type="http://schemas.openxmlformats.org/officeDocument/2006/relationships/image" Target="../media/image30.emf"/><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3.emf"/><Relationship Id="rId9" Type="http://schemas.openxmlformats.org/officeDocument/2006/relationships/image" Target="../media/image42.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32.emf"/><Relationship Id="rId1" Type="http://schemas.openxmlformats.org/officeDocument/2006/relationships/image" Target="../media/image45.emf"/><Relationship Id="rId4" Type="http://schemas.openxmlformats.org/officeDocument/2006/relationships/image" Target="../media/image4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F98C0E-6832-074D-BBD9-5F4E4085A201}" type="datetimeFigureOut">
              <a:rPr lang="en-US" smtClean="0"/>
              <a:t>1/14/21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3524DA-5233-E047-818D-2F715EAA011E}" type="slidenum">
              <a:rPr lang="en-US" smtClean="0"/>
              <a:t>‹#›</a:t>
            </a:fld>
            <a:endParaRPr lang="en-US"/>
          </a:p>
        </p:txBody>
      </p:sp>
    </p:spTree>
    <p:extLst>
      <p:ext uri="{BB962C8B-B14F-4D97-AF65-F5344CB8AC3E}">
        <p14:creationId xmlns:p14="http://schemas.microsoft.com/office/powerpoint/2010/main" val="4258580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E5DEA3-5ADD-1946-B2F9-982EF2A50963}" type="slidenum">
              <a:rPr lang="en-US" smtClean="0"/>
              <a:t>1</a:t>
            </a:fld>
            <a:endParaRPr lang="en-US"/>
          </a:p>
        </p:txBody>
      </p:sp>
    </p:spTree>
    <p:extLst>
      <p:ext uri="{BB962C8B-B14F-4D97-AF65-F5344CB8AC3E}">
        <p14:creationId xmlns:p14="http://schemas.microsoft.com/office/powerpoint/2010/main" val="2555654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E5DEA3-5ADD-1946-B2F9-982EF2A50963}" type="slidenum">
              <a:rPr lang="en-US" smtClean="0"/>
              <a:t>27</a:t>
            </a:fld>
            <a:endParaRPr lang="en-US"/>
          </a:p>
        </p:txBody>
      </p:sp>
    </p:spTree>
    <p:extLst>
      <p:ext uri="{BB962C8B-B14F-4D97-AF65-F5344CB8AC3E}">
        <p14:creationId xmlns:p14="http://schemas.microsoft.com/office/powerpoint/2010/main" val="3676425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28</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1489186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29</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394175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30</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1239909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31</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1492933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32</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1272862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33</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626548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34</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169016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35</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3604318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36</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4241524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7</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1891415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37</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3739796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38</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3331188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11</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2779710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12</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1075781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15</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1171566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16</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3063181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17</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339860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FDC99702-F3D3-634C-B5F3-415EC1A601F9}" type="slidenum">
              <a:rPr lang="en-US" sz="1200"/>
              <a:pPr eaLnBrk="1" hangingPunct="1"/>
              <a:t>20</a:t>
            </a:fld>
            <a:endParaRPr lang="en-US" sz="1200"/>
          </a:p>
        </p:txBody>
      </p:sp>
      <p:sp>
        <p:nvSpPr>
          <p:cNvPr id="140291" name="Rectangle 2"/>
          <p:cNvSpPr>
            <a:spLocks noGrp="1" noRot="1" noChangeAspect="1" noChangeArrowheads="1"/>
          </p:cNvSpPr>
          <p:nvPr>
            <p:ph type="sldImg"/>
          </p:nvPr>
        </p:nvSpPr>
        <p:spPr>
          <a:solidFill>
            <a:srgbClr val="FFFFFF"/>
          </a:solidFill>
          <a:ln/>
        </p:spPr>
      </p:sp>
      <p:sp>
        <p:nvSpPr>
          <p:cNvPr id="140292"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659685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fld id="{08F70473-9605-0F46-94D4-4B34B44899EE}" type="slidenum">
              <a:rPr lang="en-US" sz="1200"/>
              <a:pPr eaLnBrk="1" hangingPunct="1"/>
              <a:t>21</a:t>
            </a:fld>
            <a:endParaRPr lang="en-US" sz="1200"/>
          </a:p>
        </p:txBody>
      </p:sp>
      <p:sp>
        <p:nvSpPr>
          <p:cNvPr id="148483" name="Rectangle 2"/>
          <p:cNvSpPr>
            <a:spLocks noGrp="1" noRot="1" noChangeAspect="1" noChangeArrowheads="1"/>
          </p:cNvSpPr>
          <p:nvPr>
            <p:ph type="sldImg"/>
          </p:nvPr>
        </p:nvSpPr>
        <p:spPr>
          <a:solidFill>
            <a:srgbClr val="FFFFFF"/>
          </a:solidFill>
          <a:ln/>
        </p:spPr>
      </p:sp>
      <p:sp>
        <p:nvSpPr>
          <p:cNvPr id="148484" name="Rectangle 3"/>
          <p:cNvSpPr>
            <a:spLocks noGrp="1" noChangeArrowheads="1"/>
          </p:cNvSpPr>
          <p:nvPr>
            <p:ph type="body" idx="1"/>
          </p:nvPr>
        </p:nvSpPr>
        <p:spPr>
          <a:xfrm>
            <a:off x="685800" y="4343400"/>
            <a:ext cx="5486400" cy="41148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600">
              <a:latin typeface="Lucida Grande" charset="0"/>
              <a:cs typeface="Lucida Grande" charset="0"/>
              <a:sym typeface="Lucida Grande" charset="0"/>
            </a:endParaRPr>
          </a:p>
        </p:txBody>
      </p:sp>
    </p:spTree>
    <p:extLst>
      <p:ext uri="{BB962C8B-B14F-4D97-AF65-F5344CB8AC3E}">
        <p14:creationId xmlns:p14="http://schemas.microsoft.com/office/powerpoint/2010/main" val="3521345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pple Chancery" panose="03020702040506060504" pitchFamily="66" charset="-79"/>
                <a:cs typeface="Apple Chancery" panose="03020702040506060504" pitchFamily="66" charset="-79"/>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Times New Roman" panose="02020603050405020304" pitchFamily="18" charset="0"/>
                <a:cs typeface="Times New Roman" panose="02020603050405020304" pitchFamily="18"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1763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01910E-86AD-2F48-AD4D-0ADEB081155F}" type="datetimeFigureOut">
              <a:rPr lang="en-US" smtClean="0"/>
              <a:t>1/14/21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E9E59-0416-2145-8638-43EE41C68B90}" type="slidenum">
              <a:rPr lang="en-US" smtClean="0"/>
              <a:t>‹#›</a:t>
            </a:fld>
            <a:endParaRPr lang="en-US"/>
          </a:p>
        </p:txBody>
      </p:sp>
    </p:spTree>
    <p:extLst>
      <p:ext uri="{BB962C8B-B14F-4D97-AF65-F5344CB8AC3E}">
        <p14:creationId xmlns:p14="http://schemas.microsoft.com/office/powerpoint/2010/main" val="13886242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9242007"/>
      </p:ext>
    </p:extLst>
  </p:cSld>
  <p:clrMap bg1="lt1" tx1="dk1" bg2="lt2" tx2="dk2" accent1="accent1" accent2="accent2" accent3="accent3" accent4="accent4" accent5="accent5" accent6="accent6" hlink="hlink" folHlink="folHlink"/>
  <p:sldLayoutIdLst>
    <p:sldLayoutId id="2147483650" r:id="rId1"/>
    <p:sldLayoutId id="2147483651" r:id="rId2"/>
  </p:sldLayoutIdLst>
  <p:txStyles>
    <p:titleStyle>
      <a:lvl1pPr algn="ctr" defTabSz="457200" rtl="0" eaLnBrk="1" latinLnBrk="0" hangingPunct="1">
        <a:spcBef>
          <a:spcPct val="0"/>
        </a:spcBef>
        <a:buNone/>
        <a:defRPr sz="4000" kern="1200">
          <a:solidFill>
            <a:srgbClr val="FF0000"/>
          </a:solidFill>
          <a:latin typeface="Apple Chancery" panose="03020702040506060504" pitchFamily="66" charset="-79"/>
          <a:ea typeface="+mj-ea"/>
          <a:cs typeface="Apple Chancery" panose="03020702040506060504" pitchFamily="66" charset="-79"/>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9.e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27.bin"/><Relationship Id="rId5" Type="http://schemas.openxmlformats.org/officeDocument/2006/relationships/image" Target="../media/image28.emf"/><Relationship Id="rId4" Type="http://schemas.openxmlformats.org/officeDocument/2006/relationships/oleObject" Target="../embeddings/oleObject26.bin"/></Relationships>
</file>

<file path=ppt/slides/_rels/slide11.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oleObject" Target="../embeddings/oleObject32.bin"/><Relationship Id="rId18" Type="http://schemas.openxmlformats.org/officeDocument/2006/relationships/image" Target="../media/image36.emf"/><Relationship Id="rId3" Type="http://schemas.openxmlformats.org/officeDocument/2006/relationships/notesSlide" Target="../notesSlides/notesSlide3.xml"/><Relationship Id="rId7" Type="http://schemas.openxmlformats.org/officeDocument/2006/relationships/oleObject" Target="../embeddings/oleObject29.bin"/><Relationship Id="rId12" Type="http://schemas.openxmlformats.org/officeDocument/2006/relationships/image" Target="../media/image33.emf"/><Relationship Id="rId17" Type="http://schemas.openxmlformats.org/officeDocument/2006/relationships/oleObject" Target="../embeddings/oleObject34.bin"/><Relationship Id="rId2" Type="http://schemas.openxmlformats.org/officeDocument/2006/relationships/slideLayout" Target="../slideLayouts/slideLayout1.xml"/><Relationship Id="rId16" Type="http://schemas.openxmlformats.org/officeDocument/2006/relationships/image" Target="../media/image35.emf"/><Relationship Id="rId1" Type="http://schemas.openxmlformats.org/officeDocument/2006/relationships/vmlDrawing" Target="../drawings/vmlDrawing7.vml"/><Relationship Id="rId6" Type="http://schemas.openxmlformats.org/officeDocument/2006/relationships/image" Target="../media/image30.emf"/><Relationship Id="rId11" Type="http://schemas.openxmlformats.org/officeDocument/2006/relationships/oleObject" Target="../embeddings/oleObject31.bin"/><Relationship Id="rId5" Type="http://schemas.openxmlformats.org/officeDocument/2006/relationships/oleObject" Target="../embeddings/oleObject28.bin"/><Relationship Id="rId15" Type="http://schemas.openxmlformats.org/officeDocument/2006/relationships/oleObject" Target="../embeddings/oleObject33.bin"/><Relationship Id="rId10" Type="http://schemas.openxmlformats.org/officeDocument/2006/relationships/image" Target="../media/image32.emf"/><Relationship Id="rId4" Type="http://schemas.openxmlformats.org/officeDocument/2006/relationships/image" Target="../media/image37.jpeg"/><Relationship Id="rId9" Type="http://schemas.openxmlformats.org/officeDocument/2006/relationships/oleObject" Target="../embeddings/oleObject30.bin"/><Relationship Id="rId14" Type="http://schemas.openxmlformats.org/officeDocument/2006/relationships/image" Target="../media/image34.emf"/></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13" Type="http://schemas.openxmlformats.org/officeDocument/2006/relationships/oleObject" Target="../embeddings/oleObject39.bin"/><Relationship Id="rId18" Type="http://schemas.openxmlformats.org/officeDocument/2006/relationships/image" Target="../media/image40.emf"/><Relationship Id="rId3" Type="http://schemas.openxmlformats.org/officeDocument/2006/relationships/notesSlide" Target="../notesSlides/notesSlide4.xml"/><Relationship Id="rId21" Type="http://schemas.openxmlformats.org/officeDocument/2006/relationships/oleObject" Target="../embeddings/oleObject43.bin"/><Relationship Id="rId7" Type="http://schemas.openxmlformats.org/officeDocument/2006/relationships/oleObject" Target="../embeddings/oleObject36.bin"/><Relationship Id="rId12" Type="http://schemas.openxmlformats.org/officeDocument/2006/relationships/image" Target="../media/image33.emf"/><Relationship Id="rId17" Type="http://schemas.openxmlformats.org/officeDocument/2006/relationships/oleObject" Target="../embeddings/oleObject41.bin"/><Relationship Id="rId2" Type="http://schemas.openxmlformats.org/officeDocument/2006/relationships/slideLayout" Target="../slideLayouts/slideLayout1.xml"/><Relationship Id="rId16" Type="http://schemas.openxmlformats.org/officeDocument/2006/relationships/image" Target="../media/image39.emf"/><Relationship Id="rId20" Type="http://schemas.openxmlformats.org/officeDocument/2006/relationships/image" Target="../media/image41.emf"/><Relationship Id="rId1" Type="http://schemas.openxmlformats.org/officeDocument/2006/relationships/vmlDrawing" Target="../drawings/vmlDrawing8.vml"/><Relationship Id="rId6" Type="http://schemas.openxmlformats.org/officeDocument/2006/relationships/image" Target="../media/image30.emf"/><Relationship Id="rId11" Type="http://schemas.openxmlformats.org/officeDocument/2006/relationships/oleObject" Target="../embeddings/oleObject38.bin"/><Relationship Id="rId5" Type="http://schemas.openxmlformats.org/officeDocument/2006/relationships/oleObject" Target="../embeddings/oleObject35.bin"/><Relationship Id="rId15" Type="http://schemas.openxmlformats.org/officeDocument/2006/relationships/oleObject" Target="../embeddings/oleObject40.bin"/><Relationship Id="rId10" Type="http://schemas.openxmlformats.org/officeDocument/2006/relationships/image" Target="../media/image32.emf"/><Relationship Id="rId19" Type="http://schemas.openxmlformats.org/officeDocument/2006/relationships/oleObject" Target="../embeddings/oleObject42.bin"/><Relationship Id="rId4" Type="http://schemas.openxmlformats.org/officeDocument/2006/relationships/image" Target="../media/image37.jpeg"/><Relationship Id="rId9" Type="http://schemas.openxmlformats.org/officeDocument/2006/relationships/oleObject" Target="../embeddings/oleObject37.bin"/><Relationship Id="rId14" Type="http://schemas.openxmlformats.org/officeDocument/2006/relationships/image" Target="../media/image38.emf"/><Relationship Id="rId22"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tiff"/><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hyperlink" Target="http://galileoandeinstein.phys.virginia.edu/more_stuff/Applets/Kepler/kepler.html" TargetMode="Externa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5.xml"/><Relationship Id="rId7" Type="http://schemas.openxmlformats.org/officeDocument/2006/relationships/oleObject" Target="../embeddings/oleObject45.bin"/><Relationship Id="rId12" Type="http://schemas.openxmlformats.org/officeDocument/2006/relationships/image" Target="../media/image47.e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37.jpeg"/><Relationship Id="rId11" Type="http://schemas.openxmlformats.org/officeDocument/2006/relationships/oleObject" Target="../embeddings/oleObject47.bin"/><Relationship Id="rId5" Type="http://schemas.openxmlformats.org/officeDocument/2006/relationships/image" Target="../media/image45.emf"/><Relationship Id="rId10" Type="http://schemas.openxmlformats.org/officeDocument/2006/relationships/image" Target="../media/image46.emf"/><Relationship Id="rId4" Type="http://schemas.openxmlformats.org/officeDocument/2006/relationships/oleObject" Target="../embeddings/oleObject44.bin"/><Relationship Id="rId9" Type="http://schemas.openxmlformats.org/officeDocument/2006/relationships/oleObject" Target="../embeddings/oleObject46.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notesSlide" Target="../notesSlides/notesSlide6.xml"/><Relationship Id="rId7" Type="http://schemas.openxmlformats.org/officeDocument/2006/relationships/image" Target="../media/image49.e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49.bin"/><Relationship Id="rId5" Type="http://schemas.openxmlformats.org/officeDocument/2006/relationships/image" Target="../media/image48.emf"/><Relationship Id="rId4" Type="http://schemas.openxmlformats.org/officeDocument/2006/relationships/oleObject" Target="../embeddings/oleObject48.bin"/><Relationship Id="rId9" Type="http://schemas.openxmlformats.org/officeDocument/2006/relationships/image" Target="../media/image50.e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51.emf"/><Relationship Id="rId4" Type="http://schemas.openxmlformats.org/officeDocument/2006/relationships/oleObject" Target="../embeddings/oleObject51.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1.xml"/><Relationship Id="rId1" Type="http://schemas.openxmlformats.org/officeDocument/2006/relationships/vmlDrawing" Target="../drawings/vmlDrawing12.vml"/><Relationship Id="rId6" Type="http://schemas.openxmlformats.org/officeDocument/2006/relationships/image" Target="../media/image53.emf"/><Relationship Id="rId5" Type="http://schemas.openxmlformats.org/officeDocument/2006/relationships/oleObject" Target="../embeddings/oleObject53.bin"/><Relationship Id="rId4" Type="http://schemas.openxmlformats.org/officeDocument/2006/relationships/image" Target="../media/image5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56.bin"/><Relationship Id="rId13" Type="http://schemas.openxmlformats.org/officeDocument/2006/relationships/image" Target="../media/image58.emf"/><Relationship Id="rId18" Type="http://schemas.openxmlformats.org/officeDocument/2006/relationships/oleObject" Target="../embeddings/oleObject61.bin"/><Relationship Id="rId26" Type="http://schemas.openxmlformats.org/officeDocument/2006/relationships/oleObject" Target="../embeddings/oleObject66.bin"/><Relationship Id="rId3" Type="http://schemas.openxmlformats.org/officeDocument/2006/relationships/notesSlide" Target="../notesSlides/notesSlide8.xml"/><Relationship Id="rId21" Type="http://schemas.openxmlformats.org/officeDocument/2006/relationships/oleObject" Target="../embeddings/oleObject63.bin"/><Relationship Id="rId7" Type="http://schemas.openxmlformats.org/officeDocument/2006/relationships/image" Target="../media/image55.emf"/><Relationship Id="rId12" Type="http://schemas.openxmlformats.org/officeDocument/2006/relationships/oleObject" Target="../embeddings/oleObject58.bin"/><Relationship Id="rId17" Type="http://schemas.openxmlformats.org/officeDocument/2006/relationships/image" Target="../media/image60.emf"/><Relationship Id="rId25" Type="http://schemas.openxmlformats.org/officeDocument/2006/relationships/image" Target="../media/image63.emf"/><Relationship Id="rId2" Type="http://schemas.openxmlformats.org/officeDocument/2006/relationships/slideLayout" Target="../slideLayouts/slideLayout1.xml"/><Relationship Id="rId16" Type="http://schemas.openxmlformats.org/officeDocument/2006/relationships/oleObject" Target="../embeddings/oleObject60.bin"/><Relationship Id="rId20" Type="http://schemas.openxmlformats.org/officeDocument/2006/relationships/image" Target="../media/image61.emf"/><Relationship Id="rId1" Type="http://schemas.openxmlformats.org/officeDocument/2006/relationships/vmlDrawing" Target="../drawings/vmlDrawing13.vml"/><Relationship Id="rId6" Type="http://schemas.openxmlformats.org/officeDocument/2006/relationships/oleObject" Target="../embeddings/oleObject55.bin"/><Relationship Id="rId11" Type="http://schemas.openxmlformats.org/officeDocument/2006/relationships/image" Target="../media/image57.emf"/><Relationship Id="rId24" Type="http://schemas.openxmlformats.org/officeDocument/2006/relationships/oleObject" Target="../embeddings/oleObject65.bin"/><Relationship Id="rId5" Type="http://schemas.openxmlformats.org/officeDocument/2006/relationships/image" Target="../media/image54.emf"/><Relationship Id="rId15" Type="http://schemas.openxmlformats.org/officeDocument/2006/relationships/image" Target="../media/image59.emf"/><Relationship Id="rId23" Type="http://schemas.openxmlformats.org/officeDocument/2006/relationships/oleObject" Target="../embeddings/oleObject64.bin"/><Relationship Id="rId28" Type="http://schemas.openxmlformats.org/officeDocument/2006/relationships/oleObject" Target="../embeddings/oleObject67.bin"/><Relationship Id="rId10" Type="http://schemas.openxmlformats.org/officeDocument/2006/relationships/oleObject" Target="../embeddings/oleObject57.bin"/><Relationship Id="rId19" Type="http://schemas.openxmlformats.org/officeDocument/2006/relationships/oleObject" Target="../embeddings/oleObject62.bin"/><Relationship Id="rId4" Type="http://schemas.openxmlformats.org/officeDocument/2006/relationships/oleObject" Target="../embeddings/oleObject54.bin"/><Relationship Id="rId9" Type="http://schemas.openxmlformats.org/officeDocument/2006/relationships/image" Target="../media/image56.emf"/><Relationship Id="rId14" Type="http://schemas.openxmlformats.org/officeDocument/2006/relationships/oleObject" Target="../embeddings/oleObject59.bin"/><Relationship Id="rId22" Type="http://schemas.openxmlformats.org/officeDocument/2006/relationships/image" Target="../media/image62.emf"/><Relationship Id="rId27" Type="http://schemas.openxmlformats.org/officeDocument/2006/relationships/image" Target="../media/image64.emf"/></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70.bin"/><Relationship Id="rId13" Type="http://schemas.openxmlformats.org/officeDocument/2006/relationships/image" Target="../media/image69.emf"/><Relationship Id="rId18" Type="http://schemas.openxmlformats.org/officeDocument/2006/relationships/image" Target="../media/image71.emf"/><Relationship Id="rId3" Type="http://schemas.openxmlformats.org/officeDocument/2006/relationships/notesSlide" Target="../notesSlides/notesSlide9.xml"/><Relationship Id="rId21" Type="http://schemas.openxmlformats.org/officeDocument/2006/relationships/image" Target="../media/image72.emf"/><Relationship Id="rId7" Type="http://schemas.openxmlformats.org/officeDocument/2006/relationships/image" Target="../media/image66.emf"/><Relationship Id="rId12" Type="http://schemas.openxmlformats.org/officeDocument/2006/relationships/oleObject" Target="../embeddings/oleObject72.bin"/><Relationship Id="rId17" Type="http://schemas.openxmlformats.org/officeDocument/2006/relationships/oleObject" Target="../embeddings/oleObject75.bin"/><Relationship Id="rId25" Type="http://schemas.openxmlformats.org/officeDocument/2006/relationships/image" Target="../media/image74.emf"/><Relationship Id="rId2" Type="http://schemas.openxmlformats.org/officeDocument/2006/relationships/slideLayout" Target="../slideLayouts/slideLayout1.xml"/><Relationship Id="rId16" Type="http://schemas.openxmlformats.org/officeDocument/2006/relationships/image" Target="../media/image70.emf"/><Relationship Id="rId20" Type="http://schemas.openxmlformats.org/officeDocument/2006/relationships/oleObject" Target="../embeddings/oleObject77.bin"/><Relationship Id="rId1" Type="http://schemas.openxmlformats.org/officeDocument/2006/relationships/vmlDrawing" Target="../drawings/vmlDrawing14.vml"/><Relationship Id="rId6" Type="http://schemas.openxmlformats.org/officeDocument/2006/relationships/oleObject" Target="../embeddings/oleObject69.bin"/><Relationship Id="rId11" Type="http://schemas.openxmlformats.org/officeDocument/2006/relationships/image" Target="../media/image68.emf"/><Relationship Id="rId24" Type="http://schemas.openxmlformats.org/officeDocument/2006/relationships/oleObject" Target="../embeddings/oleObject79.bin"/><Relationship Id="rId5" Type="http://schemas.openxmlformats.org/officeDocument/2006/relationships/image" Target="../media/image65.emf"/><Relationship Id="rId15" Type="http://schemas.openxmlformats.org/officeDocument/2006/relationships/oleObject" Target="../embeddings/oleObject74.bin"/><Relationship Id="rId23" Type="http://schemas.openxmlformats.org/officeDocument/2006/relationships/image" Target="../media/image73.emf"/><Relationship Id="rId10" Type="http://schemas.openxmlformats.org/officeDocument/2006/relationships/oleObject" Target="../embeddings/oleObject71.bin"/><Relationship Id="rId19" Type="http://schemas.openxmlformats.org/officeDocument/2006/relationships/oleObject" Target="../embeddings/oleObject76.bin"/><Relationship Id="rId4" Type="http://schemas.openxmlformats.org/officeDocument/2006/relationships/oleObject" Target="../embeddings/oleObject68.bin"/><Relationship Id="rId9" Type="http://schemas.openxmlformats.org/officeDocument/2006/relationships/image" Target="../media/image67.emf"/><Relationship Id="rId14" Type="http://schemas.openxmlformats.org/officeDocument/2006/relationships/oleObject" Target="../embeddings/oleObject73.bin"/><Relationship Id="rId22" Type="http://schemas.openxmlformats.org/officeDocument/2006/relationships/oleObject" Target="../embeddings/oleObject78.bin"/></Relationships>
</file>

<file path=ppt/slides/_rels/slide22.xml.rels><?xml version="1.0" encoding="UTF-8" standalone="yes"?>
<Relationships xmlns="http://schemas.openxmlformats.org/package/2006/relationships"><Relationship Id="rId8" Type="http://schemas.openxmlformats.org/officeDocument/2006/relationships/image" Target="../media/image75.emf"/><Relationship Id="rId13" Type="http://schemas.openxmlformats.org/officeDocument/2006/relationships/image" Target="../media/image86.png"/><Relationship Id="rId3" Type="http://schemas.openxmlformats.org/officeDocument/2006/relationships/oleObject" Target="../embeddings/oleObject80.bin"/><Relationship Id="rId7" Type="http://schemas.openxmlformats.org/officeDocument/2006/relationships/oleObject" Target="../embeddings/oleObject82.bin"/><Relationship Id="rId12" Type="http://schemas.openxmlformats.org/officeDocument/2006/relationships/image" Target="../media/image85.png"/><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image" Target="../media/image53.emf"/><Relationship Id="rId11" Type="http://schemas.openxmlformats.org/officeDocument/2006/relationships/image" Target="../media/image84.png"/><Relationship Id="rId5" Type="http://schemas.openxmlformats.org/officeDocument/2006/relationships/oleObject" Target="../embeddings/oleObject81.bin"/><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52.emf"/><Relationship Id="rId9" Type="http://schemas.openxmlformats.org/officeDocument/2006/relationships/image" Target="../media/image82.png"/><Relationship Id="rId14" Type="http://schemas.openxmlformats.org/officeDocument/2006/relationships/image" Target="../media/image87.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oleObject" Target="../embeddings/oleObject83.bin"/><Relationship Id="rId7" Type="http://schemas.openxmlformats.org/officeDocument/2006/relationships/oleObject" Target="../embeddings/oleObject85.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6.png"/><Relationship Id="rId5" Type="http://schemas.openxmlformats.org/officeDocument/2006/relationships/oleObject" Target="../embeddings/oleObject84.bin"/><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89.bin"/><Relationship Id="rId13" Type="http://schemas.openxmlformats.org/officeDocument/2006/relationships/image" Target="../media/image81.png"/><Relationship Id="rId3" Type="http://schemas.openxmlformats.org/officeDocument/2006/relationships/oleObject" Target="../embeddings/oleObject86.bin"/><Relationship Id="rId7" Type="http://schemas.openxmlformats.org/officeDocument/2006/relationships/oleObject" Target="../embeddings/oleObject88.bin"/><Relationship Id="rId12" Type="http://schemas.openxmlformats.org/officeDocument/2006/relationships/oleObject" Target="../embeddings/oleObject91.bin"/><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78.png"/><Relationship Id="rId11" Type="http://schemas.openxmlformats.org/officeDocument/2006/relationships/image" Target="../media/image80.png"/><Relationship Id="rId5" Type="http://schemas.openxmlformats.org/officeDocument/2006/relationships/oleObject" Target="../embeddings/oleObject87.bin"/><Relationship Id="rId10" Type="http://schemas.openxmlformats.org/officeDocument/2006/relationships/oleObject" Target="../embeddings/oleObject90.bin"/><Relationship Id="rId4" Type="http://schemas.openxmlformats.org/officeDocument/2006/relationships/image" Target="../media/image77.png"/><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95.bin"/><Relationship Id="rId13" Type="http://schemas.openxmlformats.org/officeDocument/2006/relationships/image" Target="../media/image80.png"/><Relationship Id="rId18" Type="http://schemas.openxmlformats.org/officeDocument/2006/relationships/oleObject" Target="../embeddings/oleObject100.bin"/><Relationship Id="rId3" Type="http://schemas.openxmlformats.org/officeDocument/2006/relationships/oleObject" Target="../embeddings/oleObject92.bin"/><Relationship Id="rId7" Type="http://schemas.openxmlformats.org/officeDocument/2006/relationships/oleObject" Target="../embeddings/oleObject94.bin"/><Relationship Id="rId12" Type="http://schemas.openxmlformats.org/officeDocument/2006/relationships/oleObject" Target="../embeddings/oleObject97.bin"/><Relationship Id="rId17" Type="http://schemas.openxmlformats.org/officeDocument/2006/relationships/image" Target="../media/image90.emf"/><Relationship Id="rId2" Type="http://schemas.openxmlformats.org/officeDocument/2006/relationships/slideLayout" Target="../slideLayouts/slideLayout1.xml"/><Relationship Id="rId16" Type="http://schemas.openxmlformats.org/officeDocument/2006/relationships/oleObject" Target="../embeddings/oleObject99.bin"/><Relationship Id="rId1" Type="http://schemas.openxmlformats.org/officeDocument/2006/relationships/vmlDrawing" Target="../drawings/vmlDrawing18.vml"/><Relationship Id="rId6" Type="http://schemas.openxmlformats.org/officeDocument/2006/relationships/image" Target="../media/image78.png"/><Relationship Id="rId11" Type="http://schemas.openxmlformats.org/officeDocument/2006/relationships/image" Target="../media/image79.png"/><Relationship Id="rId5" Type="http://schemas.openxmlformats.org/officeDocument/2006/relationships/oleObject" Target="../embeddings/oleObject93.bin"/><Relationship Id="rId15" Type="http://schemas.openxmlformats.org/officeDocument/2006/relationships/image" Target="../media/image89.png"/><Relationship Id="rId10" Type="http://schemas.openxmlformats.org/officeDocument/2006/relationships/oleObject" Target="../embeddings/oleObject96.bin"/><Relationship Id="rId19" Type="http://schemas.openxmlformats.org/officeDocument/2006/relationships/image" Target="../media/image91.png"/><Relationship Id="rId4" Type="http://schemas.openxmlformats.org/officeDocument/2006/relationships/image" Target="../media/image77.png"/><Relationship Id="rId9" Type="http://schemas.openxmlformats.org/officeDocument/2006/relationships/image" Target="../media/image81.png"/><Relationship Id="rId14" Type="http://schemas.openxmlformats.org/officeDocument/2006/relationships/oleObject" Target="../embeddings/oleObject98.bin"/></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9.png"/><Relationship Id="rId18" Type="http://schemas.openxmlformats.org/officeDocument/2006/relationships/oleObject" Target="../embeddings/oleObject110.bin"/><Relationship Id="rId3" Type="http://schemas.openxmlformats.org/officeDocument/2006/relationships/oleObject" Target="../embeddings/oleObject101.bin"/><Relationship Id="rId21" Type="http://schemas.openxmlformats.org/officeDocument/2006/relationships/image" Target="../media/image95.png"/><Relationship Id="rId7" Type="http://schemas.openxmlformats.org/officeDocument/2006/relationships/oleObject" Target="../embeddings/oleObject103.bin"/><Relationship Id="rId12" Type="http://schemas.openxmlformats.org/officeDocument/2006/relationships/oleObject" Target="../embeddings/oleObject106.bin"/><Relationship Id="rId17" Type="http://schemas.openxmlformats.org/officeDocument/2006/relationships/oleObject" Target="../embeddings/oleObject109.bin"/><Relationship Id="rId2" Type="http://schemas.openxmlformats.org/officeDocument/2006/relationships/slideLayout" Target="../slideLayouts/slideLayout1.xml"/><Relationship Id="rId16" Type="http://schemas.openxmlformats.org/officeDocument/2006/relationships/oleObject" Target="../embeddings/oleObject108.bin"/><Relationship Id="rId20" Type="http://schemas.openxmlformats.org/officeDocument/2006/relationships/oleObject" Target="../embeddings/oleObject111.bin"/><Relationship Id="rId1" Type="http://schemas.openxmlformats.org/officeDocument/2006/relationships/vmlDrawing" Target="../drawings/vmlDrawing19.vml"/><Relationship Id="rId6" Type="http://schemas.openxmlformats.org/officeDocument/2006/relationships/image" Target="../media/image93.png"/><Relationship Id="rId11" Type="http://schemas.openxmlformats.org/officeDocument/2006/relationships/oleObject" Target="../embeddings/oleObject105.bin"/><Relationship Id="rId5" Type="http://schemas.openxmlformats.org/officeDocument/2006/relationships/oleObject" Target="../embeddings/oleObject102.bin"/><Relationship Id="rId15" Type="http://schemas.openxmlformats.org/officeDocument/2006/relationships/image" Target="../media/image91.png"/><Relationship Id="rId10" Type="http://schemas.openxmlformats.org/officeDocument/2006/relationships/image" Target="../media/image78.png"/><Relationship Id="rId19" Type="http://schemas.openxmlformats.org/officeDocument/2006/relationships/image" Target="../media/image94.png"/><Relationship Id="rId4" Type="http://schemas.openxmlformats.org/officeDocument/2006/relationships/image" Target="../media/image92.emf"/><Relationship Id="rId9" Type="http://schemas.openxmlformats.org/officeDocument/2006/relationships/oleObject" Target="../embeddings/oleObject104.bin"/><Relationship Id="rId14" Type="http://schemas.openxmlformats.org/officeDocument/2006/relationships/oleObject" Target="../embeddings/oleObject107.bin"/></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97.emf"/><Relationship Id="rId13" Type="http://schemas.openxmlformats.org/officeDocument/2006/relationships/oleObject" Target="../embeddings/oleObject117.bin"/><Relationship Id="rId18" Type="http://schemas.openxmlformats.org/officeDocument/2006/relationships/oleObject" Target="../embeddings/oleObject120.bin"/><Relationship Id="rId3" Type="http://schemas.openxmlformats.org/officeDocument/2006/relationships/notesSlide" Target="../notesSlides/notesSlide11.xml"/><Relationship Id="rId7" Type="http://schemas.openxmlformats.org/officeDocument/2006/relationships/oleObject" Target="../embeddings/oleObject114.bin"/><Relationship Id="rId12" Type="http://schemas.openxmlformats.org/officeDocument/2006/relationships/image" Target="../media/image99.emf"/><Relationship Id="rId17" Type="http://schemas.openxmlformats.org/officeDocument/2006/relationships/image" Target="../media/image101.emf"/><Relationship Id="rId2" Type="http://schemas.openxmlformats.org/officeDocument/2006/relationships/slideLayout" Target="../slideLayouts/slideLayout1.xml"/><Relationship Id="rId16" Type="http://schemas.openxmlformats.org/officeDocument/2006/relationships/oleObject" Target="../embeddings/oleObject119.bin"/><Relationship Id="rId1" Type="http://schemas.openxmlformats.org/officeDocument/2006/relationships/vmlDrawing" Target="../drawings/vmlDrawing20.vml"/><Relationship Id="rId6" Type="http://schemas.openxmlformats.org/officeDocument/2006/relationships/oleObject" Target="../embeddings/oleObject113.bin"/><Relationship Id="rId11" Type="http://schemas.openxmlformats.org/officeDocument/2006/relationships/oleObject" Target="../embeddings/oleObject116.bin"/><Relationship Id="rId5" Type="http://schemas.openxmlformats.org/officeDocument/2006/relationships/image" Target="../media/image96.emf"/><Relationship Id="rId15" Type="http://schemas.openxmlformats.org/officeDocument/2006/relationships/oleObject" Target="../embeddings/oleObject118.bin"/><Relationship Id="rId10" Type="http://schemas.openxmlformats.org/officeDocument/2006/relationships/image" Target="../media/image98.emf"/><Relationship Id="rId4" Type="http://schemas.openxmlformats.org/officeDocument/2006/relationships/oleObject" Target="../embeddings/oleObject112.bin"/><Relationship Id="rId9" Type="http://schemas.openxmlformats.org/officeDocument/2006/relationships/oleObject" Target="../embeddings/oleObject115.bin"/><Relationship Id="rId14" Type="http://schemas.openxmlformats.org/officeDocument/2006/relationships/image" Target="../media/image100.e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23.bin"/><Relationship Id="rId13" Type="http://schemas.openxmlformats.org/officeDocument/2006/relationships/image" Target="../media/image101.emf"/><Relationship Id="rId3" Type="http://schemas.openxmlformats.org/officeDocument/2006/relationships/notesSlide" Target="../notesSlides/notesSlide12.xml"/><Relationship Id="rId7" Type="http://schemas.openxmlformats.org/officeDocument/2006/relationships/image" Target="../media/image99.emf"/><Relationship Id="rId12" Type="http://schemas.openxmlformats.org/officeDocument/2006/relationships/oleObject" Target="../embeddings/oleObject125.bin"/><Relationship Id="rId2" Type="http://schemas.openxmlformats.org/officeDocument/2006/relationships/slideLayout" Target="../slideLayouts/slideLayout1.xml"/><Relationship Id="rId1" Type="http://schemas.openxmlformats.org/officeDocument/2006/relationships/vmlDrawing" Target="../drawings/vmlDrawing21.vml"/><Relationship Id="rId6" Type="http://schemas.openxmlformats.org/officeDocument/2006/relationships/oleObject" Target="../embeddings/oleObject122.bin"/><Relationship Id="rId11" Type="http://schemas.openxmlformats.org/officeDocument/2006/relationships/image" Target="../media/image96.emf"/><Relationship Id="rId5" Type="http://schemas.openxmlformats.org/officeDocument/2006/relationships/image" Target="../media/image98.emf"/><Relationship Id="rId15" Type="http://schemas.openxmlformats.org/officeDocument/2006/relationships/image" Target="../media/image102.emf"/><Relationship Id="rId10" Type="http://schemas.openxmlformats.org/officeDocument/2006/relationships/oleObject" Target="../embeddings/oleObject124.bin"/><Relationship Id="rId4" Type="http://schemas.openxmlformats.org/officeDocument/2006/relationships/oleObject" Target="../embeddings/oleObject121.bin"/><Relationship Id="rId9" Type="http://schemas.openxmlformats.org/officeDocument/2006/relationships/image" Target="../media/image100.emf"/><Relationship Id="rId14" Type="http://schemas.openxmlformats.org/officeDocument/2006/relationships/oleObject" Target="../embeddings/oleObject126.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29.bin"/><Relationship Id="rId13" Type="http://schemas.openxmlformats.org/officeDocument/2006/relationships/image" Target="../media/image105.emf"/><Relationship Id="rId18" Type="http://schemas.openxmlformats.org/officeDocument/2006/relationships/oleObject" Target="../embeddings/oleObject135.bin"/><Relationship Id="rId3" Type="http://schemas.openxmlformats.org/officeDocument/2006/relationships/notesSlide" Target="../notesSlides/notesSlide13.xml"/><Relationship Id="rId21" Type="http://schemas.openxmlformats.org/officeDocument/2006/relationships/image" Target="../media/image107.emf"/><Relationship Id="rId7" Type="http://schemas.openxmlformats.org/officeDocument/2006/relationships/image" Target="../media/image99.emf"/><Relationship Id="rId12" Type="http://schemas.openxmlformats.org/officeDocument/2006/relationships/oleObject" Target="../embeddings/oleObject131.bin"/><Relationship Id="rId17" Type="http://schemas.openxmlformats.org/officeDocument/2006/relationships/oleObject" Target="../embeddings/oleObject134.bin"/><Relationship Id="rId2" Type="http://schemas.openxmlformats.org/officeDocument/2006/relationships/slideLayout" Target="../slideLayouts/slideLayout1.xml"/><Relationship Id="rId16" Type="http://schemas.openxmlformats.org/officeDocument/2006/relationships/oleObject" Target="../embeddings/oleObject133.bin"/><Relationship Id="rId20" Type="http://schemas.openxmlformats.org/officeDocument/2006/relationships/oleObject" Target="../embeddings/oleObject136.bin"/><Relationship Id="rId1" Type="http://schemas.openxmlformats.org/officeDocument/2006/relationships/vmlDrawing" Target="../drawings/vmlDrawing22.vml"/><Relationship Id="rId6" Type="http://schemas.openxmlformats.org/officeDocument/2006/relationships/oleObject" Target="../embeddings/oleObject128.bin"/><Relationship Id="rId11" Type="http://schemas.openxmlformats.org/officeDocument/2006/relationships/image" Target="../media/image104.emf"/><Relationship Id="rId5" Type="http://schemas.openxmlformats.org/officeDocument/2006/relationships/image" Target="../media/image98.emf"/><Relationship Id="rId15" Type="http://schemas.openxmlformats.org/officeDocument/2006/relationships/image" Target="../media/image106.emf"/><Relationship Id="rId10" Type="http://schemas.openxmlformats.org/officeDocument/2006/relationships/oleObject" Target="../embeddings/oleObject130.bin"/><Relationship Id="rId19" Type="http://schemas.openxmlformats.org/officeDocument/2006/relationships/image" Target="../media/image101.emf"/><Relationship Id="rId4" Type="http://schemas.openxmlformats.org/officeDocument/2006/relationships/oleObject" Target="../embeddings/oleObject127.bin"/><Relationship Id="rId9" Type="http://schemas.openxmlformats.org/officeDocument/2006/relationships/image" Target="../media/image103.emf"/><Relationship Id="rId14" Type="http://schemas.openxmlformats.org/officeDocument/2006/relationships/oleObject" Target="../embeddings/oleObject132.bin"/></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39.bin"/><Relationship Id="rId13" Type="http://schemas.openxmlformats.org/officeDocument/2006/relationships/image" Target="../media/image112.emf"/><Relationship Id="rId18" Type="http://schemas.openxmlformats.org/officeDocument/2006/relationships/oleObject" Target="../embeddings/oleObject144.bin"/><Relationship Id="rId3" Type="http://schemas.openxmlformats.org/officeDocument/2006/relationships/notesSlide" Target="../notesSlides/notesSlide14.xml"/><Relationship Id="rId21" Type="http://schemas.openxmlformats.org/officeDocument/2006/relationships/image" Target="../media/image115.emf"/><Relationship Id="rId7" Type="http://schemas.openxmlformats.org/officeDocument/2006/relationships/image" Target="../media/image109.emf"/><Relationship Id="rId12" Type="http://schemas.openxmlformats.org/officeDocument/2006/relationships/oleObject" Target="../embeddings/oleObject141.bin"/><Relationship Id="rId17" Type="http://schemas.openxmlformats.org/officeDocument/2006/relationships/image" Target="../media/image113.emf"/><Relationship Id="rId25" Type="http://schemas.openxmlformats.org/officeDocument/2006/relationships/image" Target="../media/image117.emf"/><Relationship Id="rId2" Type="http://schemas.openxmlformats.org/officeDocument/2006/relationships/slideLayout" Target="../slideLayouts/slideLayout1.xml"/><Relationship Id="rId16" Type="http://schemas.openxmlformats.org/officeDocument/2006/relationships/oleObject" Target="../embeddings/oleObject143.bin"/><Relationship Id="rId20" Type="http://schemas.openxmlformats.org/officeDocument/2006/relationships/oleObject" Target="../embeddings/oleObject145.bin"/><Relationship Id="rId1" Type="http://schemas.openxmlformats.org/officeDocument/2006/relationships/vmlDrawing" Target="../drawings/vmlDrawing23.vml"/><Relationship Id="rId6" Type="http://schemas.openxmlformats.org/officeDocument/2006/relationships/oleObject" Target="../embeddings/oleObject138.bin"/><Relationship Id="rId11" Type="http://schemas.openxmlformats.org/officeDocument/2006/relationships/image" Target="../media/image111.emf"/><Relationship Id="rId24" Type="http://schemas.openxmlformats.org/officeDocument/2006/relationships/oleObject" Target="../embeddings/oleObject147.bin"/><Relationship Id="rId5" Type="http://schemas.openxmlformats.org/officeDocument/2006/relationships/image" Target="../media/image108.emf"/><Relationship Id="rId15" Type="http://schemas.openxmlformats.org/officeDocument/2006/relationships/image" Target="../media/image98.emf"/><Relationship Id="rId23" Type="http://schemas.openxmlformats.org/officeDocument/2006/relationships/image" Target="../media/image116.emf"/><Relationship Id="rId10" Type="http://schemas.openxmlformats.org/officeDocument/2006/relationships/oleObject" Target="../embeddings/oleObject140.bin"/><Relationship Id="rId19" Type="http://schemas.openxmlformats.org/officeDocument/2006/relationships/image" Target="../media/image114.emf"/><Relationship Id="rId4" Type="http://schemas.openxmlformats.org/officeDocument/2006/relationships/oleObject" Target="../embeddings/oleObject137.bin"/><Relationship Id="rId9" Type="http://schemas.openxmlformats.org/officeDocument/2006/relationships/image" Target="../media/image110.emf"/><Relationship Id="rId14" Type="http://schemas.openxmlformats.org/officeDocument/2006/relationships/oleObject" Target="../embeddings/oleObject142.bin"/><Relationship Id="rId22" Type="http://schemas.openxmlformats.org/officeDocument/2006/relationships/oleObject" Target="../embeddings/oleObject146.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50.bin"/><Relationship Id="rId13" Type="http://schemas.openxmlformats.org/officeDocument/2006/relationships/image" Target="../media/image96.emf"/><Relationship Id="rId18" Type="http://schemas.openxmlformats.org/officeDocument/2006/relationships/oleObject" Target="../embeddings/oleObject155.bin"/><Relationship Id="rId3" Type="http://schemas.openxmlformats.org/officeDocument/2006/relationships/notesSlide" Target="../notesSlides/notesSlide15.xml"/><Relationship Id="rId21" Type="http://schemas.openxmlformats.org/officeDocument/2006/relationships/image" Target="../media/image121.emf"/><Relationship Id="rId7" Type="http://schemas.openxmlformats.org/officeDocument/2006/relationships/image" Target="../media/image98.emf"/><Relationship Id="rId12" Type="http://schemas.openxmlformats.org/officeDocument/2006/relationships/oleObject" Target="../embeddings/oleObject152.bin"/><Relationship Id="rId17" Type="http://schemas.openxmlformats.org/officeDocument/2006/relationships/image" Target="../media/image119.emf"/><Relationship Id="rId2" Type="http://schemas.openxmlformats.org/officeDocument/2006/relationships/slideLayout" Target="../slideLayouts/slideLayout1.xml"/><Relationship Id="rId16" Type="http://schemas.openxmlformats.org/officeDocument/2006/relationships/oleObject" Target="../embeddings/oleObject154.bin"/><Relationship Id="rId20" Type="http://schemas.openxmlformats.org/officeDocument/2006/relationships/oleObject" Target="../embeddings/oleObject156.bin"/><Relationship Id="rId1" Type="http://schemas.openxmlformats.org/officeDocument/2006/relationships/vmlDrawing" Target="../drawings/vmlDrawing24.vml"/><Relationship Id="rId6" Type="http://schemas.openxmlformats.org/officeDocument/2006/relationships/oleObject" Target="../embeddings/oleObject149.bin"/><Relationship Id="rId11" Type="http://schemas.openxmlformats.org/officeDocument/2006/relationships/image" Target="../media/image100.emf"/><Relationship Id="rId5" Type="http://schemas.openxmlformats.org/officeDocument/2006/relationships/image" Target="../media/image118.emf"/><Relationship Id="rId15" Type="http://schemas.openxmlformats.org/officeDocument/2006/relationships/image" Target="../media/image101.emf"/><Relationship Id="rId23" Type="http://schemas.openxmlformats.org/officeDocument/2006/relationships/image" Target="../media/image122.emf"/><Relationship Id="rId10" Type="http://schemas.openxmlformats.org/officeDocument/2006/relationships/oleObject" Target="../embeddings/oleObject151.bin"/><Relationship Id="rId19" Type="http://schemas.openxmlformats.org/officeDocument/2006/relationships/image" Target="../media/image120.emf"/><Relationship Id="rId4" Type="http://schemas.openxmlformats.org/officeDocument/2006/relationships/oleObject" Target="../embeddings/oleObject148.bin"/><Relationship Id="rId9" Type="http://schemas.openxmlformats.org/officeDocument/2006/relationships/image" Target="../media/image99.emf"/><Relationship Id="rId14" Type="http://schemas.openxmlformats.org/officeDocument/2006/relationships/oleObject" Target="../embeddings/oleObject153.bin"/><Relationship Id="rId22" Type="http://schemas.openxmlformats.org/officeDocument/2006/relationships/oleObject" Target="../embeddings/oleObject157.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60.bin"/><Relationship Id="rId13" Type="http://schemas.openxmlformats.org/officeDocument/2006/relationships/image" Target="../media/image101.emf"/><Relationship Id="rId18" Type="http://schemas.openxmlformats.org/officeDocument/2006/relationships/oleObject" Target="../embeddings/oleObject165.bin"/><Relationship Id="rId3" Type="http://schemas.openxmlformats.org/officeDocument/2006/relationships/notesSlide" Target="../notesSlides/notesSlide16.xml"/><Relationship Id="rId21" Type="http://schemas.openxmlformats.org/officeDocument/2006/relationships/image" Target="../media/image126.emf"/><Relationship Id="rId7" Type="http://schemas.openxmlformats.org/officeDocument/2006/relationships/image" Target="../media/image99.emf"/><Relationship Id="rId12" Type="http://schemas.openxmlformats.org/officeDocument/2006/relationships/oleObject" Target="../embeddings/oleObject162.bin"/><Relationship Id="rId17" Type="http://schemas.openxmlformats.org/officeDocument/2006/relationships/image" Target="../media/image124.emf"/><Relationship Id="rId2" Type="http://schemas.openxmlformats.org/officeDocument/2006/relationships/slideLayout" Target="../slideLayouts/slideLayout1.xml"/><Relationship Id="rId16" Type="http://schemas.openxmlformats.org/officeDocument/2006/relationships/oleObject" Target="../embeddings/oleObject164.bin"/><Relationship Id="rId20" Type="http://schemas.openxmlformats.org/officeDocument/2006/relationships/oleObject" Target="../embeddings/oleObject166.bin"/><Relationship Id="rId1" Type="http://schemas.openxmlformats.org/officeDocument/2006/relationships/vmlDrawing" Target="../drawings/vmlDrawing25.vml"/><Relationship Id="rId6" Type="http://schemas.openxmlformats.org/officeDocument/2006/relationships/oleObject" Target="../embeddings/oleObject159.bin"/><Relationship Id="rId11" Type="http://schemas.openxmlformats.org/officeDocument/2006/relationships/image" Target="../media/image96.emf"/><Relationship Id="rId5" Type="http://schemas.openxmlformats.org/officeDocument/2006/relationships/image" Target="../media/image98.emf"/><Relationship Id="rId15" Type="http://schemas.openxmlformats.org/officeDocument/2006/relationships/image" Target="../media/image123.emf"/><Relationship Id="rId23" Type="http://schemas.openxmlformats.org/officeDocument/2006/relationships/image" Target="../media/image127.emf"/><Relationship Id="rId10" Type="http://schemas.openxmlformats.org/officeDocument/2006/relationships/oleObject" Target="../embeddings/oleObject161.bin"/><Relationship Id="rId19" Type="http://schemas.openxmlformats.org/officeDocument/2006/relationships/image" Target="../media/image125.emf"/><Relationship Id="rId4" Type="http://schemas.openxmlformats.org/officeDocument/2006/relationships/oleObject" Target="../embeddings/oleObject158.bin"/><Relationship Id="rId9" Type="http://schemas.openxmlformats.org/officeDocument/2006/relationships/image" Target="../media/image100.emf"/><Relationship Id="rId14" Type="http://schemas.openxmlformats.org/officeDocument/2006/relationships/oleObject" Target="../embeddings/oleObject163.bin"/><Relationship Id="rId22" Type="http://schemas.openxmlformats.org/officeDocument/2006/relationships/oleObject" Target="../embeddings/oleObject167.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28.emf"/><Relationship Id="rId2" Type="http://schemas.openxmlformats.org/officeDocument/2006/relationships/slideLayout" Target="../slideLayouts/slideLayout1.xml"/><Relationship Id="rId1" Type="http://schemas.openxmlformats.org/officeDocument/2006/relationships/vmlDrawing" Target="../drawings/vmlDrawing26.vml"/><Relationship Id="rId6" Type="http://schemas.openxmlformats.org/officeDocument/2006/relationships/oleObject" Target="../embeddings/oleObject169.bin"/><Relationship Id="rId5" Type="http://schemas.openxmlformats.org/officeDocument/2006/relationships/image" Target="../media/image45.emf"/><Relationship Id="rId4" Type="http://schemas.openxmlformats.org/officeDocument/2006/relationships/oleObject" Target="../embeddings/oleObject168.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172.bin"/><Relationship Id="rId3" Type="http://schemas.openxmlformats.org/officeDocument/2006/relationships/notesSlide" Target="../notesSlides/notesSlide18.xml"/><Relationship Id="rId7" Type="http://schemas.openxmlformats.org/officeDocument/2006/relationships/image" Target="../media/image130.emf"/><Relationship Id="rId2" Type="http://schemas.openxmlformats.org/officeDocument/2006/relationships/slideLayout" Target="../slideLayouts/slideLayout1.xml"/><Relationship Id="rId1" Type="http://schemas.openxmlformats.org/officeDocument/2006/relationships/vmlDrawing" Target="../drawings/vmlDrawing27.vml"/><Relationship Id="rId6" Type="http://schemas.openxmlformats.org/officeDocument/2006/relationships/oleObject" Target="../embeddings/oleObject171.bin"/><Relationship Id="rId5" Type="http://schemas.openxmlformats.org/officeDocument/2006/relationships/image" Target="../media/image129.emf"/><Relationship Id="rId4" Type="http://schemas.openxmlformats.org/officeDocument/2006/relationships/oleObject" Target="../embeddings/oleObject170.bin"/><Relationship Id="rId9" Type="http://schemas.openxmlformats.org/officeDocument/2006/relationships/image" Target="../media/image131.e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75.bin"/><Relationship Id="rId3" Type="http://schemas.openxmlformats.org/officeDocument/2006/relationships/notesSlide" Target="../notesSlides/notesSlide19.xml"/><Relationship Id="rId7" Type="http://schemas.openxmlformats.org/officeDocument/2006/relationships/image" Target="../media/image129.emf"/><Relationship Id="rId2" Type="http://schemas.openxmlformats.org/officeDocument/2006/relationships/slideLayout" Target="../slideLayouts/slideLayout1.xml"/><Relationship Id="rId1" Type="http://schemas.openxmlformats.org/officeDocument/2006/relationships/vmlDrawing" Target="../drawings/vmlDrawing28.vml"/><Relationship Id="rId6" Type="http://schemas.openxmlformats.org/officeDocument/2006/relationships/oleObject" Target="../embeddings/oleObject174.bin"/><Relationship Id="rId5" Type="http://schemas.openxmlformats.org/officeDocument/2006/relationships/image" Target="../media/image132.emf"/><Relationship Id="rId4" Type="http://schemas.openxmlformats.org/officeDocument/2006/relationships/oleObject" Target="../embeddings/oleObject173.bin"/><Relationship Id="rId9" Type="http://schemas.openxmlformats.org/officeDocument/2006/relationships/image" Target="../media/image133.emf"/></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78.bin"/><Relationship Id="rId3" Type="http://schemas.openxmlformats.org/officeDocument/2006/relationships/notesSlide" Target="../notesSlides/notesSlide20.xml"/><Relationship Id="rId7" Type="http://schemas.openxmlformats.org/officeDocument/2006/relationships/image" Target="../media/image135.emf"/><Relationship Id="rId12" Type="http://schemas.openxmlformats.org/officeDocument/2006/relationships/oleObject" Target="../embeddings/oleObject180.bin"/><Relationship Id="rId2" Type="http://schemas.openxmlformats.org/officeDocument/2006/relationships/slideLayout" Target="../slideLayouts/slideLayout1.xml"/><Relationship Id="rId1" Type="http://schemas.openxmlformats.org/officeDocument/2006/relationships/vmlDrawing" Target="../drawings/vmlDrawing29.vml"/><Relationship Id="rId6" Type="http://schemas.openxmlformats.org/officeDocument/2006/relationships/oleObject" Target="../embeddings/oleObject177.bin"/><Relationship Id="rId11" Type="http://schemas.openxmlformats.org/officeDocument/2006/relationships/image" Target="../media/image137.emf"/><Relationship Id="rId5" Type="http://schemas.openxmlformats.org/officeDocument/2006/relationships/image" Target="../media/image134.emf"/><Relationship Id="rId10" Type="http://schemas.openxmlformats.org/officeDocument/2006/relationships/oleObject" Target="../embeddings/oleObject179.bin"/><Relationship Id="rId4" Type="http://schemas.openxmlformats.org/officeDocument/2006/relationships/oleObject" Target="../embeddings/oleObject176.bin"/><Relationship Id="rId9" Type="http://schemas.openxmlformats.org/officeDocument/2006/relationships/image" Target="../media/image136.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8.png"/><Relationship Id="rId4"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oleObject" Target="../embeddings/oleObject3.bin"/><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1.emf"/><Relationship Id="rId18" Type="http://schemas.openxmlformats.org/officeDocument/2006/relationships/oleObject" Target="../embeddings/oleObject12.bin"/><Relationship Id="rId26" Type="http://schemas.openxmlformats.org/officeDocument/2006/relationships/oleObject" Target="../embeddings/oleObject16.bin"/><Relationship Id="rId3" Type="http://schemas.openxmlformats.org/officeDocument/2006/relationships/notesSlide" Target="../notesSlides/notesSlide2.xml"/><Relationship Id="rId21" Type="http://schemas.openxmlformats.org/officeDocument/2006/relationships/image" Target="../media/image15.emf"/><Relationship Id="rId7" Type="http://schemas.openxmlformats.org/officeDocument/2006/relationships/image" Target="../media/image8.emf"/><Relationship Id="rId12" Type="http://schemas.openxmlformats.org/officeDocument/2006/relationships/oleObject" Target="../embeddings/oleObject9.bin"/><Relationship Id="rId17" Type="http://schemas.openxmlformats.org/officeDocument/2006/relationships/image" Target="../media/image13.emf"/><Relationship Id="rId25" Type="http://schemas.openxmlformats.org/officeDocument/2006/relationships/image" Target="../media/image17.emf"/><Relationship Id="rId2" Type="http://schemas.openxmlformats.org/officeDocument/2006/relationships/slideLayout" Target="../slideLayouts/slideLayout1.xml"/><Relationship Id="rId16" Type="http://schemas.openxmlformats.org/officeDocument/2006/relationships/oleObject" Target="../embeddings/oleObject11.bin"/><Relationship Id="rId20" Type="http://schemas.openxmlformats.org/officeDocument/2006/relationships/oleObject" Target="../embeddings/oleObject13.bin"/><Relationship Id="rId29" Type="http://schemas.openxmlformats.org/officeDocument/2006/relationships/image" Target="../media/image19.emf"/><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10.emf"/><Relationship Id="rId24" Type="http://schemas.openxmlformats.org/officeDocument/2006/relationships/oleObject" Target="../embeddings/oleObject15.bin"/><Relationship Id="rId5" Type="http://schemas.openxmlformats.org/officeDocument/2006/relationships/image" Target="../media/image7.emf"/><Relationship Id="rId15" Type="http://schemas.openxmlformats.org/officeDocument/2006/relationships/image" Target="../media/image12.emf"/><Relationship Id="rId23" Type="http://schemas.openxmlformats.org/officeDocument/2006/relationships/image" Target="../media/image16.emf"/><Relationship Id="rId28" Type="http://schemas.openxmlformats.org/officeDocument/2006/relationships/oleObject" Target="../embeddings/oleObject17.bin"/><Relationship Id="rId10" Type="http://schemas.openxmlformats.org/officeDocument/2006/relationships/oleObject" Target="../embeddings/oleObject8.bin"/><Relationship Id="rId19" Type="http://schemas.openxmlformats.org/officeDocument/2006/relationships/image" Target="../media/image14.emf"/><Relationship Id="rId4" Type="http://schemas.openxmlformats.org/officeDocument/2006/relationships/oleObject" Target="../embeddings/oleObject5.bin"/><Relationship Id="rId9" Type="http://schemas.openxmlformats.org/officeDocument/2006/relationships/image" Target="../media/image9.emf"/><Relationship Id="rId14" Type="http://schemas.openxmlformats.org/officeDocument/2006/relationships/oleObject" Target="../embeddings/oleObject10.bin"/><Relationship Id="rId22" Type="http://schemas.openxmlformats.org/officeDocument/2006/relationships/oleObject" Target="../embeddings/oleObject14.bin"/><Relationship Id="rId27" Type="http://schemas.openxmlformats.org/officeDocument/2006/relationships/image" Target="../media/image18.emf"/></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18.bin"/><Relationship Id="rId7" Type="http://schemas.openxmlformats.org/officeDocument/2006/relationships/oleObject" Target="../embeddings/oleObject20.bin"/><Relationship Id="rId12"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21.png"/><Relationship Id="rId11" Type="http://schemas.openxmlformats.org/officeDocument/2006/relationships/oleObject" Target="../embeddings/oleObject22.bin"/><Relationship Id="rId5" Type="http://schemas.openxmlformats.org/officeDocument/2006/relationships/oleObject" Target="../embeddings/oleObject19.bin"/><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oleObject" Target="../embeddings/oleObject21.bin"/></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oleObject" Target="../embeddings/oleObject23.bin"/><Relationship Id="rId7"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oleObject" Target="../embeddings/oleObject24.bin"/><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announcements</a:t>
            </a:r>
          </a:p>
        </p:txBody>
      </p:sp>
      <p:sp>
        <p:nvSpPr>
          <p:cNvPr id="6" name="TextBox 5">
            <a:extLst>
              <a:ext uri="{FF2B5EF4-FFF2-40B4-BE49-F238E27FC236}">
                <a16:creationId xmlns:a16="http://schemas.microsoft.com/office/drawing/2014/main" id="{8DA3240D-2D13-9648-B6FF-5F37D7FDCCCF}"/>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a:t>
            </a:r>
          </a:p>
        </p:txBody>
      </p:sp>
    </p:spTree>
    <p:extLst>
      <p:ext uri="{BB962C8B-B14F-4D97-AF65-F5344CB8AC3E}">
        <p14:creationId xmlns:p14="http://schemas.microsoft.com/office/powerpoint/2010/main" val="855135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note about L</a:t>
            </a:r>
          </a:p>
        </p:txBody>
      </p:sp>
      <p:sp>
        <p:nvSpPr>
          <p:cNvPr id="3" name="Content Placeholder 2"/>
          <p:cNvSpPr>
            <a:spLocks noGrp="1"/>
          </p:cNvSpPr>
          <p:nvPr>
            <p:ph idx="1"/>
          </p:nvPr>
        </p:nvSpPr>
        <p:spPr>
          <a:xfrm>
            <a:off x="231494" y="1298222"/>
            <a:ext cx="8738885" cy="1804207"/>
          </a:xfrm>
        </p:spPr>
        <p:txBody>
          <a:bodyPr>
            <a:normAutofit/>
          </a:bodyPr>
          <a:lstStyle/>
          <a:p>
            <a:pPr marL="0" indent="0">
              <a:buNone/>
            </a:pPr>
            <a:r>
              <a:rPr lang="en-US" altLang="en-US" dirty="0">
                <a:solidFill>
                  <a:srgbClr val="FF0000"/>
                </a:solidFill>
                <a:latin typeface="Apple Chancery" panose="03020702040506060504" pitchFamily="66" charset="-79"/>
                <a:cs typeface="Apple Chancery" panose="03020702040506060504" pitchFamily="66" charset="-79"/>
              </a:rPr>
              <a:t>What is different </a:t>
            </a:r>
            <a:r>
              <a:rPr lang="en-US" altLang="en-US" sz="2000" dirty="0"/>
              <a:t>between the two conservation relationships is that </a:t>
            </a:r>
            <a:r>
              <a:rPr lang="en-US" altLang="en-US" sz="2000" dirty="0">
                <a:solidFill>
                  <a:srgbClr val="2047C2"/>
                </a:solidFill>
              </a:rPr>
              <a:t>for momentum</a:t>
            </a:r>
            <a:r>
              <a:rPr lang="en-US" altLang="en-US" sz="2000" dirty="0"/>
              <a:t>, it is </a:t>
            </a:r>
            <a:r>
              <a:rPr lang="en-US" altLang="en-US" sz="2000" dirty="0">
                <a:solidFill>
                  <a:srgbClr val="2047C2"/>
                </a:solidFill>
              </a:rPr>
              <a:t>common to have an external forces </a:t>
            </a:r>
            <a:r>
              <a:rPr lang="en-US" altLang="en-US" sz="2000" dirty="0"/>
              <a:t>acting over a time interval, whereas </a:t>
            </a:r>
            <a:r>
              <a:rPr lang="en-US" altLang="en-US" sz="2000" dirty="0">
                <a:solidFill>
                  <a:srgbClr val="FF0000"/>
                </a:solidFill>
              </a:rPr>
              <a:t>for angular momentum</a:t>
            </a:r>
            <a:r>
              <a:rPr lang="en-US" altLang="en-US" sz="2000" dirty="0"/>
              <a:t>, </a:t>
            </a:r>
            <a:r>
              <a:rPr lang="en-US" altLang="en-US" sz="2000" dirty="0">
                <a:solidFill>
                  <a:srgbClr val="2047C2"/>
                </a:solidFill>
              </a:rPr>
              <a:t>it rarely happens </a:t>
            </a:r>
            <a:r>
              <a:rPr lang="en-US" altLang="en-US" sz="2000" dirty="0"/>
              <a:t>that an external torque acts.  In other words, with no external torques acting on a system, the </a:t>
            </a:r>
            <a:r>
              <a:rPr lang="en-US" altLang="en-US" sz="2000" dirty="0">
                <a:solidFill>
                  <a:srgbClr val="2047C2"/>
                </a:solidFill>
              </a:rPr>
              <a:t>conservation of angular momentum </a:t>
            </a:r>
            <a:r>
              <a:rPr lang="en-US" altLang="en-US" sz="2000" dirty="0"/>
              <a:t>relationship </a:t>
            </a:r>
            <a:r>
              <a:rPr lang="en-US" altLang="en-US" sz="2000" dirty="0">
                <a:solidFill>
                  <a:srgbClr val="2047C2"/>
                </a:solidFill>
              </a:rPr>
              <a:t>usually ends up looking like</a:t>
            </a:r>
            <a:r>
              <a:rPr lang="en-US" altLang="en-US" sz="2000" dirty="0"/>
              <a:t>: </a:t>
            </a:r>
          </a:p>
          <a:p>
            <a:endParaRPr lang="en-US" altLang="en-US" dirty="0"/>
          </a:p>
          <a:p>
            <a:pPr marL="0" indent="0">
              <a:buNone/>
            </a:pPr>
            <a:endParaRPr lang="en-US" altLang="en-US" dirty="0"/>
          </a:p>
          <a:p>
            <a:pPr marL="0" indent="0">
              <a:buNone/>
            </a:pPr>
            <a:endParaRPr lang="en-US" dirty="0"/>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AF3176FE-0D82-F94F-898A-2E8518A2CB0D}"/>
                  </a:ext>
                </a:extLst>
              </p:cNvPr>
              <p:cNvSpPr txBox="1">
                <a:spLocks/>
              </p:cNvSpPr>
              <p:nvPr/>
            </p:nvSpPr>
            <p:spPr>
              <a:xfrm>
                <a:off x="231494" y="4126013"/>
                <a:ext cx="8738885" cy="22140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000" dirty="0">
                    <a:solidFill>
                      <a:srgbClr val="FF0000"/>
                    </a:solidFill>
                    <a:latin typeface="Apple Chancery" panose="03020702040506060504" pitchFamily="66" charset="-79"/>
                    <a:cs typeface="Apple Chancery" panose="03020702040506060504" pitchFamily="66" charset="-79"/>
                  </a:rPr>
                  <a:t>One other thing: </a:t>
                </a:r>
                <a:r>
                  <a:rPr lang="en-US" altLang="en-US" sz="2000" dirty="0"/>
                  <a:t>whereas </a:t>
                </a:r>
                <a:r>
                  <a:rPr lang="en-US" altLang="en-US" sz="2000" dirty="0">
                    <a:solidFill>
                      <a:srgbClr val="2047C2"/>
                    </a:solidFill>
                  </a:rPr>
                  <a:t>rotational</a:t>
                </a:r>
                <a:r>
                  <a:rPr lang="en-US" altLang="en-US" sz="2000" dirty="0"/>
                  <a:t> </a:t>
                </a:r>
                <a:r>
                  <a:rPr lang="en-US" altLang="en-US" sz="2000" dirty="0">
                    <a:solidFill>
                      <a:srgbClr val="2047C2"/>
                    </a:solidFill>
                  </a:rPr>
                  <a:t>and translational kinetic energies </a:t>
                </a:r>
                <a:r>
                  <a:rPr lang="en-US" altLang="en-US" sz="2000" dirty="0"/>
                  <a:t>can be </a:t>
                </a:r>
                <a:r>
                  <a:rPr lang="en-US" altLang="en-US" sz="2000" dirty="0">
                    <a:solidFill>
                      <a:srgbClr val="2047C2"/>
                    </a:solidFill>
                  </a:rPr>
                  <a:t>put together in the same equation </a:t>
                </a:r>
                <a:r>
                  <a:rPr lang="en-US" altLang="en-US" sz="2000" dirty="0"/>
                  <a:t>(both have units of Joules), </a:t>
                </a:r>
                <a:r>
                  <a:rPr lang="en-US" altLang="en-US" sz="2000" i="1" dirty="0">
                    <a:solidFill>
                      <a:srgbClr val="FF0000"/>
                    </a:solidFill>
                  </a:rPr>
                  <a:t>angular momentum </a:t>
                </a:r>
                <a:r>
                  <a:rPr lang="en-US" altLang="en-US" sz="2000" dirty="0"/>
                  <a:t>and </a:t>
                </a:r>
                <a:r>
                  <a:rPr lang="en-US" altLang="en-US" sz="2000" i="1" dirty="0">
                    <a:solidFill>
                      <a:srgbClr val="FF0000"/>
                    </a:solidFill>
                  </a:rPr>
                  <a:t>translational momentum </a:t>
                </a:r>
                <a:r>
                  <a:rPr lang="en-US" altLang="en-US" sz="2000" dirty="0"/>
                  <a:t>are </a:t>
                </a:r>
                <a:r>
                  <a:rPr lang="en-US" altLang="en-US" sz="2000" dirty="0">
                    <a:solidFill>
                      <a:srgbClr val="FF0000"/>
                    </a:solidFill>
                  </a:rPr>
                  <a:t>NOT combinable</a:t>
                </a:r>
                <a:r>
                  <a:rPr lang="en-US" altLang="en-US" sz="2000" dirty="0"/>
                  <a:t>! They have to be treated separately, like force and torque.  Another way to remember:</a:t>
                </a:r>
              </a:p>
              <a:p>
                <a:pPr lvl="1"/>
                <a:r>
                  <a:rPr lang="en-US" altLang="en-US" sz="1800" dirty="0"/>
                  <a:t>Translational momentum p has units </a:t>
                </a:r>
                <a14:m>
                  <m:oMath xmlns:m="http://schemas.openxmlformats.org/officeDocument/2006/math">
                    <m:r>
                      <a:rPr lang="en-US" altLang="en-US" sz="1800" i="1" smtClean="0">
                        <a:latin typeface="Cambria Math" charset="0"/>
                      </a:rPr>
                      <m:t>𝑁</m:t>
                    </m:r>
                    <m:r>
                      <a:rPr lang="en-US" altLang="en-US" sz="1800" i="1" smtClean="0">
                        <a:latin typeface="Cambria Math" charset="0"/>
                        <a:ea typeface="Cambria Math" charset="0"/>
                        <a:cs typeface="Cambria Math" charset="0"/>
                      </a:rPr>
                      <m:t>∙</m:t>
                    </m:r>
                    <m:r>
                      <a:rPr lang="en-US" altLang="en-US" sz="1800" i="1" smtClean="0">
                        <a:latin typeface="Cambria Math" charset="0"/>
                        <a:ea typeface="Cambria Math" charset="0"/>
                        <a:cs typeface="Cambria Math" charset="0"/>
                      </a:rPr>
                      <m:t>𝑠</m:t>
                    </m:r>
                  </m:oMath>
                </a14:m>
                <a:r>
                  <a:rPr lang="en-US" altLang="en-US" sz="1800" dirty="0"/>
                  <a:t> or </a:t>
                </a:r>
                <a14:m>
                  <m:oMath xmlns:m="http://schemas.openxmlformats.org/officeDocument/2006/math">
                    <m:r>
                      <a:rPr lang="en-US" altLang="en-US" sz="1800" i="1" smtClean="0">
                        <a:latin typeface="Cambria Math" charset="0"/>
                      </a:rPr>
                      <m:t>𝑘𝑔</m:t>
                    </m:r>
                    <m:r>
                      <a:rPr lang="en-US" altLang="en-US" sz="1800" i="1" smtClean="0">
                        <a:latin typeface="Cambria Math" charset="0"/>
                        <a:ea typeface="Cambria Math" charset="0"/>
                        <a:cs typeface="Cambria Math" charset="0"/>
                      </a:rPr>
                      <m:t>∙</m:t>
                    </m:r>
                    <m:r>
                      <a:rPr lang="en-US" altLang="en-US" sz="1800" i="1" smtClean="0">
                        <a:latin typeface="Cambria Math" charset="0"/>
                        <a:ea typeface="Cambria Math" charset="0"/>
                        <a:cs typeface="Cambria Math" charset="0"/>
                      </a:rPr>
                      <m:t>𝑚</m:t>
                    </m:r>
                    <m:r>
                      <a:rPr lang="en-US" altLang="en-US" sz="1800" i="1" smtClean="0">
                        <a:latin typeface="Cambria Math" charset="0"/>
                        <a:ea typeface="Cambria Math" charset="0"/>
                        <a:cs typeface="Cambria Math" charset="0"/>
                      </a:rPr>
                      <m:t>/</m:t>
                    </m:r>
                    <m:r>
                      <a:rPr lang="en-US" altLang="en-US" sz="1800" i="1" smtClean="0">
                        <a:latin typeface="Cambria Math" charset="0"/>
                        <a:ea typeface="Cambria Math" charset="0"/>
                        <a:cs typeface="Cambria Math" charset="0"/>
                      </a:rPr>
                      <m:t>𝑠</m:t>
                    </m:r>
                  </m:oMath>
                </a14:m>
                <a:endParaRPr lang="en-US" altLang="en-US" sz="1800" dirty="0"/>
              </a:p>
              <a:p>
                <a:pPr lvl="1"/>
                <a:r>
                  <a:rPr lang="en-US" altLang="en-US" sz="1800" dirty="0"/>
                  <a:t>Rotational momentum L has units </a:t>
                </a:r>
                <a14:m>
                  <m:oMath xmlns:m="http://schemas.openxmlformats.org/officeDocument/2006/math">
                    <m:r>
                      <a:rPr lang="en-US" altLang="en-US" sz="1800" i="1" smtClean="0">
                        <a:latin typeface="Cambria Math" charset="0"/>
                      </a:rPr>
                      <m:t>𝑁</m:t>
                    </m:r>
                    <m:r>
                      <a:rPr lang="en-US" altLang="en-US" sz="1800" i="1" smtClean="0">
                        <a:latin typeface="Cambria Math" charset="0"/>
                        <a:ea typeface="Cambria Math" charset="0"/>
                        <a:cs typeface="Cambria Math" charset="0"/>
                      </a:rPr>
                      <m:t>∙</m:t>
                    </m:r>
                    <m:r>
                      <a:rPr lang="en-US" altLang="en-US" sz="1800" i="1" smtClean="0">
                        <a:latin typeface="Cambria Math" charset="0"/>
                        <a:ea typeface="Cambria Math" charset="0"/>
                        <a:cs typeface="Cambria Math" charset="0"/>
                      </a:rPr>
                      <m:t>𝑚</m:t>
                    </m:r>
                    <m:r>
                      <a:rPr lang="en-US" altLang="en-US" sz="1800" i="1" smtClean="0">
                        <a:latin typeface="Cambria Math" charset="0"/>
                        <a:ea typeface="Cambria Math" charset="0"/>
                        <a:cs typeface="Cambria Math" charset="0"/>
                      </a:rPr>
                      <m:t>∙</m:t>
                    </m:r>
                    <m:r>
                      <a:rPr lang="en-US" altLang="en-US" sz="1800" i="1" smtClean="0">
                        <a:latin typeface="Cambria Math" charset="0"/>
                        <a:ea typeface="Cambria Math" charset="0"/>
                        <a:cs typeface="Cambria Math" charset="0"/>
                      </a:rPr>
                      <m:t>𝑠</m:t>
                    </m:r>
                  </m:oMath>
                </a14:m>
                <a:r>
                  <a:rPr lang="en-US" altLang="en-US" sz="1800" dirty="0"/>
                  <a:t> or </a:t>
                </a:r>
                <a14:m>
                  <m:oMath xmlns:m="http://schemas.openxmlformats.org/officeDocument/2006/math">
                    <m:r>
                      <a:rPr lang="en-US" altLang="en-US" sz="1800" i="1" smtClean="0">
                        <a:latin typeface="Cambria Math" charset="0"/>
                      </a:rPr>
                      <m:t>𝑘𝑔</m:t>
                    </m:r>
                    <m:r>
                      <a:rPr lang="en-US" altLang="en-US" sz="1800" i="1" smtClean="0">
                        <a:latin typeface="Cambria Math" charset="0"/>
                        <a:ea typeface="Cambria Math" charset="0"/>
                        <a:cs typeface="Cambria Math" charset="0"/>
                      </a:rPr>
                      <m:t>∙</m:t>
                    </m:r>
                    <m:sSup>
                      <m:sSupPr>
                        <m:ctrlPr>
                          <a:rPr lang="en-US" altLang="en-US" sz="1800" i="1" smtClean="0">
                            <a:latin typeface="Cambria Math" panose="02040503050406030204" pitchFamily="18" charset="0"/>
                            <a:ea typeface="Cambria Math" charset="0"/>
                            <a:cs typeface="Cambria Math" charset="0"/>
                          </a:rPr>
                        </m:ctrlPr>
                      </m:sSupPr>
                      <m:e>
                        <m:r>
                          <a:rPr lang="en-US" altLang="en-US" sz="1800" i="1" smtClean="0">
                            <a:latin typeface="Cambria Math" charset="0"/>
                            <a:ea typeface="Cambria Math" charset="0"/>
                            <a:cs typeface="Cambria Math" charset="0"/>
                          </a:rPr>
                          <m:t>𝑚</m:t>
                        </m:r>
                      </m:e>
                      <m:sup>
                        <m:r>
                          <a:rPr lang="en-US" altLang="en-US" sz="1800" i="1" smtClean="0">
                            <a:latin typeface="Cambria Math" charset="0"/>
                            <a:ea typeface="Cambria Math" charset="0"/>
                            <a:cs typeface="Cambria Math" charset="0"/>
                          </a:rPr>
                          <m:t>2</m:t>
                        </m:r>
                      </m:sup>
                    </m:sSup>
                    <m:r>
                      <a:rPr lang="en-US" altLang="en-US" sz="1800" i="1" smtClean="0">
                        <a:latin typeface="Cambria Math" charset="0"/>
                        <a:ea typeface="Cambria Math" charset="0"/>
                        <a:cs typeface="Cambria Math" charset="0"/>
                      </a:rPr>
                      <m:t>/</m:t>
                    </m:r>
                    <m:r>
                      <a:rPr lang="en-US" altLang="en-US" sz="1800" i="1" smtClean="0">
                        <a:latin typeface="Cambria Math" charset="0"/>
                        <a:ea typeface="Cambria Math" charset="0"/>
                        <a:cs typeface="Cambria Math" charset="0"/>
                      </a:rPr>
                      <m:t>𝑠</m:t>
                    </m:r>
                  </m:oMath>
                </a14:m>
                <a:endParaRPr lang="en-US" altLang="en-US" sz="1800" dirty="0"/>
              </a:p>
              <a:p>
                <a:endParaRPr lang="en-US" dirty="0"/>
              </a:p>
            </p:txBody>
          </p:sp>
        </mc:Choice>
        <mc:Fallback xmlns="">
          <p:sp>
            <p:nvSpPr>
              <p:cNvPr id="5" name="Content Placeholder 2">
                <a:extLst>
                  <a:ext uri="{FF2B5EF4-FFF2-40B4-BE49-F238E27FC236}">
                    <a16:creationId xmlns:a16="http://schemas.microsoft.com/office/drawing/2014/main" id="{AF3176FE-0D82-F94F-898A-2E8518A2CB0D}"/>
                  </a:ext>
                </a:extLst>
              </p:cNvPr>
              <p:cNvSpPr txBox="1">
                <a:spLocks noRot="1" noChangeAspect="1" noMove="1" noResize="1" noEditPoints="1" noAdjustHandles="1" noChangeArrowheads="1" noChangeShapeType="1" noTextEdit="1"/>
              </p:cNvSpPr>
              <p:nvPr/>
            </p:nvSpPr>
            <p:spPr>
              <a:xfrm>
                <a:off x="231494" y="4126013"/>
                <a:ext cx="8738885" cy="2214033"/>
              </a:xfrm>
              <a:prstGeom prst="rect">
                <a:avLst/>
              </a:prstGeom>
              <a:blipFill>
                <a:blip r:embed="rId3"/>
                <a:stretch>
                  <a:fillRect l="-871" t="-1705"/>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482D3ABD-88C5-1645-B0AB-1FE90D516E41}"/>
              </a:ext>
            </a:extLst>
          </p:cNvPr>
          <p:cNvGrpSpPr/>
          <p:nvPr/>
        </p:nvGrpSpPr>
        <p:grpSpPr>
          <a:xfrm>
            <a:off x="2585810" y="2973916"/>
            <a:ext cx="3241675" cy="957831"/>
            <a:chOff x="2585810" y="2973916"/>
            <a:chExt cx="3241675" cy="957831"/>
          </a:xfrm>
        </p:grpSpPr>
        <p:graphicFrame>
          <p:nvGraphicFramePr>
            <p:cNvPr id="4" name="Object 2"/>
            <p:cNvGraphicFramePr>
              <a:graphicFrameLocks noChangeAspect="1"/>
            </p:cNvGraphicFramePr>
            <p:nvPr>
              <p:extLst>
                <p:ext uri="{D42A27DB-BD31-4B8C-83A1-F6EECF244321}">
                  <p14:modId xmlns:p14="http://schemas.microsoft.com/office/powerpoint/2010/main" val="2302768366"/>
                </p:ext>
              </p:extLst>
            </p:nvPr>
          </p:nvGraphicFramePr>
          <p:xfrm>
            <a:off x="2585810" y="3263157"/>
            <a:ext cx="3241675" cy="571500"/>
          </p:xfrm>
          <a:graphic>
            <a:graphicData uri="http://schemas.openxmlformats.org/presentationml/2006/ole">
              <mc:AlternateContent xmlns:mc="http://schemas.openxmlformats.org/markup-compatibility/2006">
                <mc:Choice xmlns:v="urn:schemas-microsoft-com:vml" Requires="v">
                  <p:oleObj spid="_x0000_s4164" name="Equation" r:id="rId4" imgW="1511300" imgH="266700" progId="Equation.DSMT4">
                    <p:embed/>
                  </p:oleObj>
                </mc:Choice>
                <mc:Fallback>
                  <p:oleObj name="Equation" r:id="rId4" imgW="1511300" imgH="266700" progId="Equation.DSMT4">
                    <p:embed/>
                    <p:pic>
                      <p:nvPicPr>
                        <p:cNvPr id="4" name="Object 2"/>
                        <p:cNvPicPr>
                          <a:picLocks noChangeAspect="1" noChangeArrowheads="1"/>
                        </p:cNvPicPr>
                        <p:nvPr/>
                      </p:nvPicPr>
                      <p:blipFill>
                        <a:blip r:embed="rId5"/>
                        <a:srcRect/>
                        <a:stretch>
                          <a:fillRect/>
                        </a:stretch>
                      </p:blipFill>
                      <p:spPr bwMode="auto">
                        <a:xfrm>
                          <a:off x="2585810" y="3263157"/>
                          <a:ext cx="3241675" cy="57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7" name="Straight Connector 6">
              <a:extLst>
                <a:ext uri="{FF2B5EF4-FFF2-40B4-BE49-F238E27FC236}">
                  <a16:creationId xmlns:a16="http://schemas.microsoft.com/office/drawing/2014/main" id="{9A8C9B90-C6D7-9C43-B280-FF5C3CFABA6A}"/>
                </a:ext>
              </a:extLst>
            </p:cNvPr>
            <p:cNvCxnSpPr>
              <a:cxnSpLocks/>
            </p:cNvCxnSpPr>
            <p:nvPr/>
          </p:nvCxnSpPr>
          <p:spPr>
            <a:xfrm flipV="1">
              <a:off x="3630573" y="3178347"/>
              <a:ext cx="975993" cy="7534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graphicFrame>
          <p:nvGraphicFramePr>
            <p:cNvPr id="9" name="Object 2">
              <a:extLst>
                <a:ext uri="{FF2B5EF4-FFF2-40B4-BE49-F238E27FC236}">
                  <a16:creationId xmlns:a16="http://schemas.microsoft.com/office/drawing/2014/main" id="{04739520-A6A1-664D-9E04-726F64F0E946}"/>
                </a:ext>
              </a:extLst>
            </p:cNvPr>
            <p:cNvGraphicFramePr>
              <a:graphicFrameLocks noChangeAspect="1"/>
            </p:cNvGraphicFramePr>
            <p:nvPr>
              <p:extLst>
                <p:ext uri="{D42A27DB-BD31-4B8C-83A1-F6EECF244321}">
                  <p14:modId xmlns:p14="http://schemas.microsoft.com/office/powerpoint/2010/main" val="2809698894"/>
                </p:ext>
              </p:extLst>
            </p:nvPr>
          </p:nvGraphicFramePr>
          <p:xfrm>
            <a:off x="4644666" y="2973916"/>
            <a:ext cx="208914" cy="251675"/>
          </p:xfrm>
          <a:graphic>
            <a:graphicData uri="http://schemas.openxmlformats.org/presentationml/2006/ole">
              <mc:AlternateContent xmlns:mc="http://schemas.openxmlformats.org/markup-compatibility/2006">
                <mc:Choice xmlns:v="urn:schemas-microsoft-com:vml" Requires="v">
                  <p:oleObj spid="_x0000_s4165" name="Equation" r:id="rId6" imgW="127000" imgH="152400" progId="Equation.DSMT4">
                    <p:embed/>
                  </p:oleObj>
                </mc:Choice>
                <mc:Fallback>
                  <p:oleObj name="Equation" r:id="rId6" imgW="127000" imgH="152400" progId="Equation.DSMT4">
                    <p:embed/>
                    <p:pic>
                      <p:nvPicPr>
                        <p:cNvPr id="4" name="Object 2"/>
                        <p:cNvPicPr>
                          <a:picLocks noChangeAspect="1" noChangeArrowheads="1"/>
                        </p:cNvPicPr>
                        <p:nvPr/>
                      </p:nvPicPr>
                      <p:blipFill>
                        <a:blip r:embed="rId7"/>
                        <a:srcRect/>
                        <a:stretch>
                          <a:fillRect/>
                        </a:stretch>
                      </p:blipFill>
                      <p:spPr bwMode="auto">
                        <a:xfrm>
                          <a:off x="4644666" y="2973916"/>
                          <a:ext cx="208914" cy="251675"/>
                        </a:xfrm>
                        <a:prstGeom prst="rect">
                          <a:avLst/>
                        </a:prstGeom>
                        <a:noFill/>
                        <a:ln>
                          <a:noFill/>
                        </a:ln>
                        <a:effectLst/>
                      </p:spPr>
                    </p:pic>
                  </p:oleObj>
                </mc:Fallback>
              </mc:AlternateContent>
            </a:graphicData>
          </a:graphic>
        </p:graphicFrame>
      </p:grpSp>
      <p:sp>
        <p:nvSpPr>
          <p:cNvPr id="10" name="TextBox 9">
            <a:extLst>
              <a:ext uri="{FF2B5EF4-FFF2-40B4-BE49-F238E27FC236}">
                <a16:creationId xmlns:a16="http://schemas.microsoft.com/office/drawing/2014/main" id="{8F788F01-0453-244B-A645-8EF8D9349F16}"/>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10.)</a:t>
            </a:r>
          </a:p>
        </p:txBody>
      </p:sp>
    </p:spTree>
    <p:extLst>
      <p:ext uri="{BB962C8B-B14F-4D97-AF65-F5344CB8AC3E}">
        <p14:creationId xmlns:p14="http://schemas.microsoft.com/office/powerpoint/2010/main" val="352032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11.)</a:t>
            </a:r>
          </a:p>
        </p:txBody>
      </p:sp>
      <p:sp>
        <p:nvSpPr>
          <p:cNvPr id="6" name="Text Box 56"/>
          <p:cNvSpPr txBox="1">
            <a:spLocks/>
          </p:cNvSpPr>
          <p:nvPr/>
        </p:nvSpPr>
        <p:spPr bwMode="auto">
          <a:xfrm>
            <a:off x="312103" y="138241"/>
            <a:ext cx="5148897" cy="1129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4: </a:t>
            </a:r>
            <a:r>
              <a:rPr lang="en-US" sz="2000" dirty="0">
                <a:latin typeface="Times New Roman"/>
                <a:cs typeface="Times New Roman"/>
              </a:rPr>
              <a:t>An ice skater with </a:t>
            </a:r>
            <a:r>
              <a:rPr lang="en-US" sz="2000" dirty="0">
                <a:solidFill>
                  <a:srgbClr val="0000FF"/>
                </a:solidFill>
                <a:latin typeface="Times New Roman"/>
                <a:cs typeface="Times New Roman"/>
              </a:rPr>
              <a:t>arms out </a:t>
            </a:r>
            <a:r>
              <a:rPr lang="en-US" sz="2000" dirty="0">
                <a:latin typeface="Times New Roman"/>
                <a:cs typeface="Times New Roman"/>
              </a:rPr>
              <a:t>has an </a:t>
            </a:r>
            <a:r>
              <a:rPr lang="en-US" sz="2000" dirty="0">
                <a:solidFill>
                  <a:srgbClr val="FF0000"/>
                </a:solidFill>
                <a:latin typeface="Times New Roman"/>
                <a:cs typeface="Times New Roman"/>
              </a:rPr>
              <a:t>angular speed </a:t>
            </a:r>
            <a:r>
              <a:rPr lang="en-US" sz="2000" dirty="0">
                <a:latin typeface="Times New Roman"/>
                <a:cs typeface="Times New Roman"/>
              </a:rPr>
              <a:t>of      and a </a:t>
            </a:r>
            <a:r>
              <a:rPr lang="en-US" sz="2000" dirty="0">
                <a:solidFill>
                  <a:srgbClr val="FF0000"/>
                </a:solidFill>
                <a:latin typeface="Times New Roman"/>
                <a:cs typeface="Times New Roman"/>
              </a:rPr>
              <a:t>moment of inertia   </a:t>
            </a:r>
            <a:r>
              <a:rPr lang="en-US" sz="2000" dirty="0">
                <a:latin typeface="Times New Roman"/>
                <a:cs typeface="Times New Roman"/>
              </a:rPr>
              <a:t>.  She </a:t>
            </a:r>
            <a:r>
              <a:rPr lang="en-US" sz="2000" dirty="0">
                <a:solidFill>
                  <a:srgbClr val="0000FF"/>
                </a:solidFill>
                <a:latin typeface="Times New Roman"/>
                <a:cs typeface="Times New Roman"/>
              </a:rPr>
              <a:t>pulls her arms in</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18" name="Text Box 56"/>
          <p:cNvSpPr txBox="1">
            <a:spLocks/>
          </p:cNvSpPr>
          <p:nvPr/>
        </p:nvSpPr>
        <p:spPr bwMode="auto">
          <a:xfrm>
            <a:off x="483315" y="1295613"/>
            <a:ext cx="4712812"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a.) What happens </a:t>
            </a:r>
            <a:r>
              <a:rPr lang="en-US" sz="2000" dirty="0">
                <a:solidFill>
                  <a:schemeClr val="tx1"/>
                </a:solidFill>
                <a:latin typeface="Times New Roman"/>
                <a:cs typeface="Times New Roman"/>
              </a:rPr>
              <a:t>to her </a:t>
            </a:r>
            <a:r>
              <a:rPr lang="en-US" sz="2000" i="1" dirty="0">
                <a:solidFill>
                  <a:srgbClr val="0000FF"/>
                </a:solidFill>
                <a:latin typeface="Times New Roman"/>
                <a:cs typeface="Times New Roman"/>
              </a:rPr>
              <a:t>moment of inertia </a:t>
            </a:r>
            <a:r>
              <a:rPr lang="en-US" sz="2000" dirty="0">
                <a:solidFill>
                  <a:schemeClr val="tx1"/>
                </a:solidFill>
                <a:latin typeface="Times New Roman"/>
                <a:cs typeface="Times New Roman"/>
              </a:rPr>
              <a:t>as she pulls her arms in?</a:t>
            </a:r>
            <a:endParaRPr lang="en-US" sz="2000" dirty="0">
              <a:solidFill>
                <a:srgbClr val="0000FF"/>
              </a:solidFill>
              <a:latin typeface="Times New Roman"/>
              <a:cs typeface="Times New Roman"/>
            </a:endParaRPr>
          </a:p>
        </p:txBody>
      </p:sp>
      <p:sp>
        <p:nvSpPr>
          <p:cNvPr id="8" name="Freeform 12"/>
          <p:cNvSpPr>
            <a:spLocks noChangeArrowheads="1"/>
          </p:cNvSpPr>
          <p:nvPr/>
        </p:nvSpPr>
        <p:spPr bwMode="auto">
          <a:xfrm>
            <a:off x="6206490" y="627222"/>
            <a:ext cx="1314450" cy="1193006"/>
          </a:xfrm>
          <a:custGeom>
            <a:avLst/>
            <a:gdLst>
              <a:gd name="T0" fmla="*/ 0 w 1460500"/>
              <a:gd name="T1" fmla="*/ 0 h 1324576"/>
              <a:gd name="T2" fmla="*/ 1460500 w 1460500"/>
              <a:gd name="T3" fmla="*/ 1324576 h 1324576"/>
            </a:gdLst>
            <a:ahLst/>
            <a:cxnLst/>
            <a:rect l="T0" t="T1" r="T2" b="T3"/>
            <a:pathLst>
              <a:path w="1460500" h="1324576">
                <a:moveTo>
                  <a:pt x="647700" y="26612"/>
                </a:moveTo>
                <a:cubicBezTo>
                  <a:pt x="741485" y="57874"/>
                  <a:pt x="655515" y="20750"/>
                  <a:pt x="647700" y="52012"/>
                </a:cubicBezTo>
                <a:cubicBezTo>
                  <a:pt x="643998" y="66820"/>
                  <a:pt x="664633" y="77412"/>
                  <a:pt x="673100" y="90112"/>
                </a:cubicBezTo>
                <a:cubicBezTo>
                  <a:pt x="660400" y="102812"/>
                  <a:pt x="635000" y="110251"/>
                  <a:pt x="635000" y="128212"/>
                </a:cubicBezTo>
                <a:cubicBezTo>
                  <a:pt x="635000" y="162079"/>
                  <a:pt x="711200" y="128212"/>
                  <a:pt x="711200" y="128212"/>
                </a:cubicBezTo>
                <a:cubicBezTo>
                  <a:pt x="715433" y="111279"/>
                  <a:pt x="736242" y="89754"/>
                  <a:pt x="723900" y="77412"/>
                </a:cubicBezTo>
                <a:cubicBezTo>
                  <a:pt x="681734" y="35246"/>
                  <a:pt x="585916" y="95604"/>
                  <a:pt x="698500" y="39312"/>
                </a:cubicBezTo>
                <a:cubicBezTo>
                  <a:pt x="701819" y="40142"/>
                  <a:pt x="779118" y="58087"/>
                  <a:pt x="787400" y="64712"/>
                </a:cubicBezTo>
                <a:cubicBezTo>
                  <a:pt x="799319" y="74247"/>
                  <a:pt x="804333" y="90112"/>
                  <a:pt x="812800" y="102812"/>
                </a:cubicBezTo>
                <a:cubicBezTo>
                  <a:pt x="795867" y="115512"/>
                  <a:pt x="779224" y="128609"/>
                  <a:pt x="762000" y="140912"/>
                </a:cubicBezTo>
                <a:cubicBezTo>
                  <a:pt x="749580" y="149784"/>
                  <a:pt x="738708" y="170014"/>
                  <a:pt x="723900" y="166312"/>
                </a:cubicBezTo>
                <a:cubicBezTo>
                  <a:pt x="710913" y="163065"/>
                  <a:pt x="715433" y="140912"/>
                  <a:pt x="711200" y="128212"/>
                </a:cubicBezTo>
                <a:cubicBezTo>
                  <a:pt x="740833" y="39312"/>
                  <a:pt x="762000" y="60479"/>
                  <a:pt x="698500" y="39312"/>
                </a:cubicBezTo>
                <a:cubicBezTo>
                  <a:pt x="721407" y="62219"/>
                  <a:pt x="749300" y="78753"/>
                  <a:pt x="749300" y="115512"/>
                </a:cubicBezTo>
                <a:cubicBezTo>
                  <a:pt x="749300" y="128899"/>
                  <a:pt x="740833" y="140912"/>
                  <a:pt x="736600" y="153612"/>
                </a:cubicBezTo>
                <a:cubicBezTo>
                  <a:pt x="740833" y="166312"/>
                  <a:pt x="749300" y="178325"/>
                  <a:pt x="749300" y="191712"/>
                </a:cubicBezTo>
                <a:cubicBezTo>
                  <a:pt x="749300" y="209166"/>
                  <a:pt x="751123" y="252194"/>
                  <a:pt x="736600" y="242512"/>
                </a:cubicBezTo>
                <a:cubicBezTo>
                  <a:pt x="714323" y="227660"/>
                  <a:pt x="711200" y="166312"/>
                  <a:pt x="711200" y="166312"/>
                </a:cubicBezTo>
                <a:cubicBezTo>
                  <a:pt x="698500" y="174779"/>
                  <a:pt x="686752" y="184886"/>
                  <a:pt x="673100" y="191712"/>
                </a:cubicBezTo>
                <a:cubicBezTo>
                  <a:pt x="567940" y="244292"/>
                  <a:pt x="706089" y="157019"/>
                  <a:pt x="596900" y="229812"/>
                </a:cubicBezTo>
                <a:cubicBezTo>
                  <a:pt x="609600" y="238279"/>
                  <a:pt x="620100" y="258523"/>
                  <a:pt x="635000" y="255212"/>
                </a:cubicBezTo>
                <a:cubicBezTo>
                  <a:pt x="664800" y="248590"/>
                  <a:pt x="682240" y="214065"/>
                  <a:pt x="711200" y="204412"/>
                </a:cubicBezTo>
                <a:cubicBezTo>
                  <a:pt x="765859" y="186192"/>
                  <a:pt x="736313" y="194959"/>
                  <a:pt x="800100" y="179012"/>
                </a:cubicBezTo>
                <a:cubicBezTo>
                  <a:pt x="804333" y="166312"/>
                  <a:pt x="815001" y="154117"/>
                  <a:pt x="812800" y="140912"/>
                </a:cubicBezTo>
                <a:cubicBezTo>
                  <a:pt x="806042" y="100363"/>
                  <a:pt x="779018" y="100018"/>
                  <a:pt x="749300" y="90112"/>
                </a:cubicBezTo>
                <a:cubicBezTo>
                  <a:pt x="736600" y="94345"/>
                  <a:pt x="724072" y="99134"/>
                  <a:pt x="711200" y="102812"/>
                </a:cubicBezTo>
                <a:cubicBezTo>
                  <a:pt x="694417" y="107607"/>
                  <a:pt x="676012" y="107706"/>
                  <a:pt x="660400" y="115512"/>
                </a:cubicBezTo>
                <a:cubicBezTo>
                  <a:pt x="485723" y="202851"/>
                  <a:pt x="651461" y="143892"/>
                  <a:pt x="546100" y="179012"/>
                </a:cubicBezTo>
                <a:cubicBezTo>
                  <a:pt x="558800" y="183245"/>
                  <a:pt x="570813" y="191712"/>
                  <a:pt x="584200" y="191712"/>
                </a:cubicBezTo>
                <a:cubicBezTo>
                  <a:pt x="628902" y="191712"/>
                  <a:pt x="659211" y="179408"/>
                  <a:pt x="698500" y="166312"/>
                </a:cubicBezTo>
                <a:cubicBezTo>
                  <a:pt x="757775" y="205829"/>
                  <a:pt x="775715" y="229304"/>
                  <a:pt x="876300" y="179012"/>
                </a:cubicBezTo>
                <a:cubicBezTo>
                  <a:pt x="891912" y="171206"/>
                  <a:pt x="867833" y="145145"/>
                  <a:pt x="863600" y="128212"/>
                </a:cubicBezTo>
                <a:cubicBezTo>
                  <a:pt x="838200" y="132445"/>
                  <a:pt x="812382" y="147157"/>
                  <a:pt x="787400" y="140912"/>
                </a:cubicBezTo>
                <a:cubicBezTo>
                  <a:pt x="730739" y="126747"/>
                  <a:pt x="786408" y="17383"/>
                  <a:pt x="787400" y="13912"/>
                </a:cubicBezTo>
                <a:cubicBezTo>
                  <a:pt x="774700" y="9679"/>
                  <a:pt x="762632" y="0"/>
                  <a:pt x="749300" y="1212"/>
                </a:cubicBezTo>
                <a:cubicBezTo>
                  <a:pt x="714534" y="4373"/>
                  <a:pt x="681931" y="19766"/>
                  <a:pt x="647700" y="26612"/>
                </a:cubicBezTo>
                <a:lnTo>
                  <a:pt x="584200" y="39312"/>
                </a:lnTo>
                <a:cubicBezTo>
                  <a:pt x="579967" y="64712"/>
                  <a:pt x="571500" y="89762"/>
                  <a:pt x="571500" y="115512"/>
                </a:cubicBezTo>
                <a:cubicBezTo>
                  <a:pt x="571500" y="128899"/>
                  <a:pt x="571213" y="150365"/>
                  <a:pt x="584200" y="153612"/>
                </a:cubicBezTo>
                <a:cubicBezTo>
                  <a:pt x="613240" y="160872"/>
                  <a:pt x="643747" y="146783"/>
                  <a:pt x="673100" y="140912"/>
                </a:cubicBezTo>
                <a:cubicBezTo>
                  <a:pt x="707331" y="134066"/>
                  <a:pt x="741021" y="124697"/>
                  <a:pt x="774700" y="115512"/>
                </a:cubicBezTo>
                <a:cubicBezTo>
                  <a:pt x="787615" y="111990"/>
                  <a:pt x="799813" y="106059"/>
                  <a:pt x="812800" y="102812"/>
                </a:cubicBezTo>
                <a:cubicBezTo>
                  <a:pt x="833741" y="97577"/>
                  <a:pt x="855133" y="94345"/>
                  <a:pt x="876300" y="90112"/>
                </a:cubicBezTo>
                <a:cubicBezTo>
                  <a:pt x="880533" y="77412"/>
                  <a:pt x="902171" y="54407"/>
                  <a:pt x="889000" y="52012"/>
                </a:cubicBezTo>
                <a:cubicBezTo>
                  <a:pt x="863685" y="47409"/>
                  <a:pt x="679322" y="71872"/>
                  <a:pt x="635000" y="77412"/>
                </a:cubicBezTo>
                <a:cubicBezTo>
                  <a:pt x="639233" y="94345"/>
                  <a:pt x="638018" y="113689"/>
                  <a:pt x="647700" y="128212"/>
                </a:cubicBezTo>
                <a:cubicBezTo>
                  <a:pt x="678962" y="175104"/>
                  <a:pt x="718038" y="132120"/>
                  <a:pt x="647700" y="179012"/>
                </a:cubicBezTo>
                <a:cubicBezTo>
                  <a:pt x="664633" y="187479"/>
                  <a:pt x="681099" y="196954"/>
                  <a:pt x="698500" y="204412"/>
                </a:cubicBezTo>
                <a:cubicBezTo>
                  <a:pt x="734605" y="219886"/>
                  <a:pt x="764038" y="207705"/>
                  <a:pt x="723900" y="267912"/>
                </a:cubicBezTo>
                <a:cubicBezTo>
                  <a:pt x="715433" y="280612"/>
                  <a:pt x="698500" y="284845"/>
                  <a:pt x="685800" y="293312"/>
                </a:cubicBezTo>
                <a:cubicBezTo>
                  <a:pt x="704020" y="238653"/>
                  <a:pt x="685513" y="251965"/>
                  <a:pt x="749300" y="267912"/>
                </a:cubicBezTo>
                <a:cubicBezTo>
                  <a:pt x="657949" y="298362"/>
                  <a:pt x="772028" y="261418"/>
                  <a:pt x="660400" y="293312"/>
                </a:cubicBezTo>
                <a:cubicBezTo>
                  <a:pt x="647528" y="296990"/>
                  <a:pt x="635000" y="301779"/>
                  <a:pt x="622300" y="306012"/>
                </a:cubicBezTo>
                <a:cubicBezTo>
                  <a:pt x="568665" y="466916"/>
                  <a:pt x="629465" y="323699"/>
                  <a:pt x="228600" y="369512"/>
                </a:cubicBezTo>
                <a:cubicBezTo>
                  <a:pt x="205950" y="372101"/>
                  <a:pt x="186727" y="387703"/>
                  <a:pt x="165100" y="394912"/>
                </a:cubicBezTo>
                <a:cubicBezTo>
                  <a:pt x="148541" y="400432"/>
                  <a:pt x="131083" y="402817"/>
                  <a:pt x="114300" y="407612"/>
                </a:cubicBezTo>
                <a:cubicBezTo>
                  <a:pt x="101428" y="411290"/>
                  <a:pt x="88900" y="416079"/>
                  <a:pt x="76200" y="420312"/>
                </a:cubicBezTo>
                <a:cubicBezTo>
                  <a:pt x="66805" y="417180"/>
                  <a:pt x="0" y="398625"/>
                  <a:pt x="0" y="382212"/>
                </a:cubicBezTo>
                <a:cubicBezTo>
                  <a:pt x="0" y="368825"/>
                  <a:pt x="25113" y="391665"/>
                  <a:pt x="38100" y="394912"/>
                </a:cubicBezTo>
                <a:cubicBezTo>
                  <a:pt x="59041" y="400147"/>
                  <a:pt x="80433" y="403379"/>
                  <a:pt x="101600" y="407612"/>
                </a:cubicBezTo>
                <a:cubicBezTo>
                  <a:pt x="114300" y="416079"/>
                  <a:pt x="124644" y="430503"/>
                  <a:pt x="139700" y="433012"/>
                </a:cubicBezTo>
                <a:cubicBezTo>
                  <a:pt x="152905" y="435213"/>
                  <a:pt x="164495" y="421790"/>
                  <a:pt x="177800" y="420312"/>
                </a:cubicBezTo>
                <a:cubicBezTo>
                  <a:pt x="241052" y="413284"/>
                  <a:pt x="304800" y="411845"/>
                  <a:pt x="368300" y="407612"/>
                </a:cubicBezTo>
                <a:cubicBezTo>
                  <a:pt x="384510" y="402209"/>
                  <a:pt x="468429" y="372071"/>
                  <a:pt x="495300" y="369512"/>
                </a:cubicBezTo>
                <a:cubicBezTo>
                  <a:pt x="567066" y="362677"/>
                  <a:pt x="639233" y="361045"/>
                  <a:pt x="711200" y="356812"/>
                </a:cubicBezTo>
                <a:cubicBezTo>
                  <a:pt x="698500" y="361045"/>
                  <a:pt x="686087" y="366265"/>
                  <a:pt x="673100" y="369512"/>
                </a:cubicBezTo>
                <a:cubicBezTo>
                  <a:pt x="652159" y="374747"/>
                  <a:pt x="621574" y="364251"/>
                  <a:pt x="609600" y="382212"/>
                </a:cubicBezTo>
                <a:cubicBezTo>
                  <a:pt x="601133" y="394912"/>
                  <a:pt x="647700" y="407612"/>
                  <a:pt x="647700" y="407612"/>
                </a:cubicBezTo>
                <a:cubicBezTo>
                  <a:pt x="660400" y="399145"/>
                  <a:pt x="671852" y="388411"/>
                  <a:pt x="685800" y="382212"/>
                </a:cubicBezTo>
                <a:cubicBezTo>
                  <a:pt x="755860" y="351074"/>
                  <a:pt x="757206" y="361185"/>
                  <a:pt x="825500" y="344112"/>
                </a:cubicBezTo>
                <a:cubicBezTo>
                  <a:pt x="838487" y="340865"/>
                  <a:pt x="850273" y="332681"/>
                  <a:pt x="863600" y="331412"/>
                </a:cubicBezTo>
                <a:cubicBezTo>
                  <a:pt x="939574" y="324176"/>
                  <a:pt x="1016000" y="322945"/>
                  <a:pt x="1092200" y="318712"/>
                </a:cubicBezTo>
                <a:cubicBezTo>
                  <a:pt x="1120223" y="323023"/>
                  <a:pt x="1264112" y="342640"/>
                  <a:pt x="1320800" y="356812"/>
                </a:cubicBezTo>
                <a:cubicBezTo>
                  <a:pt x="1333787" y="360059"/>
                  <a:pt x="1346200" y="365279"/>
                  <a:pt x="1358900" y="369512"/>
                </a:cubicBezTo>
                <a:cubicBezTo>
                  <a:pt x="1358900" y="369512"/>
                  <a:pt x="1460500" y="344112"/>
                  <a:pt x="1358900" y="344112"/>
                </a:cubicBezTo>
                <a:cubicBezTo>
                  <a:pt x="1249771" y="344112"/>
                  <a:pt x="1012893" y="361252"/>
                  <a:pt x="889000" y="369512"/>
                </a:cubicBezTo>
                <a:cubicBezTo>
                  <a:pt x="807323" y="351362"/>
                  <a:pt x="628202" y="316959"/>
                  <a:pt x="927100" y="356812"/>
                </a:cubicBezTo>
                <a:cubicBezTo>
                  <a:pt x="969153" y="362419"/>
                  <a:pt x="973036" y="382023"/>
                  <a:pt x="1016000" y="394912"/>
                </a:cubicBezTo>
                <a:cubicBezTo>
                  <a:pt x="1040664" y="402311"/>
                  <a:pt x="1066800" y="403379"/>
                  <a:pt x="1092200" y="407612"/>
                </a:cubicBezTo>
                <a:cubicBezTo>
                  <a:pt x="1143000" y="403379"/>
                  <a:pt x="1194018" y="401235"/>
                  <a:pt x="1244600" y="394912"/>
                </a:cubicBezTo>
                <a:cubicBezTo>
                  <a:pt x="1261920" y="392747"/>
                  <a:pt x="1278183" y="385081"/>
                  <a:pt x="1295400" y="382212"/>
                </a:cubicBezTo>
                <a:cubicBezTo>
                  <a:pt x="1329066" y="376601"/>
                  <a:pt x="1363133" y="373745"/>
                  <a:pt x="1397000" y="369512"/>
                </a:cubicBezTo>
                <a:cubicBezTo>
                  <a:pt x="1099833" y="319984"/>
                  <a:pt x="1267537" y="344112"/>
                  <a:pt x="622300" y="344112"/>
                </a:cubicBezTo>
                <a:cubicBezTo>
                  <a:pt x="592366" y="344112"/>
                  <a:pt x="681567" y="352579"/>
                  <a:pt x="711200" y="356812"/>
                </a:cubicBezTo>
                <a:cubicBezTo>
                  <a:pt x="687326" y="372728"/>
                  <a:pt x="649568" y="400175"/>
                  <a:pt x="622300" y="407612"/>
                </a:cubicBezTo>
                <a:cubicBezTo>
                  <a:pt x="593421" y="415488"/>
                  <a:pt x="563033" y="416079"/>
                  <a:pt x="533400" y="420312"/>
                </a:cubicBezTo>
                <a:cubicBezTo>
                  <a:pt x="520700" y="424545"/>
                  <a:pt x="491067" y="420312"/>
                  <a:pt x="495300" y="433012"/>
                </a:cubicBezTo>
                <a:cubicBezTo>
                  <a:pt x="501287" y="450973"/>
                  <a:pt x="527194" y="457417"/>
                  <a:pt x="546100" y="458412"/>
                </a:cubicBezTo>
                <a:cubicBezTo>
                  <a:pt x="609653" y="461757"/>
                  <a:pt x="673100" y="449945"/>
                  <a:pt x="736600" y="445712"/>
                </a:cubicBezTo>
                <a:cubicBezTo>
                  <a:pt x="732367" y="433012"/>
                  <a:pt x="713447" y="415975"/>
                  <a:pt x="723900" y="407612"/>
                </a:cubicBezTo>
                <a:cubicBezTo>
                  <a:pt x="744008" y="391526"/>
                  <a:pt x="800100" y="394912"/>
                  <a:pt x="800100" y="394912"/>
                </a:cubicBezTo>
                <a:cubicBezTo>
                  <a:pt x="795867" y="407612"/>
                  <a:pt x="782428" y="420583"/>
                  <a:pt x="787400" y="433012"/>
                </a:cubicBezTo>
                <a:cubicBezTo>
                  <a:pt x="794975" y="451950"/>
                  <a:pt x="847561" y="465766"/>
                  <a:pt x="863600" y="471112"/>
                </a:cubicBezTo>
                <a:cubicBezTo>
                  <a:pt x="842433" y="479579"/>
                  <a:pt x="820932" y="487253"/>
                  <a:pt x="800100" y="496512"/>
                </a:cubicBezTo>
                <a:cubicBezTo>
                  <a:pt x="705939" y="538361"/>
                  <a:pt x="789454" y="508527"/>
                  <a:pt x="711200" y="534612"/>
                </a:cubicBezTo>
                <a:cubicBezTo>
                  <a:pt x="706967" y="509212"/>
                  <a:pt x="713467" y="479366"/>
                  <a:pt x="698500" y="458412"/>
                </a:cubicBezTo>
                <a:cubicBezTo>
                  <a:pt x="688355" y="444209"/>
                  <a:pt x="660042" y="433370"/>
                  <a:pt x="647700" y="445712"/>
                </a:cubicBezTo>
                <a:cubicBezTo>
                  <a:pt x="635358" y="458054"/>
                  <a:pt x="656167" y="479579"/>
                  <a:pt x="660400" y="496512"/>
                </a:cubicBezTo>
                <a:cubicBezTo>
                  <a:pt x="656167" y="513445"/>
                  <a:pt x="638720" y="532345"/>
                  <a:pt x="647700" y="547312"/>
                </a:cubicBezTo>
                <a:cubicBezTo>
                  <a:pt x="656680" y="562279"/>
                  <a:pt x="681046" y="560012"/>
                  <a:pt x="698500" y="560012"/>
                </a:cubicBezTo>
                <a:cubicBezTo>
                  <a:pt x="711887" y="560012"/>
                  <a:pt x="673100" y="551545"/>
                  <a:pt x="660400" y="547312"/>
                </a:cubicBezTo>
                <a:cubicBezTo>
                  <a:pt x="651933" y="534612"/>
                  <a:pt x="646726" y="518983"/>
                  <a:pt x="635000" y="509212"/>
                </a:cubicBezTo>
                <a:cubicBezTo>
                  <a:pt x="591945" y="473332"/>
                  <a:pt x="496419" y="472839"/>
                  <a:pt x="685800" y="496512"/>
                </a:cubicBezTo>
                <a:cubicBezTo>
                  <a:pt x="703660" y="550093"/>
                  <a:pt x="714521" y="564410"/>
                  <a:pt x="685800" y="636212"/>
                </a:cubicBezTo>
                <a:cubicBezTo>
                  <a:pt x="680131" y="650384"/>
                  <a:pt x="660400" y="653145"/>
                  <a:pt x="647700" y="661612"/>
                </a:cubicBezTo>
                <a:cubicBezTo>
                  <a:pt x="660400" y="665845"/>
                  <a:pt x="673826" y="680299"/>
                  <a:pt x="685800" y="674312"/>
                </a:cubicBezTo>
                <a:cubicBezTo>
                  <a:pt x="723174" y="655625"/>
                  <a:pt x="678060" y="595331"/>
                  <a:pt x="673100" y="585412"/>
                </a:cubicBezTo>
                <a:cubicBezTo>
                  <a:pt x="651933" y="593879"/>
                  <a:pt x="616809" y="589185"/>
                  <a:pt x="609600" y="610812"/>
                </a:cubicBezTo>
                <a:cubicBezTo>
                  <a:pt x="580767" y="697310"/>
                  <a:pt x="715192" y="639115"/>
                  <a:pt x="609600" y="674312"/>
                </a:cubicBezTo>
                <a:cubicBezTo>
                  <a:pt x="601133" y="661612"/>
                  <a:pt x="585582" y="651413"/>
                  <a:pt x="584200" y="636212"/>
                </a:cubicBezTo>
                <a:cubicBezTo>
                  <a:pt x="569607" y="475687"/>
                  <a:pt x="591021" y="525793"/>
                  <a:pt x="622300" y="572712"/>
                </a:cubicBezTo>
                <a:cubicBezTo>
                  <a:pt x="609600" y="581179"/>
                  <a:pt x="593735" y="586193"/>
                  <a:pt x="584200" y="598112"/>
                </a:cubicBezTo>
                <a:cubicBezTo>
                  <a:pt x="560139" y="628188"/>
                  <a:pt x="573844" y="704401"/>
                  <a:pt x="584200" y="725112"/>
                </a:cubicBezTo>
                <a:cubicBezTo>
                  <a:pt x="590187" y="737086"/>
                  <a:pt x="609600" y="733579"/>
                  <a:pt x="622300" y="737812"/>
                </a:cubicBezTo>
                <a:cubicBezTo>
                  <a:pt x="639402" y="840422"/>
                  <a:pt x="626857" y="838441"/>
                  <a:pt x="660400" y="737812"/>
                </a:cubicBezTo>
                <a:lnTo>
                  <a:pt x="723900" y="725112"/>
                </a:lnTo>
                <a:cubicBezTo>
                  <a:pt x="721637" y="721718"/>
                  <a:pt x="676521" y="661284"/>
                  <a:pt x="685800" y="648912"/>
                </a:cubicBezTo>
                <a:cubicBezTo>
                  <a:pt x="696273" y="634948"/>
                  <a:pt x="719667" y="640445"/>
                  <a:pt x="736600" y="636212"/>
                </a:cubicBezTo>
                <a:cubicBezTo>
                  <a:pt x="740833" y="623512"/>
                  <a:pt x="755287" y="610086"/>
                  <a:pt x="749300" y="598112"/>
                </a:cubicBezTo>
                <a:cubicBezTo>
                  <a:pt x="743313" y="586138"/>
                  <a:pt x="713825" y="572285"/>
                  <a:pt x="711200" y="585412"/>
                </a:cubicBezTo>
                <a:cubicBezTo>
                  <a:pt x="705949" y="611666"/>
                  <a:pt x="728133" y="636212"/>
                  <a:pt x="736600" y="661612"/>
                </a:cubicBezTo>
                <a:cubicBezTo>
                  <a:pt x="753533" y="712412"/>
                  <a:pt x="736600" y="695479"/>
                  <a:pt x="787400" y="712412"/>
                </a:cubicBezTo>
                <a:cubicBezTo>
                  <a:pt x="774700" y="720879"/>
                  <a:pt x="760093" y="727019"/>
                  <a:pt x="749300" y="737812"/>
                </a:cubicBezTo>
                <a:cubicBezTo>
                  <a:pt x="738507" y="748605"/>
                  <a:pt x="736600" y="767445"/>
                  <a:pt x="723900" y="775912"/>
                </a:cubicBezTo>
                <a:cubicBezTo>
                  <a:pt x="709377" y="785594"/>
                  <a:pt x="690033" y="784379"/>
                  <a:pt x="673100" y="788612"/>
                </a:cubicBezTo>
                <a:cubicBezTo>
                  <a:pt x="624316" y="772351"/>
                  <a:pt x="608642" y="760815"/>
                  <a:pt x="546100" y="788612"/>
                </a:cubicBezTo>
                <a:cubicBezTo>
                  <a:pt x="526833" y="797175"/>
                  <a:pt x="513635" y="847906"/>
                  <a:pt x="508000" y="864812"/>
                </a:cubicBezTo>
                <a:cubicBezTo>
                  <a:pt x="512233" y="885979"/>
                  <a:pt x="508726" y="910351"/>
                  <a:pt x="520700" y="928312"/>
                </a:cubicBezTo>
                <a:cubicBezTo>
                  <a:pt x="528126" y="939451"/>
                  <a:pt x="555553" y="928025"/>
                  <a:pt x="558800" y="941012"/>
                </a:cubicBezTo>
                <a:cubicBezTo>
                  <a:pt x="566060" y="970052"/>
                  <a:pt x="551971" y="1000559"/>
                  <a:pt x="546100" y="1029912"/>
                </a:cubicBezTo>
                <a:cubicBezTo>
                  <a:pt x="543475" y="1043039"/>
                  <a:pt x="542866" y="1058546"/>
                  <a:pt x="533400" y="1068012"/>
                </a:cubicBezTo>
                <a:cubicBezTo>
                  <a:pt x="520013" y="1081399"/>
                  <a:pt x="499533" y="1084945"/>
                  <a:pt x="482600" y="1093412"/>
                </a:cubicBezTo>
                <a:cubicBezTo>
                  <a:pt x="509556" y="1174279"/>
                  <a:pt x="470922" y="1094093"/>
                  <a:pt x="546100" y="1144212"/>
                </a:cubicBezTo>
                <a:cubicBezTo>
                  <a:pt x="558800" y="1152679"/>
                  <a:pt x="563033" y="1169612"/>
                  <a:pt x="571500" y="1182312"/>
                </a:cubicBezTo>
                <a:cubicBezTo>
                  <a:pt x="563033" y="1195012"/>
                  <a:pt x="543107" y="1205445"/>
                  <a:pt x="546100" y="1220412"/>
                </a:cubicBezTo>
                <a:cubicBezTo>
                  <a:pt x="549093" y="1235379"/>
                  <a:pt x="598680" y="1240985"/>
                  <a:pt x="584200" y="1245812"/>
                </a:cubicBezTo>
                <a:cubicBezTo>
                  <a:pt x="559771" y="1253955"/>
                  <a:pt x="533400" y="1237345"/>
                  <a:pt x="508000" y="1233112"/>
                </a:cubicBezTo>
                <a:cubicBezTo>
                  <a:pt x="625212" y="1174506"/>
                  <a:pt x="572866" y="1191495"/>
                  <a:pt x="660400" y="1169612"/>
                </a:cubicBezTo>
                <a:cubicBezTo>
                  <a:pt x="647700" y="1182312"/>
                  <a:pt x="638364" y="1199680"/>
                  <a:pt x="622300" y="1207712"/>
                </a:cubicBezTo>
                <a:cubicBezTo>
                  <a:pt x="602993" y="1217365"/>
                  <a:pt x="579872" y="1215729"/>
                  <a:pt x="558800" y="1220412"/>
                </a:cubicBezTo>
                <a:cubicBezTo>
                  <a:pt x="541761" y="1224198"/>
                  <a:pt x="524783" y="1228317"/>
                  <a:pt x="508000" y="1233112"/>
                </a:cubicBezTo>
                <a:cubicBezTo>
                  <a:pt x="495128" y="1236790"/>
                  <a:pt x="469900" y="1259199"/>
                  <a:pt x="469900" y="1245812"/>
                </a:cubicBezTo>
                <a:cubicBezTo>
                  <a:pt x="469900" y="1223886"/>
                  <a:pt x="553369" y="1209070"/>
                  <a:pt x="558800" y="1207712"/>
                </a:cubicBezTo>
                <a:cubicBezTo>
                  <a:pt x="564789" y="1189745"/>
                  <a:pt x="584200" y="1134759"/>
                  <a:pt x="584200" y="1118812"/>
                </a:cubicBezTo>
                <a:cubicBezTo>
                  <a:pt x="584200" y="1105425"/>
                  <a:pt x="575733" y="1093412"/>
                  <a:pt x="571500" y="1080712"/>
                </a:cubicBezTo>
                <a:cubicBezTo>
                  <a:pt x="575733" y="1038379"/>
                  <a:pt x="577731" y="995762"/>
                  <a:pt x="584200" y="953712"/>
                </a:cubicBezTo>
                <a:cubicBezTo>
                  <a:pt x="586236" y="940481"/>
                  <a:pt x="593890" y="928656"/>
                  <a:pt x="596900" y="915612"/>
                </a:cubicBezTo>
                <a:cubicBezTo>
                  <a:pt x="606608" y="873546"/>
                  <a:pt x="622300" y="788612"/>
                  <a:pt x="622300" y="788612"/>
                </a:cubicBezTo>
                <a:cubicBezTo>
                  <a:pt x="635000" y="797079"/>
                  <a:pt x="666069" y="799840"/>
                  <a:pt x="660400" y="814012"/>
                </a:cubicBezTo>
                <a:cubicBezTo>
                  <a:pt x="651232" y="836931"/>
                  <a:pt x="617832" y="839029"/>
                  <a:pt x="596900" y="852112"/>
                </a:cubicBezTo>
                <a:cubicBezTo>
                  <a:pt x="583957" y="860202"/>
                  <a:pt x="571500" y="869045"/>
                  <a:pt x="558800" y="877512"/>
                </a:cubicBezTo>
                <a:cubicBezTo>
                  <a:pt x="571500" y="881745"/>
                  <a:pt x="583513" y="890212"/>
                  <a:pt x="596900" y="890212"/>
                </a:cubicBezTo>
                <a:cubicBezTo>
                  <a:pt x="636727" y="890212"/>
                  <a:pt x="642116" y="868667"/>
                  <a:pt x="660400" y="839412"/>
                </a:cubicBezTo>
                <a:cubicBezTo>
                  <a:pt x="673483" y="818480"/>
                  <a:pt x="685800" y="797079"/>
                  <a:pt x="698500" y="775912"/>
                </a:cubicBezTo>
                <a:cubicBezTo>
                  <a:pt x="706967" y="788612"/>
                  <a:pt x="725586" y="798842"/>
                  <a:pt x="723900" y="814012"/>
                </a:cubicBezTo>
                <a:cubicBezTo>
                  <a:pt x="720764" y="842236"/>
                  <a:pt x="699591" y="865388"/>
                  <a:pt x="685800" y="890212"/>
                </a:cubicBezTo>
                <a:cubicBezTo>
                  <a:pt x="678387" y="903555"/>
                  <a:pt x="645920" y="923485"/>
                  <a:pt x="660400" y="928312"/>
                </a:cubicBezTo>
                <a:cubicBezTo>
                  <a:pt x="692779" y="939105"/>
                  <a:pt x="728133" y="919845"/>
                  <a:pt x="762000" y="915612"/>
                </a:cubicBezTo>
                <a:cubicBezTo>
                  <a:pt x="753533" y="957945"/>
                  <a:pt x="739676" y="999550"/>
                  <a:pt x="736600" y="1042612"/>
                </a:cubicBezTo>
                <a:cubicBezTo>
                  <a:pt x="735356" y="1060022"/>
                  <a:pt x="735336" y="1082939"/>
                  <a:pt x="749300" y="1093412"/>
                </a:cubicBezTo>
                <a:cubicBezTo>
                  <a:pt x="760010" y="1101444"/>
                  <a:pt x="774700" y="1084945"/>
                  <a:pt x="787400" y="1080712"/>
                </a:cubicBezTo>
                <a:cubicBezTo>
                  <a:pt x="783167" y="1097645"/>
                  <a:pt x="780829" y="1115169"/>
                  <a:pt x="774700" y="1131512"/>
                </a:cubicBezTo>
                <a:cubicBezTo>
                  <a:pt x="768053" y="1149239"/>
                  <a:pt x="746188" y="1163638"/>
                  <a:pt x="749300" y="1182312"/>
                </a:cubicBezTo>
                <a:cubicBezTo>
                  <a:pt x="751809" y="1197368"/>
                  <a:pt x="774700" y="1199245"/>
                  <a:pt x="787400" y="1207712"/>
                </a:cubicBezTo>
                <a:cubicBezTo>
                  <a:pt x="801328" y="1249496"/>
                  <a:pt x="811629" y="1246983"/>
                  <a:pt x="774700" y="1283912"/>
                </a:cubicBezTo>
                <a:cubicBezTo>
                  <a:pt x="763907" y="1294705"/>
                  <a:pt x="736600" y="1324576"/>
                  <a:pt x="736600" y="1309312"/>
                </a:cubicBezTo>
                <a:cubicBezTo>
                  <a:pt x="736600" y="1291603"/>
                  <a:pt x="820940" y="1251672"/>
                  <a:pt x="800100" y="1220412"/>
                </a:cubicBezTo>
                <a:cubicBezTo>
                  <a:pt x="790418" y="1205889"/>
                  <a:pt x="766233" y="1228879"/>
                  <a:pt x="749300" y="1233112"/>
                </a:cubicBezTo>
                <a:cubicBezTo>
                  <a:pt x="745067" y="1216179"/>
                  <a:pt x="736600" y="1199766"/>
                  <a:pt x="736600" y="1182312"/>
                </a:cubicBezTo>
                <a:cubicBezTo>
                  <a:pt x="736600" y="1084088"/>
                  <a:pt x="740262" y="1082427"/>
                  <a:pt x="762000" y="1017212"/>
                </a:cubicBezTo>
                <a:cubicBezTo>
                  <a:pt x="753533" y="991812"/>
                  <a:pt x="747474" y="965478"/>
                  <a:pt x="736600" y="941012"/>
                </a:cubicBezTo>
                <a:cubicBezTo>
                  <a:pt x="730401" y="927064"/>
                  <a:pt x="718773" y="916164"/>
                  <a:pt x="711200" y="902912"/>
                </a:cubicBezTo>
                <a:cubicBezTo>
                  <a:pt x="701807" y="886474"/>
                  <a:pt x="694267" y="869045"/>
                  <a:pt x="685800" y="852112"/>
                </a:cubicBezTo>
                <a:cubicBezTo>
                  <a:pt x="698500" y="843645"/>
                  <a:pt x="710248" y="819886"/>
                  <a:pt x="723900" y="826712"/>
                </a:cubicBezTo>
                <a:cubicBezTo>
                  <a:pt x="735874" y="832699"/>
                  <a:pt x="711200" y="851425"/>
                  <a:pt x="711200" y="864812"/>
                </a:cubicBezTo>
                <a:cubicBezTo>
                  <a:pt x="711200" y="882266"/>
                  <a:pt x="717024" y="899569"/>
                  <a:pt x="723900" y="915612"/>
                </a:cubicBezTo>
                <a:cubicBezTo>
                  <a:pt x="729913" y="929641"/>
                  <a:pt x="737381" y="944177"/>
                  <a:pt x="749300" y="953712"/>
                </a:cubicBezTo>
                <a:cubicBezTo>
                  <a:pt x="757582" y="960337"/>
                  <a:pt x="860856" y="984776"/>
                  <a:pt x="736600" y="953712"/>
                </a:cubicBezTo>
                <a:cubicBezTo>
                  <a:pt x="740833" y="928312"/>
                  <a:pt x="743714" y="902649"/>
                  <a:pt x="749300" y="877512"/>
                </a:cubicBezTo>
                <a:cubicBezTo>
                  <a:pt x="752204" y="864444"/>
                  <a:pt x="762000" y="852799"/>
                  <a:pt x="762000" y="839412"/>
                </a:cubicBezTo>
                <a:cubicBezTo>
                  <a:pt x="762000" y="826025"/>
                  <a:pt x="753533" y="814012"/>
                  <a:pt x="749300" y="801312"/>
                </a:cubicBezTo>
                <a:cubicBezTo>
                  <a:pt x="763339" y="759196"/>
                  <a:pt x="762000" y="749825"/>
                  <a:pt x="762000" y="775912"/>
                </a:cubicBezTo>
              </a:path>
            </a:pathLst>
          </a:custGeom>
          <a:blipFill dpi="0" rotWithShape="0">
            <a:blip r:embed="rId4"/>
            <a:srcRect/>
            <a:tile tx="0" ty="0" sx="100000" sy="100000" flip="none" algn="tl"/>
          </a:blipFill>
          <a:ln w="6350">
            <a:solidFill>
              <a:schemeClr val="tx1"/>
            </a:solidFill>
            <a:round/>
            <a:headEnd/>
            <a:tailEnd/>
          </a:ln>
        </p:spPr>
        <p:txBody>
          <a:bodyPr lIns="82296" tIns="41148" rIns="82296" bIns="41148"/>
          <a:lstStyle/>
          <a:p>
            <a:endParaRPr lang="en-US"/>
          </a:p>
        </p:txBody>
      </p:sp>
      <p:graphicFrame>
        <p:nvGraphicFramePr>
          <p:cNvPr id="10" name="Object 6"/>
          <p:cNvGraphicFramePr>
            <a:graphicFrameLocks noChangeAspect="1"/>
          </p:cNvGraphicFramePr>
          <p:nvPr/>
        </p:nvGraphicFramePr>
        <p:xfrm>
          <a:off x="6206490" y="1491077"/>
          <a:ext cx="347187" cy="554355"/>
        </p:xfrm>
        <a:graphic>
          <a:graphicData uri="http://schemas.openxmlformats.org/presentationml/2006/ole">
            <mc:AlternateContent xmlns:mc="http://schemas.openxmlformats.org/markup-compatibility/2006">
              <mc:Choice xmlns:v="urn:schemas-microsoft-com:vml" Requires="v">
                <p:oleObj spid="_x0000_s18650" name="Equation" r:id="rId5" imgW="127000" imgH="203200" progId="Equation.DSMT4">
                  <p:embed/>
                </p:oleObj>
              </mc:Choice>
              <mc:Fallback>
                <p:oleObj name="Equation" r:id="rId5" imgW="127000" imgH="203200" progId="Equation.DSMT4">
                  <p:embed/>
                  <p:pic>
                    <p:nvPicPr>
                      <p:cNvPr id="10" name="Object 6"/>
                      <p:cNvPicPr>
                        <a:picLocks noChangeAspect="1" noChangeArrowheads="1"/>
                      </p:cNvPicPr>
                      <p:nvPr/>
                    </p:nvPicPr>
                    <p:blipFill>
                      <a:blip r:embed="rId6"/>
                      <a:srcRect/>
                      <a:stretch>
                        <a:fillRect/>
                      </a:stretch>
                    </p:blipFill>
                    <p:spPr bwMode="auto">
                      <a:xfrm>
                        <a:off x="6206490" y="1491077"/>
                        <a:ext cx="347187" cy="554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 name="Object 7"/>
          <p:cNvGraphicFramePr>
            <a:graphicFrameLocks noChangeAspect="1"/>
          </p:cNvGraphicFramePr>
          <p:nvPr/>
        </p:nvGraphicFramePr>
        <p:xfrm>
          <a:off x="7658100" y="1604328"/>
          <a:ext cx="204311" cy="274320"/>
        </p:xfrm>
        <a:graphic>
          <a:graphicData uri="http://schemas.openxmlformats.org/presentationml/2006/ole">
            <mc:AlternateContent xmlns:mc="http://schemas.openxmlformats.org/markup-compatibility/2006">
              <mc:Choice xmlns:v="urn:schemas-microsoft-com:vml" Requires="v">
                <p:oleObj spid="_x0000_s18651" name="Equation" r:id="rId7" imgW="152400" imgH="203200" progId="Equation.DSMT4">
                  <p:embed/>
                </p:oleObj>
              </mc:Choice>
              <mc:Fallback>
                <p:oleObj name="Equation" r:id="rId7" imgW="152400" imgH="203200" progId="Equation.DSMT4">
                  <p:embed/>
                  <p:pic>
                    <p:nvPicPr>
                      <p:cNvPr id="11" name="Object 7"/>
                      <p:cNvPicPr>
                        <a:picLocks noChangeAspect="1" noChangeArrowheads="1"/>
                      </p:cNvPicPr>
                      <p:nvPr/>
                    </p:nvPicPr>
                    <p:blipFill>
                      <a:blip r:embed="rId8"/>
                      <a:srcRect/>
                      <a:stretch>
                        <a:fillRect/>
                      </a:stretch>
                    </p:blipFill>
                    <p:spPr bwMode="auto">
                      <a:xfrm>
                        <a:off x="7658100" y="1604328"/>
                        <a:ext cx="204311" cy="2743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4" name="Group 13"/>
          <p:cNvGrpSpPr/>
          <p:nvPr/>
        </p:nvGrpSpPr>
        <p:grpSpPr>
          <a:xfrm>
            <a:off x="7589520" y="617220"/>
            <a:ext cx="1383030" cy="1191578"/>
            <a:chOff x="7589520" y="617220"/>
            <a:chExt cx="1383030" cy="1191578"/>
          </a:xfrm>
        </p:grpSpPr>
        <p:sp>
          <p:nvSpPr>
            <p:cNvPr id="15" name="Freeform 14"/>
            <p:cNvSpPr>
              <a:spLocks noChangeArrowheads="1"/>
            </p:cNvSpPr>
            <p:nvPr/>
          </p:nvSpPr>
          <p:spPr bwMode="auto">
            <a:xfrm>
              <a:off x="7658100" y="617220"/>
              <a:ext cx="1314450" cy="1191578"/>
            </a:xfrm>
            <a:custGeom>
              <a:avLst/>
              <a:gdLst>
                <a:gd name="T0" fmla="*/ 0 w 1460500"/>
                <a:gd name="T1" fmla="*/ 0 h 1324576"/>
                <a:gd name="T2" fmla="*/ 1460500 w 1460500"/>
                <a:gd name="T3" fmla="*/ 1324576 h 1324576"/>
              </a:gdLst>
              <a:ahLst/>
              <a:cxnLst/>
              <a:rect l="T0" t="T1" r="T2" b="T3"/>
              <a:pathLst>
                <a:path w="1460500" h="1324576">
                  <a:moveTo>
                    <a:pt x="647700" y="26612"/>
                  </a:moveTo>
                  <a:cubicBezTo>
                    <a:pt x="741485" y="57874"/>
                    <a:pt x="655515" y="20750"/>
                    <a:pt x="647700" y="52012"/>
                  </a:cubicBezTo>
                  <a:cubicBezTo>
                    <a:pt x="643998" y="66820"/>
                    <a:pt x="664633" y="77412"/>
                    <a:pt x="673100" y="90112"/>
                  </a:cubicBezTo>
                  <a:cubicBezTo>
                    <a:pt x="660400" y="102812"/>
                    <a:pt x="635000" y="110251"/>
                    <a:pt x="635000" y="128212"/>
                  </a:cubicBezTo>
                  <a:cubicBezTo>
                    <a:pt x="635000" y="162079"/>
                    <a:pt x="711200" y="128212"/>
                    <a:pt x="711200" y="128212"/>
                  </a:cubicBezTo>
                  <a:cubicBezTo>
                    <a:pt x="715433" y="111279"/>
                    <a:pt x="736242" y="89754"/>
                    <a:pt x="723900" y="77412"/>
                  </a:cubicBezTo>
                  <a:cubicBezTo>
                    <a:pt x="681734" y="35246"/>
                    <a:pt x="585916" y="95604"/>
                    <a:pt x="698500" y="39312"/>
                  </a:cubicBezTo>
                  <a:cubicBezTo>
                    <a:pt x="701819" y="40142"/>
                    <a:pt x="779118" y="58087"/>
                    <a:pt x="787400" y="64712"/>
                  </a:cubicBezTo>
                  <a:cubicBezTo>
                    <a:pt x="799319" y="74247"/>
                    <a:pt x="804333" y="90112"/>
                    <a:pt x="812800" y="102812"/>
                  </a:cubicBezTo>
                  <a:cubicBezTo>
                    <a:pt x="795867" y="115512"/>
                    <a:pt x="779224" y="128609"/>
                    <a:pt x="762000" y="140912"/>
                  </a:cubicBezTo>
                  <a:cubicBezTo>
                    <a:pt x="749580" y="149784"/>
                    <a:pt x="738708" y="170014"/>
                    <a:pt x="723900" y="166312"/>
                  </a:cubicBezTo>
                  <a:cubicBezTo>
                    <a:pt x="710913" y="163065"/>
                    <a:pt x="715433" y="140912"/>
                    <a:pt x="711200" y="128212"/>
                  </a:cubicBezTo>
                  <a:cubicBezTo>
                    <a:pt x="740833" y="39312"/>
                    <a:pt x="762000" y="60479"/>
                    <a:pt x="698500" y="39312"/>
                  </a:cubicBezTo>
                  <a:cubicBezTo>
                    <a:pt x="721407" y="62219"/>
                    <a:pt x="749300" y="78753"/>
                    <a:pt x="749300" y="115512"/>
                  </a:cubicBezTo>
                  <a:cubicBezTo>
                    <a:pt x="749300" y="128899"/>
                    <a:pt x="740833" y="140912"/>
                    <a:pt x="736600" y="153612"/>
                  </a:cubicBezTo>
                  <a:cubicBezTo>
                    <a:pt x="740833" y="166312"/>
                    <a:pt x="749300" y="178325"/>
                    <a:pt x="749300" y="191712"/>
                  </a:cubicBezTo>
                  <a:cubicBezTo>
                    <a:pt x="749300" y="209166"/>
                    <a:pt x="751123" y="252194"/>
                    <a:pt x="736600" y="242512"/>
                  </a:cubicBezTo>
                  <a:cubicBezTo>
                    <a:pt x="714323" y="227660"/>
                    <a:pt x="711200" y="166312"/>
                    <a:pt x="711200" y="166312"/>
                  </a:cubicBezTo>
                  <a:cubicBezTo>
                    <a:pt x="698500" y="174779"/>
                    <a:pt x="686752" y="184886"/>
                    <a:pt x="673100" y="191712"/>
                  </a:cubicBezTo>
                  <a:cubicBezTo>
                    <a:pt x="567940" y="244292"/>
                    <a:pt x="706089" y="157019"/>
                    <a:pt x="596900" y="229812"/>
                  </a:cubicBezTo>
                  <a:cubicBezTo>
                    <a:pt x="609600" y="238279"/>
                    <a:pt x="620100" y="258523"/>
                    <a:pt x="635000" y="255212"/>
                  </a:cubicBezTo>
                  <a:cubicBezTo>
                    <a:pt x="664800" y="248590"/>
                    <a:pt x="682240" y="214065"/>
                    <a:pt x="711200" y="204412"/>
                  </a:cubicBezTo>
                  <a:cubicBezTo>
                    <a:pt x="765859" y="186192"/>
                    <a:pt x="736313" y="194959"/>
                    <a:pt x="800100" y="179012"/>
                  </a:cubicBezTo>
                  <a:cubicBezTo>
                    <a:pt x="804333" y="166312"/>
                    <a:pt x="815001" y="154117"/>
                    <a:pt x="812800" y="140912"/>
                  </a:cubicBezTo>
                  <a:cubicBezTo>
                    <a:pt x="806042" y="100363"/>
                    <a:pt x="779018" y="100018"/>
                    <a:pt x="749300" y="90112"/>
                  </a:cubicBezTo>
                  <a:cubicBezTo>
                    <a:pt x="736600" y="94345"/>
                    <a:pt x="724072" y="99134"/>
                    <a:pt x="711200" y="102812"/>
                  </a:cubicBezTo>
                  <a:cubicBezTo>
                    <a:pt x="694417" y="107607"/>
                    <a:pt x="676012" y="107706"/>
                    <a:pt x="660400" y="115512"/>
                  </a:cubicBezTo>
                  <a:cubicBezTo>
                    <a:pt x="485723" y="202851"/>
                    <a:pt x="651461" y="143892"/>
                    <a:pt x="546100" y="179012"/>
                  </a:cubicBezTo>
                  <a:cubicBezTo>
                    <a:pt x="558800" y="183245"/>
                    <a:pt x="570813" y="191712"/>
                    <a:pt x="584200" y="191712"/>
                  </a:cubicBezTo>
                  <a:cubicBezTo>
                    <a:pt x="628902" y="191712"/>
                    <a:pt x="659211" y="179408"/>
                    <a:pt x="698500" y="166312"/>
                  </a:cubicBezTo>
                  <a:cubicBezTo>
                    <a:pt x="757775" y="205829"/>
                    <a:pt x="775715" y="229304"/>
                    <a:pt x="876300" y="179012"/>
                  </a:cubicBezTo>
                  <a:cubicBezTo>
                    <a:pt x="891912" y="171206"/>
                    <a:pt x="867833" y="145145"/>
                    <a:pt x="863600" y="128212"/>
                  </a:cubicBezTo>
                  <a:cubicBezTo>
                    <a:pt x="838200" y="132445"/>
                    <a:pt x="812382" y="147157"/>
                    <a:pt x="787400" y="140912"/>
                  </a:cubicBezTo>
                  <a:cubicBezTo>
                    <a:pt x="730739" y="126747"/>
                    <a:pt x="786408" y="17383"/>
                    <a:pt x="787400" y="13912"/>
                  </a:cubicBezTo>
                  <a:cubicBezTo>
                    <a:pt x="774700" y="9679"/>
                    <a:pt x="762632" y="0"/>
                    <a:pt x="749300" y="1212"/>
                  </a:cubicBezTo>
                  <a:cubicBezTo>
                    <a:pt x="714534" y="4373"/>
                    <a:pt x="681931" y="19766"/>
                    <a:pt x="647700" y="26612"/>
                  </a:cubicBezTo>
                  <a:lnTo>
                    <a:pt x="584200" y="39312"/>
                  </a:lnTo>
                  <a:cubicBezTo>
                    <a:pt x="579967" y="64712"/>
                    <a:pt x="571500" y="89762"/>
                    <a:pt x="571500" y="115512"/>
                  </a:cubicBezTo>
                  <a:cubicBezTo>
                    <a:pt x="571500" y="128899"/>
                    <a:pt x="571213" y="150365"/>
                    <a:pt x="584200" y="153612"/>
                  </a:cubicBezTo>
                  <a:cubicBezTo>
                    <a:pt x="613240" y="160872"/>
                    <a:pt x="643747" y="146783"/>
                    <a:pt x="673100" y="140912"/>
                  </a:cubicBezTo>
                  <a:cubicBezTo>
                    <a:pt x="707331" y="134066"/>
                    <a:pt x="741021" y="124697"/>
                    <a:pt x="774700" y="115512"/>
                  </a:cubicBezTo>
                  <a:cubicBezTo>
                    <a:pt x="787615" y="111990"/>
                    <a:pt x="799813" y="106059"/>
                    <a:pt x="812800" y="102812"/>
                  </a:cubicBezTo>
                  <a:cubicBezTo>
                    <a:pt x="833741" y="97577"/>
                    <a:pt x="855133" y="94345"/>
                    <a:pt x="876300" y="90112"/>
                  </a:cubicBezTo>
                  <a:cubicBezTo>
                    <a:pt x="880533" y="77412"/>
                    <a:pt x="902171" y="54407"/>
                    <a:pt x="889000" y="52012"/>
                  </a:cubicBezTo>
                  <a:cubicBezTo>
                    <a:pt x="863685" y="47409"/>
                    <a:pt x="679322" y="71872"/>
                    <a:pt x="635000" y="77412"/>
                  </a:cubicBezTo>
                  <a:cubicBezTo>
                    <a:pt x="639233" y="94345"/>
                    <a:pt x="638018" y="113689"/>
                    <a:pt x="647700" y="128212"/>
                  </a:cubicBezTo>
                  <a:cubicBezTo>
                    <a:pt x="678962" y="175104"/>
                    <a:pt x="718038" y="132120"/>
                    <a:pt x="647700" y="179012"/>
                  </a:cubicBezTo>
                  <a:cubicBezTo>
                    <a:pt x="664633" y="187479"/>
                    <a:pt x="681099" y="196954"/>
                    <a:pt x="698500" y="204412"/>
                  </a:cubicBezTo>
                  <a:cubicBezTo>
                    <a:pt x="734605" y="219886"/>
                    <a:pt x="764038" y="207705"/>
                    <a:pt x="723900" y="267912"/>
                  </a:cubicBezTo>
                  <a:cubicBezTo>
                    <a:pt x="715433" y="280612"/>
                    <a:pt x="698500" y="284845"/>
                    <a:pt x="685800" y="293312"/>
                  </a:cubicBezTo>
                  <a:cubicBezTo>
                    <a:pt x="704020" y="238653"/>
                    <a:pt x="685513" y="251965"/>
                    <a:pt x="749300" y="267912"/>
                  </a:cubicBezTo>
                  <a:cubicBezTo>
                    <a:pt x="657949" y="298362"/>
                    <a:pt x="772028" y="261418"/>
                    <a:pt x="660400" y="293312"/>
                  </a:cubicBezTo>
                  <a:cubicBezTo>
                    <a:pt x="647528" y="296990"/>
                    <a:pt x="635000" y="301779"/>
                    <a:pt x="622300" y="306012"/>
                  </a:cubicBezTo>
                  <a:cubicBezTo>
                    <a:pt x="568665" y="466916"/>
                    <a:pt x="629465" y="323699"/>
                    <a:pt x="228600" y="369512"/>
                  </a:cubicBezTo>
                  <a:cubicBezTo>
                    <a:pt x="205950" y="372101"/>
                    <a:pt x="186727" y="387703"/>
                    <a:pt x="165100" y="394912"/>
                  </a:cubicBezTo>
                  <a:cubicBezTo>
                    <a:pt x="148541" y="400432"/>
                    <a:pt x="131083" y="402817"/>
                    <a:pt x="114300" y="407612"/>
                  </a:cubicBezTo>
                  <a:cubicBezTo>
                    <a:pt x="101428" y="411290"/>
                    <a:pt x="88900" y="416079"/>
                    <a:pt x="76200" y="420312"/>
                  </a:cubicBezTo>
                  <a:cubicBezTo>
                    <a:pt x="66805" y="417180"/>
                    <a:pt x="0" y="398625"/>
                    <a:pt x="0" y="382212"/>
                  </a:cubicBezTo>
                  <a:cubicBezTo>
                    <a:pt x="0" y="368825"/>
                    <a:pt x="25113" y="391665"/>
                    <a:pt x="38100" y="394912"/>
                  </a:cubicBezTo>
                  <a:cubicBezTo>
                    <a:pt x="59041" y="400147"/>
                    <a:pt x="80433" y="403379"/>
                    <a:pt x="101600" y="407612"/>
                  </a:cubicBezTo>
                  <a:cubicBezTo>
                    <a:pt x="114300" y="416079"/>
                    <a:pt x="124644" y="430503"/>
                    <a:pt x="139700" y="433012"/>
                  </a:cubicBezTo>
                  <a:cubicBezTo>
                    <a:pt x="152905" y="435213"/>
                    <a:pt x="164495" y="421790"/>
                    <a:pt x="177800" y="420312"/>
                  </a:cubicBezTo>
                  <a:cubicBezTo>
                    <a:pt x="241052" y="413284"/>
                    <a:pt x="304800" y="411845"/>
                    <a:pt x="368300" y="407612"/>
                  </a:cubicBezTo>
                  <a:cubicBezTo>
                    <a:pt x="384510" y="402209"/>
                    <a:pt x="468429" y="372071"/>
                    <a:pt x="495300" y="369512"/>
                  </a:cubicBezTo>
                  <a:cubicBezTo>
                    <a:pt x="567066" y="362677"/>
                    <a:pt x="639233" y="361045"/>
                    <a:pt x="711200" y="356812"/>
                  </a:cubicBezTo>
                  <a:cubicBezTo>
                    <a:pt x="698500" y="361045"/>
                    <a:pt x="686087" y="366265"/>
                    <a:pt x="673100" y="369512"/>
                  </a:cubicBezTo>
                  <a:cubicBezTo>
                    <a:pt x="652159" y="374747"/>
                    <a:pt x="621574" y="364251"/>
                    <a:pt x="609600" y="382212"/>
                  </a:cubicBezTo>
                  <a:cubicBezTo>
                    <a:pt x="601133" y="394912"/>
                    <a:pt x="647700" y="407612"/>
                    <a:pt x="647700" y="407612"/>
                  </a:cubicBezTo>
                  <a:cubicBezTo>
                    <a:pt x="660400" y="399145"/>
                    <a:pt x="671852" y="388411"/>
                    <a:pt x="685800" y="382212"/>
                  </a:cubicBezTo>
                  <a:cubicBezTo>
                    <a:pt x="755860" y="351074"/>
                    <a:pt x="757206" y="361185"/>
                    <a:pt x="825500" y="344112"/>
                  </a:cubicBezTo>
                  <a:cubicBezTo>
                    <a:pt x="838487" y="340865"/>
                    <a:pt x="850273" y="332681"/>
                    <a:pt x="863600" y="331412"/>
                  </a:cubicBezTo>
                  <a:cubicBezTo>
                    <a:pt x="939574" y="324176"/>
                    <a:pt x="1016000" y="322945"/>
                    <a:pt x="1092200" y="318712"/>
                  </a:cubicBezTo>
                  <a:cubicBezTo>
                    <a:pt x="1120223" y="323023"/>
                    <a:pt x="1264112" y="342640"/>
                    <a:pt x="1320800" y="356812"/>
                  </a:cubicBezTo>
                  <a:cubicBezTo>
                    <a:pt x="1333787" y="360059"/>
                    <a:pt x="1346200" y="365279"/>
                    <a:pt x="1358900" y="369512"/>
                  </a:cubicBezTo>
                  <a:cubicBezTo>
                    <a:pt x="1358900" y="369512"/>
                    <a:pt x="1460500" y="344112"/>
                    <a:pt x="1358900" y="344112"/>
                  </a:cubicBezTo>
                  <a:cubicBezTo>
                    <a:pt x="1249771" y="344112"/>
                    <a:pt x="1012893" y="361252"/>
                    <a:pt x="889000" y="369512"/>
                  </a:cubicBezTo>
                  <a:cubicBezTo>
                    <a:pt x="807323" y="351362"/>
                    <a:pt x="628202" y="316959"/>
                    <a:pt x="927100" y="356812"/>
                  </a:cubicBezTo>
                  <a:cubicBezTo>
                    <a:pt x="969153" y="362419"/>
                    <a:pt x="973036" y="382023"/>
                    <a:pt x="1016000" y="394912"/>
                  </a:cubicBezTo>
                  <a:cubicBezTo>
                    <a:pt x="1040664" y="402311"/>
                    <a:pt x="1066800" y="403379"/>
                    <a:pt x="1092200" y="407612"/>
                  </a:cubicBezTo>
                  <a:cubicBezTo>
                    <a:pt x="1143000" y="403379"/>
                    <a:pt x="1194018" y="401235"/>
                    <a:pt x="1244600" y="394912"/>
                  </a:cubicBezTo>
                  <a:cubicBezTo>
                    <a:pt x="1261920" y="392747"/>
                    <a:pt x="1278183" y="385081"/>
                    <a:pt x="1295400" y="382212"/>
                  </a:cubicBezTo>
                  <a:cubicBezTo>
                    <a:pt x="1329066" y="376601"/>
                    <a:pt x="1363133" y="373745"/>
                    <a:pt x="1397000" y="369512"/>
                  </a:cubicBezTo>
                  <a:cubicBezTo>
                    <a:pt x="1099833" y="319984"/>
                    <a:pt x="1267537" y="344112"/>
                    <a:pt x="622300" y="344112"/>
                  </a:cubicBezTo>
                  <a:cubicBezTo>
                    <a:pt x="592366" y="344112"/>
                    <a:pt x="681567" y="352579"/>
                    <a:pt x="711200" y="356812"/>
                  </a:cubicBezTo>
                  <a:cubicBezTo>
                    <a:pt x="687326" y="372728"/>
                    <a:pt x="649568" y="400175"/>
                    <a:pt x="622300" y="407612"/>
                  </a:cubicBezTo>
                  <a:cubicBezTo>
                    <a:pt x="593421" y="415488"/>
                    <a:pt x="563033" y="416079"/>
                    <a:pt x="533400" y="420312"/>
                  </a:cubicBezTo>
                  <a:cubicBezTo>
                    <a:pt x="520700" y="424545"/>
                    <a:pt x="491067" y="420312"/>
                    <a:pt x="495300" y="433012"/>
                  </a:cubicBezTo>
                  <a:cubicBezTo>
                    <a:pt x="501287" y="450973"/>
                    <a:pt x="527194" y="457417"/>
                    <a:pt x="546100" y="458412"/>
                  </a:cubicBezTo>
                  <a:cubicBezTo>
                    <a:pt x="609653" y="461757"/>
                    <a:pt x="673100" y="449945"/>
                    <a:pt x="736600" y="445712"/>
                  </a:cubicBezTo>
                  <a:cubicBezTo>
                    <a:pt x="732367" y="433012"/>
                    <a:pt x="713447" y="415975"/>
                    <a:pt x="723900" y="407612"/>
                  </a:cubicBezTo>
                  <a:cubicBezTo>
                    <a:pt x="744008" y="391526"/>
                    <a:pt x="800100" y="394912"/>
                    <a:pt x="800100" y="394912"/>
                  </a:cubicBezTo>
                  <a:cubicBezTo>
                    <a:pt x="795867" y="407612"/>
                    <a:pt x="782428" y="420583"/>
                    <a:pt x="787400" y="433012"/>
                  </a:cubicBezTo>
                  <a:cubicBezTo>
                    <a:pt x="794975" y="451950"/>
                    <a:pt x="847561" y="465766"/>
                    <a:pt x="863600" y="471112"/>
                  </a:cubicBezTo>
                  <a:cubicBezTo>
                    <a:pt x="842433" y="479579"/>
                    <a:pt x="820932" y="487253"/>
                    <a:pt x="800100" y="496512"/>
                  </a:cubicBezTo>
                  <a:cubicBezTo>
                    <a:pt x="705939" y="538361"/>
                    <a:pt x="789454" y="508527"/>
                    <a:pt x="711200" y="534612"/>
                  </a:cubicBezTo>
                  <a:cubicBezTo>
                    <a:pt x="706967" y="509212"/>
                    <a:pt x="713467" y="479366"/>
                    <a:pt x="698500" y="458412"/>
                  </a:cubicBezTo>
                  <a:cubicBezTo>
                    <a:pt x="688355" y="444209"/>
                    <a:pt x="660042" y="433370"/>
                    <a:pt x="647700" y="445712"/>
                  </a:cubicBezTo>
                  <a:cubicBezTo>
                    <a:pt x="635358" y="458054"/>
                    <a:pt x="656167" y="479579"/>
                    <a:pt x="660400" y="496512"/>
                  </a:cubicBezTo>
                  <a:cubicBezTo>
                    <a:pt x="656167" y="513445"/>
                    <a:pt x="638720" y="532345"/>
                    <a:pt x="647700" y="547312"/>
                  </a:cubicBezTo>
                  <a:cubicBezTo>
                    <a:pt x="656680" y="562279"/>
                    <a:pt x="681046" y="560012"/>
                    <a:pt x="698500" y="560012"/>
                  </a:cubicBezTo>
                  <a:cubicBezTo>
                    <a:pt x="711887" y="560012"/>
                    <a:pt x="673100" y="551545"/>
                    <a:pt x="660400" y="547312"/>
                  </a:cubicBezTo>
                  <a:cubicBezTo>
                    <a:pt x="651933" y="534612"/>
                    <a:pt x="646726" y="518983"/>
                    <a:pt x="635000" y="509212"/>
                  </a:cubicBezTo>
                  <a:cubicBezTo>
                    <a:pt x="591945" y="473332"/>
                    <a:pt x="496419" y="472839"/>
                    <a:pt x="685800" y="496512"/>
                  </a:cubicBezTo>
                  <a:cubicBezTo>
                    <a:pt x="703660" y="550093"/>
                    <a:pt x="714521" y="564410"/>
                    <a:pt x="685800" y="636212"/>
                  </a:cubicBezTo>
                  <a:cubicBezTo>
                    <a:pt x="680131" y="650384"/>
                    <a:pt x="660400" y="653145"/>
                    <a:pt x="647700" y="661612"/>
                  </a:cubicBezTo>
                  <a:cubicBezTo>
                    <a:pt x="660400" y="665845"/>
                    <a:pt x="673826" y="680299"/>
                    <a:pt x="685800" y="674312"/>
                  </a:cubicBezTo>
                  <a:cubicBezTo>
                    <a:pt x="723174" y="655625"/>
                    <a:pt x="678060" y="595331"/>
                    <a:pt x="673100" y="585412"/>
                  </a:cubicBezTo>
                  <a:cubicBezTo>
                    <a:pt x="651933" y="593879"/>
                    <a:pt x="616809" y="589185"/>
                    <a:pt x="609600" y="610812"/>
                  </a:cubicBezTo>
                  <a:cubicBezTo>
                    <a:pt x="580767" y="697310"/>
                    <a:pt x="715192" y="639115"/>
                    <a:pt x="609600" y="674312"/>
                  </a:cubicBezTo>
                  <a:cubicBezTo>
                    <a:pt x="601133" y="661612"/>
                    <a:pt x="585582" y="651413"/>
                    <a:pt x="584200" y="636212"/>
                  </a:cubicBezTo>
                  <a:cubicBezTo>
                    <a:pt x="569607" y="475687"/>
                    <a:pt x="591021" y="525793"/>
                    <a:pt x="622300" y="572712"/>
                  </a:cubicBezTo>
                  <a:cubicBezTo>
                    <a:pt x="609600" y="581179"/>
                    <a:pt x="593735" y="586193"/>
                    <a:pt x="584200" y="598112"/>
                  </a:cubicBezTo>
                  <a:cubicBezTo>
                    <a:pt x="560139" y="628188"/>
                    <a:pt x="573844" y="704401"/>
                    <a:pt x="584200" y="725112"/>
                  </a:cubicBezTo>
                  <a:cubicBezTo>
                    <a:pt x="590187" y="737086"/>
                    <a:pt x="609600" y="733579"/>
                    <a:pt x="622300" y="737812"/>
                  </a:cubicBezTo>
                  <a:cubicBezTo>
                    <a:pt x="639402" y="840422"/>
                    <a:pt x="626857" y="838441"/>
                    <a:pt x="660400" y="737812"/>
                  </a:cubicBezTo>
                  <a:lnTo>
                    <a:pt x="723900" y="725112"/>
                  </a:lnTo>
                  <a:cubicBezTo>
                    <a:pt x="721637" y="721718"/>
                    <a:pt x="676521" y="661284"/>
                    <a:pt x="685800" y="648912"/>
                  </a:cubicBezTo>
                  <a:cubicBezTo>
                    <a:pt x="696273" y="634948"/>
                    <a:pt x="719667" y="640445"/>
                    <a:pt x="736600" y="636212"/>
                  </a:cubicBezTo>
                  <a:cubicBezTo>
                    <a:pt x="740833" y="623512"/>
                    <a:pt x="755287" y="610086"/>
                    <a:pt x="749300" y="598112"/>
                  </a:cubicBezTo>
                  <a:cubicBezTo>
                    <a:pt x="743313" y="586138"/>
                    <a:pt x="713825" y="572285"/>
                    <a:pt x="711200" y="585412"/>
                  </a:cubicBezTo>
                  <a:cubicBezTo>
                    <a:pt x="705949" y="611666"/>
                    <a:pt x="728133" y="636212"/>
                    <a:pt x="736600" y="661612"/>
                  </a:cubicBezTo>
                  <a:cubicBezTo>
                    <a:pt x="753533" y="712412"/>
                    <a:pt x="736600" y="695479"/>
                    <a:pt x="787400" y="712412"/>
                  </a:cubicBezTo>
                  <a:cubicBezTo>
                    <a:pt x="774700" y="720879"/>
                    <a:pt x="760093" y="727019"/>
                    <a:pt x="749300" y="737812"/>
                  </a:cubicBezTo>
                  <a:cubicBezTo>
                    <a:pt x="738507" y="748605"/>
                    <a:pt x="736600" y="767445"/>
                    <a:pt x="723900" y="775912"/>
                  </a:cubicBezTo>
                  <a:cubicBezTo>
                    <a:pt x="709377" y="785594"/>
                    <a:pt x="690033" y="784379"/>
                    <a:pt x="673100" y="788612"/>
                  </a:cubicBezTo>
                  <a:cubicBezTo>
                    <a:pt x="624316" y="772351"/>
                    <a:pt x="608642" y="760815"/>
                    <a:pt x="546100" y="788612"/>
                  </a:cubicBezTo>
                  <a:cubicBezTo>
                    <a:pt x="526833" y="797175"/>
                    <a:pt x="513635" y="847906"/>
                    <a:pt x="508000" y="864812"/>
                  </a:cubicBezTo>
                  <a:cubicBezTo>
                    <a:pt x="512233" y="885979"/>
                    <a:pt x="508726" y="910351"/>
                    <a:pt x="520700" y="928312"/>
                  </a:cubicBezTo>
                  <a:cubicBezTo>
                    <a:pt x="528126" y="939451"/>
                    <a:pt x="555553" y="928025"/>
                    <a:pt x="558800" y="941012"/>
                  </a:cubicBezTo>
                  <a:cubicBezTo>
                    <a:pt x="566060" y="970052"/>
                    <a:pt x="551971" y="1000559"/>
                    <a:pt x="546100" y="1029912"/>
                  </a:cubicBezTo>
                  <a:cubicBezTo>
                    <a:pt x="543475" y="1043039"/>
                    <a:pt x="542866" y="1058546"/>
                    <a:pt x="533400" y="1068012"/>
                  </a:cubicBezTo>
                  <a:cubicBezTo>
                    <a:pt x="520013" y="1081399"/>
                    <a:pt x="499533" y="1084945"/>
                    <a:pt x="482600" y="1093412"/>
                  </a:cubicBezTo>
                  <a:cubicBezTo>
                    <a:pt x="509556" y="1174279"/>
                    <a:pt x="470922" y="1094093"/>
                    <a:pt x="546100" y="1144212"/>
                  </a:cubicBezTo>
                  <a:cubicBezTo>
                    <a:pt x="558800" y="1152679"/>
                    <a:pt x="563033" y="1169612"/>
                    <a:pt x="571500" y="1182312"/>
                  </a:cubicBezTo>
                  <a:cubicBezTo>
                    <a:pt x="563033" y="1195012"/>
                    <a:pt x="543107" y="1205445"/>
                    <a:pt x="546100" y="1220412"/>
                  </a:cubicBezTo>
                  <a:cubicBezTo>
                    <a:pt x="549093" y="1235379"/>
                    <a:pt x="598680" y="1240985"/>
                    <a:pt x="584200" y="1245812"/>
                  </a:cubicBezTo>
                  <a:cubicBezTo>
                    <a:pt x="559771" y="1253955"/>
                    <a:pt x="533400" y="1237345"/>
                    <a:pt x="508000" y="1233112"/>
                  </a:cubicBezTo>
                  <a:cubicBezTo>
                    <a:pt x="625212" y="1174506"/>
                    <a:pt x="572866" y="1191495"/>
                    <a:pt x="660400" y="1169612"/>
                  </a:cubicBezTo>
                  <a:cubicBezTo>
                    <a:pt x="647700" y="1182312"/>
                    <a:pt x="638364" y="1199680"/>
                    <a:pt x="622300" y="1207712"/>
                  </a:cubicBezTo>
                  <a:cubicBezTo>
                    <a:pt x="602993" y="1217365"/>
                    <a:pt x="579872" y="1215729"/>
                    <a:pt x="558800" y="1220412"/>
                  </a:cubicBezTo>
                  <a:cubicBezTo>
                    <a:pt x="541761" y="1224198"/>
                    <a:pt x="524783" y="1228317"/>
                    <a:pt x="508000" y="1233112"/>
                  </a:cubicBezTo>
                  <a:cubicBezTo>
                    <a:pt x="495128" y="1236790"/>
                    <a:pt x="469900" y="1259199"/>
                    <a:pt x="469900" y="1245812"/>
                  </a:cubicBezTo>
                  <a:cubicBezTo>
                    <a:pt x="469900" y="1223886"/>
                    <a:pt x="553369" y="1209070"/>
                    <a:pt x="558800" y="1207712"/>
                  </a:cubicBezTo>
                  <a:cubicBezTo>
                    <a:pt x="564789" y="1189745"/>
                    <a:pt x="584200" y="1134759"/>
                    <a:pt x="584200" y="1118812"/>
                  </a:cubicBezTo>
                  <a:cubicBezTo>
                    <a:pt x="584200" y="1105425"/>
                    <a:pt x="575733" y="1093412"/>
                    <a:pt x="571500" y="1080712"/>
                  </a:cubicBezTo>
                  <a:cubicBezTo>
                    <a:pt x="575733" y="1038379"/>
                    <a:pt x="577731" y="995762"/>
                    <a:pt x="584200" y="953712"/>
                  </a:cubicBezTo>
                  <a:cubicBezTo>
                    <a:pt x="586236" y="940481"/>
                    <a:pt x="593890" y="928656"/>
                    <a:pt x="596900" y="915612"/>
                  </a:cubicBezTo>
                  <a:cubicBezTo>
                    <a:pt x="606608" y="873546"/>
                    <a:pt x="622300" y="788612"/>
                    <a:pt x="622300" y="788612"/>
                  </a:cubicBezTo>
                  <a:cubicBezTo>
                    <a:pt x="635000" y="797079"/>
                    <a:pt x="666069" y="799840"/>
                    <a:pt x="660400" y="814012"/>
                  </a:cubicBezTo>
                  <a:cubicBezTo>
                    <a:pt x="651232" y="836931"/>
                    <a:pt x="617832" y="839029"/>
                    <a:pt x="596900" y="852112"/>
                  </a:cubicBezTo>
                  <a:cubicBezTo>
                    <a:pt x="583957" y="860202"/>
                    <a:pt x="571500" y="869045"/>
                    <a:pt x="558800" y="877512"/>
                  </a:cubicBezTo>
                  <a:cubicBezTo>
                    <a:pt x="571500" y="881745"/>
                    <a:pt x="583513" y="890212"/>
                    <a:pt x="596900" y="890212"/>
                  </a:cubicBezTo>
                  <a:cubicBezTo>
                    <a:pt x="636727" y="890212"/>
                    <a:pt x="642116" y="868667"/>
                    <a:pt x="660400" y="839412"/>
                  </a:cubicBezTo>
                  <a:cubicBezTo>
                    <a:pt x="673483" y="818480"/>
                    <a:pt x="685800" y="797079"/>
                    <a:pt x="698500" y="775912"/>
                  </a:cubicBezTo>
                  <a:cubicBezTo>
                    <a:pt x="706967" y="788612"/>
                    <a:pt x="725586" y="798842"/>
                    <a:pt x="723900" y="814012"/>
                  </a:cubicBezTo>
                  <a:cubicBezTo>
                    <a:pt x="720764" y="842236"/>
                    <a:pt x="699591" y="865388"/>
                    <a:pt x="685800" y="890212"/>
                  </a:cubicBezTo>
                  <a:cubicBezTo>
                    <a:pt x="678387" y="903555"/>
                    <a:pt x="645920" y="923485"/>
                    <a:pt x="660400" y="928312"/>
                  </a:cubicBezTo>
                  <a:cubicBezTo>
                    <a:pt x="692779" y="939105"/>
                    <a:pt x="728133" y="919845"/>
                    <a:pt x="762000" y="915612"/>
                  </a:cubicBezTo>
                  <a:cubicBezTo>
                    <a:pt x="753533" y="957945"/>
                    <a:pt x="739676" y="999550"/>
                    <a:pt x="736600" y="1042612"/>
                  </a:cubicBezTo>
                  <a:cubicBezTo>
                    <a:pt x="735356" y="1060022"/>
                    <a:pt x="735336" y="1082939"/>
                    <a:pt x="749300" y="1093412"/>
                  </a:cubicBezTo>
                  <a:cubicBezTo>
                    <a:pt x="760010" y="1101444"/>
                    <a:pt x="774700" y="1084945"/>
                    <a:pt x="787400" y="1080712"/>
                  </a:cubicBezTo>
                  <a:cubicBezTo>
                    <a:pt x="783167" y="1097645"/>
                    <a:pt x="780829" y="1115169"/>
                    <a:pt x="774700" y="1131512"/>
                  </a:cubicBezTo>
                  <a:cubicBezTo>
                    <a:pt x="768053" y="1149239"/>
                    <a:pt x="746188" y="1163638"/>
                    <a:pt x="749300" y="1182312"/>
                  </a:cubicBezTo>
                  <a:cubicBezTo>
                    <a:pt x="751809" y="1197368"/>
                    <a:pt x="774700" y="1199245"/>
                    <a:pt x="787400" y="1207712"/>
                  </a:cubicBezTo>
                  <a:cubicBezTo>
                    <a:pt x="801328" y="1249496"/>
                    <a:pt x="811629" y="1246983"/>
                    <a:pt x="774700" y="1283912"/>
                  </a:cubicBezTo>
                  <a:cubicBezTo>
                    <a:pt x="763907" y="1294705"/>
                    <a:pt x="736600" y="1324576"/>
                    <a:pt x="736600" y="1309312"/>
                  </a:cubicBezTo>
                  <a:cubicBezTo>
                    <a:pt x="736600" y="1291603"/>
                    <a:pt x="820940" y="1251672"/>
                    <a:pt x="800100" y="1220412"/>
                  </a:cubicBezTo>
                  <a:cubicBezTo>
                    <a:pt x="790418" y="1205889"/>
                    <a:pt x="766233" y="1228879"/>
                    <a:pt x="749300" y="1233112"/>
                  </a:cubicBezTo>
                  <a:cubicBezTo>
                    <a:pt x="745067" y="1216179"/>
                    <a:pt x="736600" y="1199766"/>
                    <a:pt x="736600" y="1182312"/>
                  </a:cubicBezTo>
                  <a:cubicBezTo>
                    <a:pt x="736600" y="1084088"/>
                    <a:pt x="740262" y="1082427"/>
                    <a:pt x="762000" y="1017212"/>
                  </a:cubicBezTo>
                  <a:cubicBezTo>
                    <a:pt x="753533" y="991812"/>
                    <a:pt x="747474" y="965478"/>
                    <a:pt x="736600" y="941012"/>
                  </a:cubicBezTo>
                  <a:cubicBezTo>
                    <a:pt x="730401" y="927064"/>
                    <a:pt x="718773" y="916164"/>
                    <a:pt x="711200" y="902912"/>
                  </a:cubicBezTo>
                  <a:cubicBezTo>
                    <a:pt x="701807" y="886474"/>
                    <a:pt x="694267" y="869045"/>
                    <a:pt x="685800" y="852112"/>
                  </a:cubicBezTo>
                  <a:cubicBezTo>
                    <a:pt x="698500" y="843645"/>
                    <a:pt x="710248" y="819886"/>
                    <a:pt x="723900" y="826712"/>
                  </a:cubicBezTo>
                  <a:cubicBezTo>
                    <a:pt x="735874" y="832699"/>
                    <a:pt x="711200" y="851425"/>
                    <a:pt x="711200" y="864812"/>
                  </a:cubicBezTo>
                  <a:cubicBezTo>
                    <a:pt x="711200" y="882266"/>
                    <a:pt x="717024" y="899569"/>
                    <a:pt x="723900" y="915612"/>
                  </a:cubicBezTo>
                  <a:cubicBezTo>
                    <a:pt x="729913" y="929641"/>
                    <a:pt x="737381" y="944177"/>
                    <a:pt x="749300" y="953712"/>
                  </a:cubicBezTo>
                  <a:cubicBezTo>
                    <a:pt x="757582" y="960337"/>
                    <a:pt x="860856" y="984776"/>
                    <a:pt x="736600" y="953712"/>
                  </a:cubicBezTo>
                  <a:cubicBezTo>
                    <a:pt x="740833" y="928312"/>
                    <a:pt x="743714" y="902649"/>
                    <a:pt x="749300" y="877512"/>
                  </a:cubicBezTo>
                  <a:cubicBezTo>
                    <a:pt x="752204" y="864444"/>
                    <a:pt x="762000" y="852799"/>
                    <a:pt x="762000" y="839412"/>
                  </a:cubicBezTo>
                  <a:cubicBezTo>
                    <a:pt x="762000" y="826025"/>
                    <a:pt x="753533" y="814012"/>
                    <a:pt x="749300" y="801312"/>
                  </a:cubicBezTo>
                  <a:cubicBezTo>
                    <a:pt x="763339" y="759196"/>
                    <a:pt x="762000" y="749825"/>
                    <a:pt x="762000" y="775912"/>
                  </a:cubicBezTo>
                </a:path>
              </a:pathLst>
            </a:custGeom>
            <a:blipFill dpi="0" rotWithShape="0">
              <a:blip r:embed="rId4"/>
              <a:srcRect/>
              <a:tile tx="0" ty="0" sx="100000" sy="100000" flip="none" algn="tl"/>
            </a:blipFill>
            <a:ln w="6350">
              <a:solidFill>
                <a:schemeClr val="tx1"/>
              </a:solidFill>
              <a:round/>
              <a:headEnd/>
              <a:tailEnd/>
            </a:ln>
          </p:spPr>
          <p:txBody>
            <a:bodyPr lIns="82296" tIns="41148" rIns="82296" bIns="41148"/>
            <a:lstStyle/>
            <a:p>
              <a:endParaRPr lang="en-US"/>
            </a:p>
          </p:txBody>
        </p:sp>
        <p:sp>
          <p:nvSpPr>
            <p:cNvPr id="16" name="Rectangle 13"/>
            <p:cNvSpPr>
              <a:spLocks noChangeArrowheads="1"/>
            </p:cNvSpPr>
            <p:nvPr/>
          </p:nvSpPr>
          <p:spPr bwMode="auto">
            <a:xfrm>
              <a:off x="8481060" y="822960"/>
              <a:ext cx="480060" cy="205740"/>
            </a:xfrm>
            <a:prstGeom prst="rect">
              <a:avLst/>
            </a:prstGeom>
            <a:solidFill>
              <a:schemeClr val="bg1"/>
            </a:solidFill>
            <a:ln>
              <a:noFill/>
            </a:ln>
            <a:extLst>
              <a:ext uri="{91240B29-F687-4f45-9708-019B960494DF}">
                <a14:hiddenLine xmlns="" xmlns:a14="http://schemas.microsoft.com/office/drawing/2010/main" w="25400">
                  <a:solidFill>
                    <a:srgbClr val="000000"/>
                  </a:solidFill>
                  <a:round/>
                  <a:headEnd/>
                  <a:tailEnd/>
                </a14:hiddenLine>
              </a:ext>
            </a:extLst>
          </p:spPr>
          <p:txBody>
            <a:bodyPr lIns="82296" tIns="41148" rIns="82296" bIns="41148"/>
            <a:lstStyle/>
            <a:p>
              <a:endParaRPr lang="en-US"/>
            </a:p>
          </p:txBody>
        </p:sp>
        <p:sp>
          <p:nvSpPr>
            <p:cNvPr id="17" name="Rectangle 15"/>
            <p:cNvSpPr>
              <a:spLocks noChangeArrowheads="1"/>
            </p:cNvSpPr>
            <p:nvPr/>
          </p:nvSpPr>
          <p:spPr bwMode="auto">
            <a:xfrm>
              <a:off x="7589520" y="822960"/>
              <a:ext cx="480060" cy="205740"/>
            </a:xfrm>
            <a:prstGeom prst="rect">
              <a:avLst/>
            </a:prstGeom>
            <a:solidFill>
              <a:schemeClr val="bg1"/>
            </a:solidFill>
            <a:ln>
              <a:noFill/>
            </a:ln>
            <a:extLst>
              <a:ext uri="{91240B29-F687-4f45-9708-019B960494DF}">
                <a14:hiddenLine xmlns="" xmlns:a14="http://schemas.microsoft.com/office/drawing/2010/main" w="25400">
                  <a:solidFill>
                    <a:srgbClr val="000000"/>
                  </a:solidFill>
                  <a:round/>
                  <a:headEnd/>
                  <a:tailEnd/>
                </a14:hiddenLine>
              </a:ext>
            </a:extLst>
          </p:spPr>
          <p:txBody>
            <a:bodyPr lIns="82296" tIns="41148" rIns="82296" bIns="41148"/>
            <a:lstStyle/>
            <a:p>
              <a:endParaRPr lang="en-US"/>
            </a:p>
          </p:txBody>
        </p:sp>
        <p:sp>
          <p:nvSpPr>
            <p:cNvPr id="19" name="Freeform 17"/>
            <p:cNvSpPr>
              <a:spLocks noChangeArrowheads="1"/>
            </p:cNvSpPr>
            <p:nvPr/>
          </p:nvSpPr>
          <p:spPr bwMode="auto">
            <a:xfrm>
              <a:off x="8308182" y="942975"/>
              <a:ext cx="172878" cy="348615"/>
            </a:xfrm>
            <a:custGeom>
              <a:avLst/>
              <a:gdLst>
                <a:gd name="T0" fmla="*/ 153920 w 191748"/>
                <a:gd name="T1" fmla="*/ 6357 h 386949"/>
                <a:gd name="T2" fmla="*/ 141197 w 191748"/>
                <a:gd name="T3" fmla="*/ 57209 h 386949"/>
                <a:gd name="T4" fmla="*/ 141197 w 191748"/>
                <a:gd name="T5" fmla="*/ 171628 h 386949"/>
                <a:gd name="T6" fmla="*/ 192087 w 191748"/>
                <a:gd name="T7" fmla="*/ 184341 h 386949"/>
                <a:gd name="T8" fmla="*/ 115752 w 191748"/>
                <a:gd name="T9" fmla="*/ 209767 h 386949"/>
                <a:gd name="T10" fmla="*/ 77585 w 191748"/>
                <a:gd name="T11" fmla="*/ 235193 h 386949"/>
                <a:gd name="T12" fmla="*/ 166642 w 191748"/>
                <a:gd name="T13" fmla="*/ 222480 h 386949"/>
                <a:gd name="T14" fmla="*/ 141197 w 191748"/>
                <a:gd name="T15" fmla="*/ 260620 h 386949"/>
                <a:gd name="T16" fmla="*/ 103030 w 191748"/>
                <a:gd name="T17" fmla="*/ 273333 h 386949"/>
                <a:gd name="T18" fmla="*/ 77585 w 191748"/>
                <a:gd name="T19" fmla="*/ 362325 h 386949"/>
                <a:gd name="T20" fmla="*/ 103030 w 191748"/>
                <a:gd name="T21" fmla="*/ 336899 h 386949"/>
                <a:gd name="T22" fmla="*/ 115752 w 191748"/>
                <a:gd name="T23" fmla="*/ 260620 h 386949"/>
                <a:gd name="T24" fmla="*/ 153920 w 191748"/>
                <a:gd name="T25" fmla="*/ 247907 h 386949"/>
                <a:gd name="T26" fmla="*/ 13973 w 191748"/>
                <a:gd name="T27" fmla="*/ 235193 h 386949"/>
                <a:gd name="T28" fmla="*/ 39418 w 191748"/>
                <a:gd name="T29" fmla="*/ 197054 h 386949"/>
                <a:gd name="T30" fmla="*/ 128475 w 191748"/>
                <a:gd name="T31" fmla="*/ 146201 h 386949"/>
                <a:gd name="T32" fmla="*/ 166642 w 191748"/>
                <a:gd name="T33" fmla="*/ 120775 h 386949"/>
                <a:gd name="T34" fmla="*/ 115752 w 191748"/>
                <a:gd name="T35" fmla="*/ 44496 h 386949"/>
                <a:gd name="T36" fmla="*/ 153920 w 191748"/>
                <a:gd name="T37" fmla="*/ 19070 h 386949"/>
                <a:gd name="T38" fmla="*/ 153920 w 191748"/>
                <a:gd name="T39" fmla="*/ 6357 h 3869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748"/>
                <a:gd name="T61" fmla="*/ 0 h 386949"/>
                <a:gd name="T62" fmla="*/ 191748 w 191748"/>
                <a:gd name="T63" fmla="*/ 386949 h 3869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748" h="386949">
                  <a:moveTo>
                    <a:pt x="153648" y="6350"/>
                  </a:moveTo>
                  <a:cubicBezTo>
                    <a:pt x="151531" y="12700"/>
                    <a:pt x="147824" y="41107"/>
                    <a:pt x="140948" y="57150"/>
                  </a:cubicBezTo>
                  <a:cubicBezTo>
                    <a:pt x="132024" y="77972"/>
                    <a:pt x="55768" y="150155"/>
                    <a:pt x="140948" y="171450"/>
                  </a:cubicBezTo>
                  <a:lnTo>
                    <a:pt x="191748" y="184150"/>
                  </a:lnTo>
                  <a:cubicBezTo>
                    <a:pt x="166348" y="192617"/>
                    <a:pt x="137825" y="194698"/>
                    <a:pt x="115548" y="209550"/>
                  </a:cubicBezTo>
                  <a:cubicBezTo>
                    <a:pt x="102848" y="218017"/>
                    <a:pt x="62640" y="231248"/>
                    <a:pt x="77448" y="234950"/>
                  </a:cubicBezTo>
                  <a:cubicBezTo>
                    <a:pt x="106488" y="242210"/>
                    <a:pt x="136715" y="226483"/>
                    <a:pt x="166348" y="222250"/>
                  </a:cubicBezTo>
                  <a:cubicBezTo>
                    <a:pt x="157881" y="234950"/>
                    <a:pt x="152867" y="250815"/>
                    <a:pt x="140948" y="260350"/>
                  </a:cubicBezTo>
                  <a:cubicBezTo>
                    <a:pt x="130495" y="268713"/>
                    <a:pt x="112314" y="263584"/>
                    <a:pt x="102848" y="273050"/>
                  </a:cubicBezTo>
                  <a:cubicBezTo>
                    <a:pt x="96775" y="279123"/>
                    <a:pt x="77558" y="361511"/>
                    <a:pt x="77448" y="361950"/>
                  </a:cubicBezTo>
                  <a:cubicBezTo>
                    <a:pt x="177442" y="386949"/>
                    <a:pt x="107860" y="381655"/>
                    <a:pt x="102848" y="336550"/>
                  </a:cubicBezTo>
                  <a:cubicBezTo>
                    <a:pt x="100004" y="310957"/>
                    <a:pt x="102772" y="282708"/>
                    <a:pt x="115548" y="260350"/>
                  </a:cubicBezTo>
                  <a:cubicBezTo>
                    <a:pt x="122190" y="248727"/>
                    <a:pt x="140948" y="251883"/>
                    <a:pt x="153648" y="247650"/>
                  </a:cubicBezTo>
                  <a:cubicBezTo>
                    <a:pt x="107081" y="243417"/>
                    <a:pt x="56677" y="253941"/>
                    <a:pt x="13948" y="234950"/>
                  </a:cubicBezTo>
                  <a:cubicBezTo>
                    <a:pt x="0" y="228751"/>
                    <a:pt x="28555" y="207643"/>
                    <a:pt x="39348" y="196850"/>
                  </a:cubicBezTo>
                  <a:cubicBezTo>
                    <a:pt x="59976" y="176222"/>
                    <a:pt x="105006" y="159331"/>
                    <a:pt x="128248" y="146050"/>
                  </a:cubicBezTo>
                  <a:cubicBezTo>
                    <a:pt x="141500" y="138477"/>
                    <a:pt x="153648" y="129117"/>
                    <a:pt x="166348" y="120650"/>
                  </a:cubicBezTo>
                  <a:cubicBezTo>
                    <a:pt x="141107" y="103823"/>
                    <a:pt x="100637" y="89183"/>
                    <a:pt x="115548" y="44450"/>
                  </a:cubicBezTo>
                  <a:cubicBezTo>
                    <a:pt x="120375" y="29970"/>
                    <a:pt x="145795" y="32138"/>
                    <a:pt x="153648" y="19050"/>
                  </a:cubicBezTo>
                  <a:cubicBezTo>
                    <a:pt x="160182" y="8160"/>
                    <a:pt x="155765" y="0"/>
                    <a:pt x="153648" y="6350"/>
                  </a:cubicBezTo>
                  <a:close/>
                </a:path>
              </a:pathLst>
            </a:custGeom>
            <a:blipFill dpi="0" rotWithShape="0">
              <a:blip r:embed="rId4"/>
              <a:srcRect/>
              <a:tile tx="0" ty="0" sx="100000" sy="100000" flip="none" algn="tl"/>
            </a:blipFill>
            <a:ln w="25400">
              <a:solidFill>
                <a:srgbClr val="000000"/>
              </a:solidFill>
              <a:round/>
              <a:headEnd/>
              <a:tailEnd/>
            </a:ln>
          </p:spPr>
          <p:txBody>
            <a:bodyPr lIns="82296" tIns="41148" rIns="82296" bIns="41148"/>
            <a:lstStyle/>
            <a:p>
              <a:endParaRPr lang="en-US"/>
            </a:p>
          </p:txBody>
        </p:sp>
        <p:sp>
          <p:nvSpPr>
            <p:cNvPr id="20" name="Freeform 18"/>
            <p:cNvSpPr>
              <a:spLocks noChangeArrowheads="1"/>
            </p:cNvSpPr>
            <p:nvPr/>
          </p:nvSpPr>
          <p:spPr bwMode="auto">
            <a:xfrm flipH="1">
              <a:off x="8001000" y="891540"/>
              <a:ext cx="172879" cy="348615"/>
            </a:xfrm>
            <a:custGeom>
              <a:avLst/>
              <a:gdLst>
                <a:gd name="T0" fmla="*/ 153920 w 191748"/>
                <a:gd name="T1" fmla="*/ 6357 h 386949"/>
                <a:gd name="T2" fmla="*/ 141198 w 191748"/>
                <a:gd name="T3" fmla="*/ 57209 h 386949"/>
                <a:gd name="T4" fmla="*/ 141198 w 191748"/>
                <a:gd name="T5" fmla="*/ 171628 h 386949"/>
                <a:gd name="T6" fmla="*/ 192088 w 191748"/>
                <a:gd name="T7" fmla="*/ 184341 h 386949"/>
                <a:gd name="T8" fmla="*/ 115753 w 191748"/>
                <a:gd name="T9" fmla="*/ 209767 h 386949"/>
                <a:gd name="T10" fmla="*/ 77585 w 191748"/>
                <a:gd name="T11" fmla="*/ 235193 h 386949"/>
                <a:gd name="T12" fmla="*/ 166643 w 191748"/>
                <a:gd name="T13" fmla="*/ 222480 h 386949"/>
                <a:gd name="T14" fmla="*/ 141198 w 191748"/>
                <a:gd name="T15" fmla="*/ 260620 h 386949"/>
                <a:gd name="T16" fmla="*/ 103030 w 191748"/>
                <a:gd name="T17" fmla="*/ 273333 h 386949"/>
                <a:gd name="T18" fmla="*/ 77585 w 191748"/>
                <a:gd name="T19" fmla="*/ 362325 h 386949"/>
                <a:gd name="T20" fmla="*/ 103030 w 191748"/>
                <a:gd name="T21" fmla="*/ 336899 h 386949"/>
                <a:gd name="T22" fmla="*/ 115753 w 191748"/>
                <a:gd name="T23" fmla="*/ 260620 h 386949"/>
                <a:gd name="T24" fmla="*/ 153920 w 191748"/>
                <a:gd name="T25" fmla="*/ 247907 h 386949"/>
                <a:gd name="T26" fmla="*/ 13973 w 191748"/>
                <a:gd name="T27" fmla="*/ 235193 h 386949"/>
                <a:gd name="T28" fmla="*/ 39418 w 191748"/>
                <a:gd name="T29" fmla="*/ 197054 h 386949"/>
                <a:gd name="T30" fmla="*/ 128475 w 191748"/>
                <a:gd name="T31" fmla="*/ 146201 h 386949"/>
                <a:gd name="T32" fmla="*/ 166643 w 191748"/>
                <a:gd name="T33" fmla="*/ 120775 h 386949"/>
                <a:gd name="T34" fmla="*/ 115753 w 191748"/>
                <a:gd name="T35" fmla="*/ 44496 h 386949"/>
                <a:gd name="T36" fmla="*/ 153920 w 191748"/>
                <a:gd name="T37" fmla="*/ 19070 h 386949"/>
                <a:gd name="T38" fmla="*/ 153920 w 191748"/>
                <a:gd name="T39" fmla="*/ 6357 h 3869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748"/>
                <a:gd name="T61" fmla="*/ 0 h 386949"/>
                <a:gd name="T62" fmla="*/ 191748 w 191748"/>
                <a:gd name="T63" fmla="*/ 386949 h 3869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748" h="386949">
                  <a:moveTo>
                    <a:pt x="153648" y="6350"/>
                  </a:moveTo>
                  <a:cubicBezTo>
                    <a:pt x="151531" y="12700"/>
                    <a:pt x="147824" y="41107"/>
                    <a:pt x="140948" y="57150"/>
                  </a:cubicBezTo>
                  <a:cubicBezTo>
                    <a:pt x="132024" y="77972"/>
                    <a:pt x="55768" y="150155"/>
                    <a:pt x="140948" y="171450"/>
                  </a:cubicBezTo>
                  <a:lnTo>
                    <a:pt x="191748" y="184150"/>
                  </a:lnTo>
                  <a:cubicBezTo>
                    <a:pt x="166348" y="192617"/>
                    <a:pt x="137825" y="194698"/>
                    <a:pt x="115548" y="209550"/>
                  </a:cubicBezTo>
                  <a:cubicBezTo>
                    <a:pt x="102848" y="218017"/>
                    <a:pt x="62640" y="231248"/>
                    <a:pt x="77448" y="234950"/>
                  </a:cubicBezTo>
                  <a:cubicBezTo>
                    <a:pt x="106488" y="242210"/>
                    <a:pt x="136715" y="226483"/>
                    <a:pt x="166348" y="222250"/>
                  </a:cubicBezTo>
                  <a:cubicBezTo>
                    <a:pt x="157881" y="234950"/>
                    <a:pt x="152867" y="250815"/>
                    <a:pt x="140948" y="260350"/>
                  </a:cubicBezTo>
                  <a:cubicBezTo>
                    <a:pt x="130495" y="268713"/>
                    <a:pt x="112314" y="263584"/>
                    <a:pt x="102848" y="273050"/>
                  </a:cubicBezTo>
                  <a:cubicBezTo>
                    <a:pt x="96775" y="279123"/>
                    <a:pt x="77558" y="361511"/>
                    <a:pt x="77448" y="361950"/>
                  </a:cubicBezTo>
                  <a:cubicBezTo>
                    <a:pt x="177442" y="386949"/>
                    <a:pt x="107860" y="381655"/>
                    <a:pt x="102848" y="336550"/>
                  </a:cubicBezTo>
                  <a:cubicBezTo>
                    <a:pt x="100004" y="310957"/>
                    <a:pt x="102772" y="282708"/>
                    <a:pt x="115548" y="260350"/>
                  </a:cubicBezTo>
                  <a:cubicBezTo>
                    <a:pt x="122190" y="248727"/>
                    <a:pt x="140948" y="251883"/>
                    <a:pt x="153648" y="247650"/>
                  </a:cubicBezTo>
                  <a:cubicBezTo>
                    <a:pt x="107081" y="243417"/>
                    <a:pt x="56677" y="253941"/>
                    <a:pt x="13948" y="234950"/>
                  </a:cubicBezTo>
                  <a:cubicBezTo>
                    <a:pt x="0" y="228751"/>
                    <a:pt x="28555" y="207643"/>
                    <a:pt x="39348" y="196850"/>
                  </a:cubicBezTo>
                  <a:cubicBezTo>
                    <a:pt x="59976" y="176222"/>
                    <a:pt x="105006" y="159331"/>
                    <a:pt x="128248" y="146050"/>
                  </a:cubicBezTo>
                  <a:cubicBezTo>
                    <a:pt x="141500" y="138477"/>
                    <a:pt x="153648" y="129117"/>
                    <a:pt x="166348" y="120650"/>
                  </a:cubicBezTo>
                  <a:cubicBezTo>
                    <a:pt x="141107" y="103823"/>
                    <a:pt x="100637" y="89183"/>
                    <a:pt x="115548" y="44450"/>
                  </a:cubicBezTo>
                  <a:cubicBezTo>
                    <a:pt x="120375" y="29970"/>
                    <a:pt x="145795" y="32138"/>
                    <a:pt x="153648" y="19050"/>
                  </a:cubicBezTo>
                  <a:cubicBezTo>
                    <a:pt x="160182" y="8160"/>
                    <a:pt x="155765" y="0"/>
                    <a:pt x="153648" y="6350"/>
                  </a:cubicBezTo>
                  <a:close/>
                </a:path>
              </a:pathLst>
            </a:custGeom>
            <a:blipFill dpi="0" rotWithShape="0">
              <a:blip r:embed="rId4"/>
              <a:srcRect/>
              <a:tile tx="0" ty="0" sx="100000" sy="100000" flip="none" algn="tl"/>
            </a:blipFill>
            <a:ln w="25400">
              <a:solidFill>
                <a:srgbClr val="000000"/>
              </a:solidFill>
              <a:round/>
              <a:headEnd/>
              <a:tailEnd/>
            </a:ln>
          </p:spPr>
          <p:txBody>
            <a:bodyPr lIns="82296" tIns="41148" rIns="82296" bIns="41148"/>
            <a:lstStyle/>
            <a:p>
              <a:endParaRPr lang="en-US"/>
            </a:p>
          </p:txBody>
        </p:sp>
      </p:grpSp>
      <p:graphicFrame>
        <p:nvGraphicFramePr>
          <p:cNvPr id="22" name="Object 3"/>
          <p:cNvGraphicFramePr>
            <a:graphicFrameLocks noChangeAspect="1"/>
          </p:cNvGraphicFramePr>
          <p:nvPr/>
        </p:nvGraphicFramePr>
        <p:xfrm>
          <a:off x="2839721" y="644525"/>
          <a:ext cx="287210" cy="306705"/>
        </p:xfrm>
        <a:graphic>
          <a:graphicData uri="http://schemas.openxmlformats.org/presentationml/2006/ole">
            <mc:AlternateContent xmlns:mc="http://schemas.openxmlformats.org/markup-compatibility/2006">
              <mc:Choice xmlns:v="urn:schemas-microsoft-com:vml" Requires="v">
                <p:oleObj spid="_x0000_s18652" name="Equation" r:id="rId9" imgW="190500" imgH="203200" progId="Equation.DSMT4">
                  <p:embed/>
                </p:oleObj>
              </mc:Choice>
              <mc:Fallback>
                <p:oleObj name="Equation" r:id="rId9" imgW="190500" imgH="203200" progId="Equation.DSMT4">
                  <p:embed/>
                  <p:pic>
                    <p:nvPicPr>
                      <p:cNvPr id="22" name="Object 3"/>
                      <p:cNvPicPr>
                        <a:picLocks noChangeAspect="1" noChangeArrowheads="1"/>
                      </p:cNvPicPr>
                      <p:nvPr/>
                    </p:nvPicPr>
                    <p:blipFill>
                      <a:blip r:embed="rId10"/>
                      <a:srcRect/>
                      <a:stretch>
                        <a:fillRect/>
                      </a:stretch>
                    </p:blipFill>
                    <p:spPr bwMode="auto">
                      <a:xfrm>
                        <a:off x="2839721" y="644525"/>
                        <a:ext cx="287210" cy="306705"/>
                      </a:xfrm>
                      <a:prstGeom prst="rect">
                        <a:avLst/>
                      </a:prstGeom>
                      <a:noFill/>
                      <a:ln>
                        <a:noFill/>
                      </a:ln>
                      <a:effectLst/>
                    </p:spPr>
                  </p:pic>
                </p:oleObj>
              </mc:Fallback>
            </mc:AlternateContent>
          </a:graphicData>
        </a:graphic>
      </p:graphicFrame>
      <p:graphicFrame>
        <p:nvGraphicFramePr>
          <p:cNvPr id="24" name="Object 3"/>
          <p:cNvGraphicFramePr>
            <a:graphicFrameLocks noChangeAspect="1"/>
          </p:cNvGraphicFramePr>
          <p:nvPr/>
        </p:nvGraphicFramePr>
        <p:xfrm>
          <a:off x="1071563" y="951230"/>
          <a:ext cx="190500" cy="306387"/>
        </p:xfrm>
        <a:graphic>
          <a:graphicData uri="http://schemas.openxmlformats.org/presentationml/2006/ole">
            <mc:AlternateContent xmlns:mc="http://schemas.openxmlformats.org/markup-compatibility/2006">
              <mc:Choice xmlns:v="urn:schemas-microsoft-com:vml" Requires="v">
                <p:oleObj spid="_x0000_s18653" name="Equation" r:id="rId11" imgW="127000" imgH="203200" progId="Equation.DSMT4">
                  <p:embed/>
                </p:oleObj>
              </mc:Choice>
              <mc:Fallback>
                <p:oleObj name="Equation" r:id="rId11" imgW="127000" imgH="203200" progId="Equation.DSMT4">
                  <p:embed/>
                  <p:pic>
                    <p:nvPicPr>
                      <p:cNvPr id="24" name="Object 3"/>
                      <p:cNvPicPr>
                        <a:picLocks noChangeAspect="1" noChangeArrowheads="1"/>
                      </p:cNvPicPr>
                      <p:nvPr/>
                    </p:nvPicPr>
                    <p:blipFill>
                      <a:blip r:embed="rId12"/>
                      <a:srcRect/>
                      <a:stretch>
                        <a:fillRect/>
                      </a:stretch>
                    </p:blipFill>
                    <p:spPr bwMode="auto">
                      <a:xfrm>
                        <a:off x="1071563" y="951230"/>
                        <a:ext cx="190500" cy="306387"/>
                      </a:xfrm>
                      <a:prstGeom prst="rect">
                        <a:avLst/>
                      </a:prstGeom>
                      <a:noFill/>
                      <a:ln>
                        <a:noFill/>
                      </a:ln>
                      <a:effectLst/>
                    </p:spPr>
                  </p:pic>
                </p:oleObj>
              </mc:Fallback>
            </mc:AlternateContent>
          </a:graphicData>
        </a:graphic>
      </p:graphicFrame>
      <p:sp>
        <p:nvSpPr>
          <p:cNvPr id="25" name="Text Box 56"/>
          <p:cNvSpPr txBox="1">
            <a:spLocks/>
          </p:cNvSpPr>
          <p:nvPr/>
        </p:nvSpPr>
        <p:spPr bwMode="auto">
          <a:xfrm>
            <a:off x="1262063" y="1969232"/>
            <a:ext cx="471281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chemeClr val="tx1"/>
                </a:solidFill>
                <a:latin typeface="Times New Roman"/>
                <a:cs typeface="Times New Roman"/>
              </a:rPr>
              <a:t>(it decreases)</a:t>
            </a:r>
            <a:endParaRPr lang="en-US" sz="2000" dirty="0">
              <a:solidFill>
                <a:srgbClr val="0000FF"/>
              </a:solidFill>
              <a:latin typeface="Times New Roman"/>
              <a:cs typeface="Times New Roman"/>
            </a:endParaRPr>
          </a:p>
        </p:txBody>
      </p:sp>
      <p:sp>
        <p:nvSpPr>
          <p:cNvPr id="26" name="Text Box 56"/>
          <p:cNvSpPr txBox="1">
            <a:spLocks/>
          </p:cNvSpPr>
          <p:nvPr/>
        </p:nvSpPr>
        <p:spPr bwMode="auto">
          <a:xfrm>
            <a:off x="483314" y="2507497"/>
            <a:ext cx="8477805"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b.) What is </a:t>
            </a:r>
            <a:r>
              <a:rPr lang="en-US" sz="2000" dirty="0">
                <a:solidFill>
                  <a:schemeClr val="tx1"/>
                </a:solidFill>
                <a:latin typeface="Times New Roman"/>
                <a:cs typeface="Times New Roman"/>
              </a:rPr>
              <a:t>her new </a:t>
            </a:r>
            <a:r>
              <a:rPr lang="en-US" sz="2000" i="1" dirty="0">
                <a:solidFill>
                  <a:srgbClr val="0000FF"/>
                </a:solidFill>
                <a:latin typeface="Times New Roman"/>
                <a:cs typeface="Times New Roman"/>
              </a:rPr>
              <a:t>angular momentum</a:t>
            </a:r>
            <a:r>
              <a:rPr lang="en-US" sz="2000" dirty="0">
                <a:solidFill>
                  <a:schemeClr val="tx1"/>
                </a:solidFill>
                <a:latin typeface="Times New Roman"/>
                <a:cs typeface="Times New Roman"/>
              </a:rPr>
              <a:t>?</a:t>
            </a:r>
            <a:endParaRPr lang="en-US" sz="2000" dirty="0">
              <a:solidFill>
                <a:srgbClr val="0000FF"/>
              </a:solidFill>
              <a:latin typeface="Times New Roman"/>
              <a:cs typeface="Times New Roman"/>
            </a:endParaRPr>
          </a:p>
        </p:txBody>
      </p:sp>
      <p:sp>
        <p:nvSpPr>
          <p:cNvPr id="27" name="Text Box 56"/>
          <p:cNvSpPr txBox="1">
            <a:spLocks/>
          </p:cNvSpPr>
          <p:nvPr/>
        </p:nvSpPr>
        <p:spPr bwMode="auto">
          <a:xfrm>
            <a:off x="1296115" y="2858232"/>
            <a:ext cx="471281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chemeClr val="tx1"/>
                </a:solidFill>
                <a:latin typeface="Times New Roman"/>
                <a:cs typeface="Times New Roman"/>
              </a:rPr>
              <a:t>(no external torques, so it doesn’t change)</a:t>
            </a:r>
            <a:endParaRPr lang="en-US" sz="2000" dirty="0">
              <a:solidFill>
                <a:srgbClr val="0000FF"/>
              </a:solidFill>
              <a:latin typeface="Times New Roman"/>
              <a:cs typeface="Times New Roman"/>
            </a:endParaRPr>
          </a:p>
        </p:txBody>
      </p:sp>
      <p:sp>
        <p:nvSpPr>
          <p:cNvPr id="28" name="Text Box 56"/>
          <p:cNvSpPr txBox="1">
            <a:spLocks/>
          </p:cNvSpPr>
          <p:nvPr/>
        </p:nvSpPr>
        <p:spPr bwMode="auto">
          <a:xfrm>
            <a:off x="483314" y="3388662"/>
            <a:ext cx="8477805"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c.) What was </a:t>
            </a:r>
            <a:r>
              <a:rPr lang="en-US" sz="2000" dirty="0">
                <a:solidFill>
                  <a:schemeClr val="tx1"/>
                </a:solidFill>
                <a:latin typeface="Times New Roman"/>
                <a:cs typeface="Times New Roman"/>
              </a:rPr>
              <a:t>her new angular speed?</a:t>
            </a:r>
            <a:endParaRPr lang="en-US" sz="2000" dirty="0">
              <a:solidFill>
                <a:srgbClr val="0000FF"/>
              </a:solidFill>
              <a:latin typeface="Times New Roman"/>
              <a:cs typeface="Times New Roman"/>
            </a:endParaRP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23" name="Text Box 5"/>
          <p:cNvSpPr txBox="1">
            <a:spLocks/>
          </p:cNvSpPr>
          <p:nvPr/>
        </p:nvSpPr>
        <p:spPr bwMode="auto">
          <a:xfrm>
            <a:off x="845820" y="3815597"/>
            <a:ext cx="4350307"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There are </a:t>
            </a:r>
            <a:r>
              <a:rPr lang="en-US" sz="2000" i="1" dirty="0">
                <a:solidFill>
                  <a:srgbClr val="0000FF"/>
                </a:solidFill>
                <a:latin typeface="Times New Roman"/>
                <a:cs typeface="Times New Roman"/>
              </a:rPr>
              <a:t>no</a:t>
            </a:r>
            <a:r>
              <a:rPr lang="en-US" sz="2000" dirty="0">
                <a:latin typeface="Times New Roman"/>
                <a:cs typeface="Times New Roman"/>
              </a:rPr>
              <a:t> </a:t>
            </a:r>
            <a:r>
              <a:rPr lang="en-US" sz="2000" dirty="0">
                <a:solidFill>
                  <a:srgbClr val="0000FF"/>
                </a:solidFill>
                <a:latin typeface="Times New Roman"/>
                <a:cs typeface="Times New Roman"/>
              </a:rPr>
              <a:t>external torques acting </a:t>
            </a:r>
            <a:r>
              <a:rPr lang="en-US" sz="2000" dirty="0">
                <a:latin typeface="Times New Roman"/>
                <a:cs typeface="Times New Roman"/>
              </a:rPr>
              <a:t>on the woman, so </a:t>
            </a:r>
            <a:r>
              <a:rPr lang="en-US" sz="2000" i="1" dirty="0">
                <a:solidFill>
                  <a:srgbClr val="0000FF"/>
                </a:solidFill>
                <a:latin typeface="Times New Roman"/>
                <a:cs typeface="Times New Roman"/>
              </a:rPr>
              <a:t>conservation of angular momentum</a:t>
            </a:r>
            <a:r>
              <a:rPr lang="en-US" sz="2000" dirty="0">
                <a:solidFill>
                  <a:srgbClr val="0000FF"/>
                </a:solidFill>
                <a:latin typeface="Times New Roman"/>
                <a:cs typeface="Times New Roman"/>
              </a:rPr>
              <a:t> yields</a:t>
            </a:r>
            <a:r>
              <a:rPr lang="en-US" sz="2000" dirty="0">
                <a:latin typeface="Times New Roman"/>
                <a:cs typeface="Times New Roman"/>
              </a:rPr>
              <a:t>:</a:t>
            </a:r>
          </a:p>
        </p:txBody>
      </p:sp>
      <p:graphicFrame>
        <p:nvGraphicFramePr>
          <p:cNvPr id="30" name="Object 2"/>
          <p:cNvGraphicFramePr>
            <a:graphicFrameLocks noChangeAspect="1"/>
          </p:cNvGraphicFramePr>
          <p:nvPr/>
        </p:nvGraphicFramePr>
        <p:xfrm>
          <a:off x="5908119" y="4175696"/>
          <a:ext cx="2661762" cy="1607343"/>
        </p:xfrm>
        <a:graphic>
          <a:graphicData uri="http://schemas.openxmlformats.org/presentationml/2006/ole">
            <mc:AlternateContent xmlns:mc="http://schemas.openxmlformats.org/markup-compatibility/2006">
              <mc:Choice xmlns:v="urn:schemas-microsoft-com:vml" Requires="v">
                <p:oleObj spid="_x0000_s18654" name="Equation" r:id="rId13" imgW="1562100" imgH="939800" progId="Equation.DSMT4">
                  <p:embed/>
                </p:oleObj>
              </mc:Choice>
              <mc:Fallback>
                <p:oleObj name="Equation" r:id="rId13" imgW="1562100" imgH="939800" progId="Equation.DSMT4">
                  <p:embed/>
                  <p:pic>
                    <p:nvPicPr>
                      <p:cNvPr id="30"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08119" y="4175696"/>
                        <a:ext cx="2661762" cy="16073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3" name="Straight Connector 2"/>
          <p:cNvCxnSpPr/>
          <p:nvPr/>
        </p:nvCxnSpPr>
        <p:spPr>
          <a:xfrm flipV="1">
            <a:off x="6959488" y="4073971"/>
            <a:ext cx="596900" cy="61655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31" name="Object 2"/>
          <p:cNvGraphicFramePr>
            <a:graphicFrameLocks noChangeAspect="1"/>
          </p:cNvGraphicFramePr>
          <p:nvPr/>
        </p:nvGraphicFramePr>
        <p:xfrm>
          <a:off x="7540514" y="3909471"/>
          <a:ext cx="161392" cy="193200"/>
        </p:xfrm>
        <a:graphic>
          <a:graphicData uri="http://schemas.openxmlformats.org/presentationml/2006/ole">
            <mc:AlternateContent xmlns:mc="http://schemas.openxmlformats.org/markup-compatibility/2006">
              <mc:Choice xmlns:v="urn:schemas-microsoft-com:vml" Requires="v">
                <p:oleObj spid="_x0000_s18655" name="Equation" r:id="rId15" imgW="127000" imgH="152400" progId="Equation.DSMT4">
                  <p:embed/>
                </p:oleObj>
              </mc:Choice>
              <mc:Fallback>
                <p:oleObj name="Equation" r:id="rId15" imgW="127000" imgH="152400" progId="Equation.DSMT4">
                  <p:embed/>
                  <p:pic>
                    <p:nvPicPr>
                      <p:cNvPr id="31" name="Object 2"/>
                      <p:cNvPicPr>
                        <a:picLocks noChangeAspect="1" noChangeArrowheads="1"/>
                      </p:cNvPicPr>
                      <p:nvPr/>
                    </p:nvPicPr>
                    <p:blipFill>
                      <a:blip r:embed="rId16"/>
                      <a:srcRect/>
                      <a:stretch>
                        <a:fillRect/>
                      </a:stretch>
                    </p:blipFill>
                    <p:spPr bwMode="auto">
                      <a:xfrm>
                        <a:off x="7540514" y="3909471"/>
                        <a:ext cx="161392" cy="193200"/>
                      </a:xfrm>
                      <a:prstGeom prst="rect">
                        <a:avLst/>
                      </a:prstGeom>
                      <a:noFill/>
                      <a:ln>
                        <a:noFill/>
                      </a:ln>
                      <a:effectLst/>
                    </p:spPr>
                  </p:pic>
                </p:oleObj>
              </mc:Fallback>
            </mc:AlternateContent>
          </a:graphicData>
        </a:graphic>
      </p:graphicFrame>
      <p:sp>
        <p:nvSpPr>
          <p:cNvPr id="32" name="Text Box 56"/>
          <p:cNvSpPr txBox="1">
            <a:spLocks/>
          </p:cNvSpPr>
          <p:nvPr/>
        </p:nvSpPr>
        <p:spPr bwMode="auto">
          <a:xfrm>
            <a:off x="5881927" y="136149"/>
            <a:ext cx="1357073" cy="32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600" dirty="0">
                <a:solidFill>
                  <a:srgbClr val="FF0000"/>
                </a:solidFill>
                <a:latin typeface="Apple Chancery"/>
                <a:cs typeface="Apple Chancery"/>
              </a:rPr>
              <a:t>before</a:t>
            </a:r>
            <a:endParaRPr lang="en-US" sz="2000" dirty="0">
              <a:solidFill>
                <a:srgbClr val="FF0000"/>
              </a:solidFill>
              <a:latin typeface="Apple Chancery"/>
              <a:cs typeface="Apple Chancery"/>
            </a:endParaRPr>
          </a:p>
        </p:txBody>
      </p:sp>
      <p:sp>
        <p:nvSpPr>
          <p:cNvPr id="33" name="Text Box 56"/>
          <p:cNvSpPr txBox="1">
            <a:spLocks/>
          </p:cNvSpPr>
          <p:nvPr/>
        </p:nvSpPr>
        <p:spPr bwMode="auto">
          <a:xfrm>
            <a:off x="7589520" y="138241"/>
            <a:ext cx="1357073" cy="32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600" dirty="0">
                <a:solidFill>
                  <a:srgbClr val="FF0000"/>
                </a:solidFill>
                <a:latin typeface="Apple Chancery"/>
                <a:cs typeface="Apple Chancery"/>
              </a:rPr>
              <a:t>after</a:t>
            </a:r>
            <a:endParaRPr lang="en-US" sz="2000" dirty="0">
              <a:solidFill>
                <a:srgbClr val="FF0000"/>
              </a:solidFill>
              <a:latin typeface="Apple Chancery"/>
              <a:cs typeface="Apple Chancery"/>
            </a:endParaRPr>
          </a:p>
        </p:txBody>
      </p:sp>
      <p:sp>
        <p:nvSpPr>
          <p:cNvPr id="34" name="Text Box 5"/>
          <p:cNvSpPr txBox="1">
            <a:spLocks/>
          </p:cNvSpPr>
          <p:nvPr/>
        </p:nvSpPr>
        <p:spPr bwMode="auto">
          <a:xfrm>
            <a:off x="864315" y="5904671"/>
            <a:ext cx="829818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 . . And as           , her </a:t>
            </a:r>
            <a:r>
              <a:rPr lang="en-US" sz="2000" dirty="0">
                <a:solidFill>
                  <a:srgbClr val="0000FF"/>
                </a:solidFill>
                <a:latin typeface="Times New Roman"/>
                <a:cs typeface="Times New Roman"/>
              </a:rPr>
              <a:t>angular velocity </a:t>
            </a:r>
            <a:r>
              <a:rPr lang="en-US" sz="2000" dirty="0">
                <a:solidFill>
                  <a:srgbClr val="FF0000"/>
                </a:solidFill>
                <a:latin typeface="Times New Roman"/>
                <a:cs typeface="Times New Roman"/>
              </a:rPr>
              <a:t>increases</a:t>
            </a:r>
            <a:r>
              <a:rPr lang="en-US" sz="2000" dirty="0">
                <a:latin typeface="Times New Roman"/>
                <a:cs typeface="Times New Roman"/>
              </a:rPr>
              <a:t>.</a:t>
            </a:r>
          </a:p>
        </p:txBody>
      </p:sp>
      <p:graphicFrame>
        <p:nvGraphicFramePr>
          <p:cNvPr id="35" name="Object 2"/>
          <p:cNvGraphicFramePr>
            <a:graphicFrameLocks noChangeAspect="1"/>
          </p:cNvGraphicFramePr>
          <p:nvPr/>
        </p:nvGraphicFramePr>
        <p:xfrm>
          <a:off x="2062163" y="5969631"/>
          <a:ext cx="673100" cy="347663"/>
        </p:xfrm>
        <a:graphic>
          <a:graphicData uri="http://schemas.openxmlformats.org/presentationml/2006/ole">
            <mc:AlternateContent xmlns:mc="http://schemas.openxmlformats.org/markup-compatibility/2006">
              <mc:Choice xmlns:v="urn:schemas-microsoft-com:vml" Requires="v">
                <p:oleObj spid="_x0000_s18656" name="Equation" r:id="rId17" imgW="393700" imgH="203200" progId="Equation.DSMT4">
                  <p:embed/>
                </p:oleObj>
              </mc:Choice>
              <mc:Fallback>
                <p:oleObj name="Equation" r:id="rId17" imgW="393700" imgH="203200" progId="Equation.DSMT4">
                  <p:embed/>
                  <p:pic>
                    <p:nvPicPr>
                      <p:cNvPr id="35" name="Object 2"/>
                      <p:cNvPicPr>
                        <a:picLocks noChangeAspect="1" noChangeArrowheads="1"/>
                      </p:cNvPicPr>
                      <p:nvPr/>
                    </p:nvPicPr>
                    <p:blipFill>
                      <a:blip r:embed="rId18"/>
                      <a:srcRect/>
                      <a:stretch>
                        <a:fillRect/>
                      </a:stretch>
                    </p:blipFill>
                    <p:spPr bwMode="auto">
                      <a:xfrm>
                        <a:off x="2062163" y="5969631"/>
                        <a:ext cx="673100" cy="347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55688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dissolv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ssolve">
                                      <p:cBhvr>
                                        <p:cTn id="38" dur="500"/>
                                        <p:tgtEl>
                                          <p:spTgt spid="31"/>
                                        </p:tgtEl>
                                      </p:cBhvr>
                                    </p:animEffect>
                                  </p:childTnLst>
                                </p:cTn>
                              </p:par>
                              <p:par>
                                <p:cTn id="39" presetID="9"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dissolve">
                                      <p:cBhvr>
                                        <p:cTn id="41" dur="500"/>
                                        <p:tgtEl>
                                          <p:spTgt spid="3"/>
                                        </p:tgtEl>
                                      </p:cBhvr>
                                    </p:animEffect>
                                  </p:childTnLst>
                                </p:cTn>
                              </p:par>
                              <p:par>
                                <p:cTn id="42" presetID="9" presetClass="entr" presetSubtype="0"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dissolv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dissolve">
                                      <p:cBhvr>
                                        <p:cTn id="49" dur="500"/>
                                        <p:tgtEl>
                                          <p:spTgt spid="35"/>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dissolv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56"/>
          <p:cNvSpPr txBox="1">
            <a:spLocks/>
          </p:cNvSpPr>
          <p:nvPr/>
        </p:nvSpPr>
        <p:spPr bwMode="auto">
          <a:xfrm>
            <a:off x="371395" y="5389906"/>
            <a:ext cx="8575197" cy="131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But             , </a:t>
            </a:r>
            <a:r>
              <a:rPr lang="en-US" sz="2000" dirty="0">
                <a:solidFill>
                  <a:schemeClr val="tx1"/>
                </a:solidFill>
                <a:latin typeface="Times New Roman"/>
                <a:cs typeface="Times New Roman"/>
              </a:rPr>
              <a:t>so                and mechanical energy is NOT conserved.  This should not be a surprise.  When the </a:t>
            </a:r>
            <a:r>
              <a:rPr lang="en-US" sz="2000" i="1" dirty="0">
                <a:solidFill>
                  <a:srgbClr val="FF0000"/>
                </a:solidFill>
                <a:latin typeface="Times New Roman"/>
                <a:cs typeface="Times New Roman"/>
              </a:rPr>
              <a:t>moment of inertia </a:t>
            </a:r>
            <a:r>
              <a:rPr lang="en-US" sz="2000" dirty="0">
                <a:solidFill>
                  <a:schemeClr val="tx1"/>
                </a:solidFill>
                <a:latin typeface="Times New Roman"/>
                <a:cs typeface="Times New Roman"/>
              </a:rPr>
              <a:t>diminishes and </a:t>
            </a:r>
            <a:r>
              <a:rPr lang="en-US" sz="2000" i="1" dirty="0">
                <a:solidFill>
                  <a:srgbClr val="FF0000"/>
                </a:solidFill>
                <a:latin typeface="Times New Roman"/>
                <a:cs typeface="Times New Roman"/>
              </a:rPr>
              <a:t>angular velocity </a:t>
            </a:r>
            <a:r>
              <a:rPr lang="en-US" sz="2000" dirty="0">
                <a:solidFill>
                  <a:srgbClr val="0000FF"/>
                </a:solidFill>
                <a:latin typeface="Times New Roman"/>
                <a:cs typeface="Times New Roman"/>
              </a:rPr>
              <a:t>gets proportionally </a:t>
            </a:r>
            <a:r>
              <a:rPr lang="en-US" sz="2000" dirty="0">
                <a:solidFill>
                  <a:srgbClr val="FF0000"/>
                </a:solidFill>
                <a:latin typeface="Times New Roman"/>
                <a:cs typeface="Times New Roman"/>
              </a:rPr>
              <a:t>LARGER</a:t>
            </a:r>
            <a:r>
              <a:rPr lang="en-US" sz="2000" dirty="0">
                <a:solidFill>
                  <a:srgbClr val="0000FF"/>
                </a:solidFill>
                <a:latin typeface="Times New Roman"/>
                <a:cs typeface="Times New Roman"/>
              </a:rPr>
              <a:t> </a:t>
            </a:r>
            <a:r>
              <a:rPr lang="en-US" sz="2000" dirty="0">
                <a:solidFill>
                  <a:schemeClr val="tx1"/>
                </a:solidFill>
                <a:latin typeface="Times New Roman"/>
                <a:cs typeface="Times New Roman"/>
              </a:rPr>
              <a:t>due to </a:t>
            </a:r>
            <a:r>
              <a:rPr lang="en-US" sz="2000" i="1" dirty="0">
                <a:solidFill>
                  <a:srgbClr val="0000FF"/>
                </a:solidFill>
                <a:latin typeface="Times New Roman"/>
                <a:cs typeface="Times New Roman"/>
              </a:rPr>
              <a:t>conservation of angular momentum</a:t>
            </a:r>
            <a:r>
              <a:rPr lang="en-US" sz="2000" dirty="0">
                <a:solidFill>
                  <a:schemeClr val="tx1"/>
                </a:solidFill>
                <a:latin typeface="Times New Roman"/>
                <a:cs typeface="Times New Roman"/>
              </a:rPr>
              <a:t>, KE must go UP as it is governed by velocity (remember,               ).</a:t>
            </a:r>
            <a:endParaRPr lang="en-US" sz="2000" dirty="0">
              <a:solidFill>
                <a:srgbClr val="0000FF"/>
              </a:solidFill>
              <a:latin typeface="Times New Roman"/>
              <a:cs typeface="Times New Roman"/>
            </a:endParaRPr>
          </a:p>
        </p:txBody>
      </p:sp>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12.)</a:t>
            </a:r>
          </a:p>
        </p:txBody>
      </p:sp>
      <p:sp>
        <p:nvSpPr>
          <p:cNvPr id="6" name="Text Box 56"/>
          <p:cNvSpPr txBox="1">
            <a:spLocks/>
          </p:cNvSpPr>
          <p:nvPr/>
        </p:nvSpPr>
        <p:spPr bwMode="auto">
          <a:xfrm>
            <a:off x="312103" y="138241"/>
            <a:ext cx="5148897"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Example 4 (</a:t>
            </a:r>
            <a:r>
              <a:rPr lang="en-US" sz="2000" dirty="0" err="1">
                <a:solidFill>
                  <a:srgbClr val="FF0000"/>
                </a:solidFill>
                <a:latin typeface="Apple Chancery"/>
                <a:cs typeface="Apple Chancery"/>
              </a:rPr>
              <a:t>cont</a:t>
            </a:r>
            <a:r>
              <a:rPr lang="en-US" sz="2000" dirty="0">
                <a:solidFill>
                  <a:srgbClr val="FF0000"/>
                </a:solidFill>
                <a:latin typeface="Apple Chancery"/>
                <a:cs typeface="Apple Chancery"/>
              </a:rPr>
              <a:t>’) : </a:t>
            </a:r>
            <a:r>
              <a:rPr lang="en-US" sz="2000" dirty="0">
                <a:latin typeface="Times New Roman"/>
                <a:cs typeface="Times New Roman"/>
              </a:rPr>
              <a:t>An ice skater with </a:t>
            </a:r>
            <a:r>
              <a:rPr lang="en-US" sz="2000" dirty="0">
                <a:solidFill>
                  <a:srgbClr val="0000FF"/>
                </a:solidFill>
                <a:latin typeface="Times New Roman"/>
                <a:cs typeface="Times New Roman"/>
              </a:rPr>
              <a:t>arms out </a:t>
            </a:r>
            <a:r>
              <a:rPr lang="en-US" sz="2000" dirty="0">
                <a:latin typeface="Times New Roman"/>
                <a:cs typeface="Times New Roman"/>
              </a:rPr>
              <a:t>has an </a:t>
            </a:r>
            <a:r>
              <a:rPr lang="en-US" sz="2000" dirty="0">
                <a:solidFill>
                  <a:srgbClr val="FF0000"/>
                </a:solidFill>
                <a:latin typeface="Times New Roman"/>
                <a:cs typeface="Times New Roman"/>
              </a:rPr>
              <a:t>angular speed </a:t>
            </a:r>
            <a:r>
              <a:rPr lang="en-US" sz="2000" dirty="0">
                <a:latin typeface="Times New Roman"/>
                <a:cs typeface="Times New Roman"/>
              </a:rPr>
              <a:t>of      and a </a:t>
            </a:r>
            <a:r>
              <a:rPr lang="en-US" sz="2000" dirty="0">
                <a:solidFill>
                  <a:srgbClr val="FF0000"/>
                </a:solidFill>
                <a:latin typeface="Times New Roman"/>
                <a:cs typeface="Times New Roman"/>
              </a:rPr>
              <a:t>moment of inertia   </a:t>
            </a:r>
            <a:r>
              <a:rPr lang="en-US" sz="2000" dirty="0">
                <a:latin typeface="Times New Roman"/>
                <a:cs typeface="Times New Roman"/>
              </a:rPr>
              <a:t>.  She </a:t>
            </a:r>
            <a:r>
              <a:rPr lang="en-US" sz="2000" dirty="0">
                <a:solidFill>
                  <a:srgbClr val="0000FF"/>
                </a:solidFill>
                <a:latin typeface="Times New Roman"/>
                <a:cs typeface="Times New Roman"/>
              </a:rPr>
              <a:t>pulls her arms in</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18" name="Text Box 56"/>
          <p:cNvSpPr txBox="1">
            <a:spLocks/>
          </p:cNvSpPr>
          <p:nvPr/>
        </p:nvSpPr>
        <p:spPr bwMode="auto">
          <a:xfrm>
            <a:off x="483315" y="1295613"/>
            <a:ext cx="4712812"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d.) Is </a:t>
            </a:r>
            <a:r>
              <a:rPr lang="en-US" sz="2000" i="1" dirty="0">
                <a:solidFill>
                  <a:srgbClr val="0000FF"/>
                </a:solidFill>
                <a:latin typeface="Times New Roman"/>
                <a:cs typeface="Times New Roman"/>
              </a:rPr>
              <a:t>mechanical energy </a:t>
            </a:r>
            <a:r>
              <a:rPr lang="en-US" sz="2000" dirty="0">
                <a:solidFill>
                  <a:srgbClr val="0000FF"/>
                </a:solidFill>
                <a:latin typeface="Times New Roman"/>
                <a:cs typeface="Times New Roman"/>
              </a:rPr>
              <a:t>conserved </a:t>
            </a:r>
            <a:r>
              <a:rPr lang="en-US" sz="2000" dirty="0">
                <a:solidFill>
                  <a:schemeClr val="tx1"/>
                </a:solidFill>
                <a:latin typeface="Times New Roman"/>
                <a:cs typeface="Times New Roman"/>
              </a:rPr>
              <a:t>during this action?  Justify and comment.</a:t>
            </a:r>
            <a:endParaRPr lang="en-US" sz="2000" dirty="0">
              <a:solidFill>
                <a:srgbClr val="0000FF"/>
              </a:solidFill>
              <a:latin typeface="Times New Roman"/>
              <a:cs typeface="Times New Roman"/>
            </a:endParaRPr>
          </a:p>
        </p:txBody>
      </p:sp>
      <p:sp>
        <p:nvSpPr>
          <p:cNvPr id="8" name="Freeform 12"/>
          <p:cNvSpPr>
            <a:spLocks noChangeArrowheads="1"/>
          </p:cNvSpPr>
          <p:nvPr/>
        </p:nvSpPr>
        <p:spPr bwMode="auto">
          <a:xfrm>
            <a:off x="6206490" y="627222"/>
            <a:ext cx="1314450" cy="1193006"/>
          </a:xfrm>
          <a:custGeom>
            <a:avLst/>
            <a:gdLst>
              <a:gd name="T0" fmla="*/ 0 w 1460500"/>
              <a:gd name="T1" fmla="*/ 0 h 1324576"/>
              <a:gd name="T2" fmla="*/ 1460500 w 1460500"/>
              <a:gd name="T3" fmla="*/ 1324576 h 1324576"/>
            </a:gdLst>
            <a:ahLst/>
            <a:cxnLst/>
            <a:rect l="T0" t="T1" r="T2" b="T3"/>
            <a:pathLst>
              <a:path w="1460500" h="1324576">
                <a:moveTo>
                  <a:pt x="647700" y="26612"/>
                </a:moveTo>
                <a:cubicBezTo>
                  <a:pt x="741485" y="57874"/>
                  <a:pt x="655515" y="20750"/>
                  <a:pt x="647700" y="52012"/>
                </a:cubicBezTo>
                <a:cubicBezTo>
                  <a:pt x="643998" y="66820"/>
                  <a:pt x="664633" y="77412"/>
                  <a:pt x="673100" y="90112"/>
                </a:cubicBezTo>
                <a:cubicBezTo>
                  <a:pt x="660400" y="102812"/>
                  <a:pt x="635000" y="110251"/>
                  <a:pt x="635000" y="128212"/>
                </a:cubicBezTo>
                <a:cubicBezTo>
                  <a:pt x="635000" y="162079"/>
                  <a:pt x="711200" y="128212"/>
                  <a:pt x="711200" y="128212"/>
                </a:cubicBezTo>
                <a:cubicBezTo>
                  <a:pt x="715433" y="111279"/>
                  <a:pt x="736242" y="89754"/>
                  <a:pt x="723900" y="77412"/>
                </a:cubicBezTo>
                <a:cubicBezTo>
                  <a:pt x="681734" y="35246"/>
                  <a:pt x="585916" y="95604"/>
                  <a:pt x="698500" y="39312"/>
                </a:cubicBezTo>
                <a:cubicBezTo>
                  <a:pt x="701819" y="40142"/>
                  <a:pt x="779118" y="58087"/>
                  <a:pt x="787400" y="64712"/>
                </a:cubicBezTo>
                <a:cubicBezTo>
                  <a:pt x="799319" y="74247"/>
                  <a:pt x="804333" y="90112"/>
                  <a:pt x="812800" y="102812"/>
                </a:cubicBezTo>
                <a:cubicBezTo>
                  <a:pt x="795867" y="115512"/>
                  <a:pt x="779224" y="128609"/>
                  <a:pt x="762000" y="140912"/>
                </a:cubicBezTo>
                <a:cubicBezTo>
                  <a:pt x="749580" y="149784"/>
                  <a:pt x="738708" y="170014"/>
                  <a:pt x="723900" y="166312"/>
                </a:cubicBezTo>
                <a:cubicBezTo>
                  <a:pt x="710913" y="163065"/>
                  <a:pt x="715433" y="140912"/>
                  <a:pt x="711200" y="128212"/>
                </a:cubicBezTo>
                <a:cubicBezTo>
                  <a:pt x="740833" y="39312"/>
                  <a:pt x="762000" y="60479"/>
                  <a:pt x="698500" y="39312"/>
                </a:cubicBezTo>
                <a:cubicBezTo>
                  <a:pt x="721407" y="62219"/>
                  <a:pt x="749300" y="78753"/>
                  <a:pt x="749300" y="115512"/>
                </a:cubicBezTo>
                <a:cubicBezTo>
                  <a:pt x="749300" y="128899"/>
                  <a:pt x="740833" y="140912"/>
                  <a:pt x="736600" y="153612"/>
                </a:cubicBezTo>
                <a:cubicBezTo>
                  <a:pt x="740833" y="166312"/>
                  <a:pt x="749300" y="178325"/>
                  <a:pt x="749300" y="191712"/>
                </a:cubicBezTo>
                <a:cubicBezTo>
                  <a:pt x="749300" y="209166"/>
                  <a:pt x="751123" y="252194"/>
                  <a:pt x="736600" y="242512"/>
                </a:cubicBezTo>
                <a:cubicBezTo>
                  <a:pt x="714323" y="227660"/>
                  <a:pt x="711200" y="166312"/>
                  <a:pt x="711200" y="166312"/>
                </a:cubicBezTo>
                <a:cubicBezTo>
                  <a:pt x="698500" y="174779"/>
                  <a:pt x="686752" y="184886"/>
                  <a:pt x="673100" y="191712"/>
                </a:cubicBezTo>
                <a:cubicBezTo>
                  <a:pt x="567940" y="244292"/>
                  <a:pt x="706089" y="157019"/>
                  <a:pt x="596900" y="229812"/>
                </a:cubicBezTo>
                <a:cubicBezTo>
                  <a:pt x="609600" y="238279"/>
                  <a:pt x="620100" y="258523"/>
                  <a:pt x="635000" y="255212"/>
                </a:cubicBezTo>
                <a:cubicBezTo>
                  <a:pt x="664800" y="248590"/>
                  <a:pt x="682240" y="214065"/>
                  <a:pt x="711200" y="204412"/>
                </a:cubicBezTo>
                <a:cubicBezTo>
                  <a:pt x="765859" y="186192"/>
                  <a:pt x="736313" y="194959"/>
                  <a:pt x="800100" y="179012"/>
                </a:cubicBezTo>
                <a:cubicBezTo>
                  <a:pt x="804333" y="166312"/>
                  <a:pt x="815001" y="154117"/>
                  <a:pt x="812800" y="140912"/>
                </a:cubicBezTo>
                <a:cubicBezTo>
                  <a:pt x="806042" y="100363"/>
                  <a:pt x="779018" y="100018"/>
                  <a:pt x="749300" y="90112"/>
                </a:cubicBezTo>
                <a:cubicBezTo>
                  <a:pt x="736600" y="94345"/>
                  <a:pt x="724072" y="99134"/>
                  <a:pt x="711200" y="102812"/>
                </a:cubicBezTo>
                <a:cubicBezTo>
                  <a:pt x="694417" y="107607"/>
                  <a:pt x="676012" y="107706"/>
                  <a:pt x="660400" y="115512"/>
                </a:cubicBezTo>
                <a:cubicBezTo>
                  <a:pt x="485723" y="202851"/>
                  <a:pt x="651461" y="143892"/>
                  <a:pt x="546100" y="179012"/>
                </a:cubicBezTo>
                <a:cubicBezTo>
                  <a:pt x="558800" y="183245"/>
                  <a:pt x="570813" y="191712"/>
                  <a:pt x="584200" y="191712"/>
                </a:cubicBezTo>
                <a:cubicBezTo>
                  <a:pt x="628902" y="191712"/>
                  <a:pt x="659211" y="179408"/>
                  <a:pt x="698500" y="166312"/>
                </a:cubicBezTo>
                <a:cubicBezTo>
                  <a:pt x="757775" y="205829"/>
                  <a:pt x="775715" y="229304"/>
                  <a:pt x="876300" y="179012"/>
                </a:cubicBezTo>
                <a:cubicBezTo>
                  <a:pt x="891912" y="171206"/>
                  <a:pt x="867833" y="145145"/>
                  <a:pt x="863600" y="128212"/>
                </a:cubicBezTo>
                <a:cubicBezTo>
                  <a:pt x="838200" y="132445"/>
                  <a:pt x="812382" y="147157"/>
                  <a:pt x="787400" y="140912"/>
                </a:cubicBezTo>
                <a:cubicBezTo>
                  <a:pt x="730739" y="126747"/>
                  <a:pt x="786408" y="17383"/>
                  <a:pt x="787400" y="13912"/>
                </a:cubicBezTo>
                <a:cubicBezTo>
                  <a:pt x="774700" y="9679"/>
                  <a:pt x="762632" y="0"/>
                  <a:pt x="749300" y="1212"/>
                </a:cubicBezTo>
                <a:cubicBezTo>
                  <a:pt x="714534" y="4373"/>
                  <a:pt x="681931" y="19766"/>
                  <a:pt x="647700" y="26612"/>
                </a:cubicBezTo>
                <a:lnTo>
                  <a:pt x="584200" y="39312"/>
                </a:lnTo>
                <a:cubicBezTo>
                  <a:pt x="579967" y="64712"/>
                  <a:pt x="571500" y="89762"/>
                  <a:pt x="571500" y="115512"/>
                </a:cubicBezTo>
                <a:cubicBezTo>
                  <a:pt x="571500" y="128899"/>
                  <a:pt x="571213" y="150365"/>
                  <a:pt x="584200" y="153612"/>
                </a:cubicBezTo>
                <a:cubicBezTo>
                  <a:pt x="613240" y="160872"/>
                  <a:pt x="643747" y="146783"/>
                  <a:pt x="673100" y="140912"/>
                </a:cubicBezTo>
                <a:cubicBezTo>
                  <a:pt x="707331" y="134066"/>
                  <a:pt x="741021" y="124697"/>
                  <a:pt x="774700" y="115512"/>
                </a:cubicBezTo>
                <a:cubicBezTo>
                  <a:pt x="787615" y="111990"/>
                  <a:pt x="799813" y="106059"/>
                  <a:pt x="812800" y="102812"/>
                </a:cubicBezTo>
                <a:cubicBezTo>
                  <a:pt x="833741" y="97577"/>
                  <a:pt x="855133" y="94345"/>
                  <a:pt x="876300" y="90112"/>
                </a:cubicBezTo>
                <a:cubicBezTo>
                  <a:pt x="880533" y="77412"/>
                  <a:pt x="902171" y="54407"/>
                  <a:pt x="889000" y="52012"/>
                </a:cubicBezTo>
                <a:cubicBezTo>
                  <a:pt x="863685" y="47409"/>
                  <a:pt x="679322" y="71872"/>
                  <a:pt x="635000" y="77412"/>
                </a:cubicBezTo>
                <a:cubicBezTo>
                  <a:pt x="639233" y="94345"/>
                  <a:pt x="638018" y="113689"/>
                  <a:pt x="647700" y="128212"/>
                </a:cubicBezTo>
                <a:cubicBezTo>
                  <a:pt x="678962" y="175104"/>
                  <a:pt x="718038" y="132120"/>
                  <a:pt x="647700" y="179012"/>
                </a:cubicBezTo>
                <a:cubicBezTo>
                  <a:pt x="664633" y="187479"/>
                  <a:pt x="681099" y="196954"/>
                  <a:pt x="698500" y="204412"/>
                </a:cubicBezTo>
                <a:cubicBezTo>
                  <a:pt x="734605" y="219886"/>
                  <a:pt x="764038" y="207705"/>
                  <a:pt x="723900" y="267912"/>
                </a:cubicBezTo>
                <a:cubicBezTo>
                  <a:pt x="715433" y="280612"/>
                  <a:pt x="698500" y="284845"/>
                  <a:pt x="685800" y="293312"/>
                </a:cubicBezTo>
                <a:cubicBezTo>
                  <a:pt x="704020" y="238653"/>
                  <a:pt x="685513" y="251965"/>
                  <a:pt x="749300" y="267912"/>
                </a:cubicBezTo>
                <a:cubicBezTo>
                  <a:pt x="657949" y="298362"/>
                  <a:pt x="772028" y="261418"/>
                  <a:pt x="660400" y="293312"/>
                </a:cubicBezTo>
                <a:cubicBezTo>
                  <a:pt x="647528" y="296990"/>
                  <a:pt x="635000" y="301779"/>
                  <a:pt x="622300" y="306012"/>
                </a:cubicBezTo>
                <a:cubicBezTo>
                  <a:pt x="568665" y="466916"/>
                  <a:pt x="629465" y="323699"/>
                  <a:pt x="228600" y="369512"/>
                </a:cubicBezTo>
                <a:cubicBezTo>
                  <a:pt x="205950" y="372101"/>
                  <a:pt x="186727" y="387703"/>
                  <a:pt x="165100" y="394912"/>
                </a:cubicBezTo>
                <a:cubicBezTo>
                  <a:pt x="148541" y="400432"/>
                  <a:pt x="131083" y="402817"/>
                  <a:pt x="114300" y="407612"/>
                </a:cubicBezTo>
                <a:cubicBezTo>
                  <a:pt x="101428" y="411290"/>
                  <a:pt x="88900" y="416079"/>
                  <a:pt x="76200" y="420312"/>
                </a:cubicBezTo>
                <a:cubicBezTo>
                  <a:pt x="66805" y="417180"/>
                  <a:pt x="0" y="398625"/>
                  <a:pt x="0" y="382212"/>
                </a:cubicBezTo>
                <a:cubicBezTo>
                  <a:pt x="0" y="368825"/>
                  <a:pt x="25113" y="391665"/>
                  <a:pt x="38100" y="394912"/>
                </a:cubicBezTo>
                <a:cubicBezTo>
                  <a:pt x="59041" y="400147"/>
                  <a:pt x="80433" y="403379"/>
                  <a:pt x="101600" y="407612"/>
                </a:cubicBezTo>
                <a:cubicBezTo>
                  <a:pt x="114300" y="416079"/>
                  <a:pt x="124644" y="430503"/>
                  <a:pt x="139700" y="433012"/>
                </a:cubicBezTo>
                <a:cubicBezTo>
                  <a:pt x="152905" y="435213"/>
                  <a:pt x="164495" y="421790"/>
                  <a:pt x="177800" y="420312"/>
                </a:cubicBezTo>
                <a:cubicBezTo>
                  <a:pt x="241052" y="413284"/>
                  <a:pt x="304800" y="411845"/>
                  <a:pt x="368300" y="407612"/>
                </a:cubicBezTo>
                <a:cubicBezTo>
                  <a:pt x="384510" y="402209"/>
                  <a:pt x="468429" y="372071"/>
                  <a:pt x="495300" y="369512"/>
                </a:cubicBezTo>
                <a:cubicBezTo>
                  <a:pt x="567066" y="362677"/>
                  <a:pt x="639233" y="361045"/>
                  <a:pt x="711200" y="356812"/>
                </a:cubicBezTo>
                <a:cubicBezTo>
                  <a:pt x="698500" y="361045"/>
                  <a:pt x="686087" y="366265"/>
                  <a:pt x="673100" y="369512"/>
                </a:cubicBezTo>
                <a:cubicBezTo>
                  <a:pt x="652159" y="374747"/>
                  <a:pt x="621574" y="364251"/>
                  <a:pt x="609600" y="382212"/>
                </a:cubicBezTo>
                <a:cubicBezTo>
                  <a:pt x="601133" y="394912"/>
                  <a:pt x="647700" y="407612"/>
                  <a:pt x="647700" y="407612"/>
                </a:cubicBezTo>
                <a:cubicBezTo>
                  <a:pt x="660400" y="399145"/>
                  <a:pt x="671852" y="388411"/>
                  <a:pt x="685800" y="382212"/>
                </a:cubicBezTo>
                <a:cubicBezTo>
                  <a:pt x="755860" y="351074"/>
                  <a:pt x="757206" y="361185"/>
                  <a:pt x="825500" y="344112"/>
                </a:cubicBezTo>
                <a:cubicBezTo>
                  <a:pt x="838487" y="340865"/>
                  <a:pt x="850273" y="332681"/>
                  <a:pt x="863600" y="331412"/>
                </a:cubicBezTo>
                <a:cubicBezTo>
                  <a:pt x="939574" y="324176"/>
                  <a:pt x="1016000" y="322945"/>
                  <a:pt x="1092200" y="318712"/>
                </a:cubicBezTo>
                <a:cubicBezTo>
                  <a:pt x="1120223" y="323023"/>
                  <a:pt x="1264112" y="342640"/>
                  <a:pt x="1320800" y="356812"/>
                </a:cubicBezTo>
                <a:cubicBezTo>
                  <a:pt x="1333787" y="360059"/>
                  <a:pt x="1346200" y="365279"/>
                  <a:pt x="1358900" y="369512"/>
                </a:cubicBezTo>
                <a:cubicBezTo>
                  <a:pt x="1358900" y="369512"/>
                  <a:pt x="1460500" y="344112"/>
                  <a:pt x="1358900" y="344112"/>
                </a:cubicBezTo>
                <a:cubicBezTo>
                  <a:pt x="1249771" y="344112"/>
                  <a:pt x="1012893" y="361252"/>
                  <a:pt x="889000" y="369512"/>
                </a:cubicBezTo>
                <a:cubicBezTo>
                  <a:pt x="807323" y="351362"/>
                  <a:pt x="628202" y="316959"/>
                  <a:pt x="927100" y="356812"/>
                </a:cubicBezTo>
                <a:cubicBezTo>
                  <a:pt x="969153" y="362419"/>
                  <a:pt x="973036" y="382023"/>
                  <a:pt x="1016000" y="394912"/>
                </a:cubicBezTo>
                <a:cubicBezTo>
                  <a:pt x="1040664" y="402311"/>
                  <a:pt x="1066800" y="403379"/>
                  <a:pt x="1092200" y="407612"/>
                </a:cubicBezTo>
                <a:cubicBezTo>
                  <a:pt x="1143000" y="403379"/>
                  <a:pt x="1194018" y="401235"/>
                  <a:pt x="1244600" y="394912"/>
                </a:cubicBezTo>
                <a:cubicBezTo>
                  <a:pt x="1261920" y="392747"/>
                  <a:pt x="1278183" y="385081"/>
                  <a:pt x="1295400" y="382212"/>
                </a:cubicBezTo>
                <a:cubicBezTo>
                  <a:pt x="1329066" y="376601"/>
                  <a:pt x="1363133" y="373745"/>
                  <a:pt x="1397000" y="369512"/>
                </a:cubicBezTo>
                <a:cubicBezTo>
                  <a:pt x="1099833" y="319984"/>
                  <a:pt x="1267537" y="344112"/>
                  <a:pt x="622300" y="344112"/>
                </a:cubicBezTo>
                <a:cubicBezTo>
                  <a:pt x="592366" y="344112"/>
                  <a:pt x="681567" y="352579"/>
                  <a:pt x="711200" y="356812"/>
                </a:cubicBezTo>
                <a:cubicBezTo>
                  <a:pt x="687326" y="372728"/>
                  <a:pt x="649568" y="400175"/>
                  <a:pt x="622300" y="407612"/>
                </a:cubicBezTo>
                <a:cubicBezTo>
                  <a:pt x="593421" y="415488"/>
                  <a:pt x="563033" y="416079"/>
                  <a:pt x="533400" y="420312"/>
                </a:cubicBezTo>
                <a:cubicBezTo>
                  <a:pt x="520700" y="424545"/>
                  <a:pt x="491067" y="420312"/>
                  <a:pt x="495300" y="433012"/>
                </a:cubicBezTo>
                <a:cubicBezTo>
                  <a:pt x="501287" y="450973"/>
                  <a:pt x="527194" y="457417"/>
                  <a:pt x="546100" y="458412"/>
                </a:cubicBezTo>
                <a:cubicBezTo>
                  <a:pt x="609653" y="461757"/>
                  <a:pt x="673100" y="449945"/>
                  <a:pt x="736600" y="445712"/>
                </a:cubicBezTo>
                <a:cubicBezTo>
                  <a:pt x="732367" y="433012"/>
                  <a:pt x="713447" y="415975"/>
                  <a:pt x="723900" y="407612"/>
                </a:cubicBezTo>
                <a:cubicBezTo>
                  <a:pt x="744008" y="391526"/>
                  <a:pt x="800100" y="394912"/>
                  <a:pt x="800100" y="394912"/>
                </a:cubicBezTo>
                <a:cubicBezTo>
                  <a:pt x="795867" y="407612"/>
                  <a:pt x="782428" y="420583"/>
                  <a:pt x="787400" y="433012"/>
                </a:cubicBezTo>
                <a:cubicBezTo>
                  <a:pt x="794975" y="451950"/>
                  <a:pt x="847561" y="465766"/>
                  <a:pt x="863600" y="471112"/>
                </a:cubicBezTo>
                <a:cubicBezTo>
                  <a:pt x="842433" y="479579"/>
                  <a:pt x="820932" y="487253"/>
                  <a:pt x="800100" y="496512"/>
                </a:cubicBezTo>
                <a:cubicBezTo>
                  <a:pt x="705939" y="538361"/>
                  <a:pt x="789454" y="508527"/>
                  <a:pt x="711200" y="534612"/>
                </a:cubicBezTo>
                <a:cubicBezTo>
                  <a:pt x="706967" y="509212"/>
                  <a:pt x="713467" y="479366"/>
                  <a:pt x="698500" y="458412"/>
                </a:cubicBezTo>
                <a:cubicBezTo>
                  <a:pt x="688355" y="444209"/>
                  <a:pt x="660042" y="433370"/>
                  <a:pt x="647700" y="445712"/>
                </a:cubicBezTo>
                <a:cubicBezTo>
                  <a:pt x="635358" y="458054"/>
                  <a:pt x="656167" y="479579"/>
                  <a:pt x="660400" y="496512"/>
                </a:cubicBezTo>
                <a:cubicBezTo>
                  <a:pt x="656167" y="513445"/>
                  <a:pt x="638720" y="532345"/>
                  <a:pt x="647700" y="547312"/>
                </a:cubicBezTo>
                <a:cubicBezTo>
                  <a:pt x="656680" y="562279"/>
                  <a:pt x="681046" y="560012"/>
                  <a:pt x="698500" y="560012"/>
                </a:cubicBezTo>
                <a:cubicBezTo>
                  <a:pt x="711887" y="560012"/>
                  <a:pt x="673100" y="551545"/>
                  <a:pt x="660400" y="547312"/>
                </a:cubicBezTo>
                <a:cubicBezTo>
                  <a:pt x="651933" y="534612"/>
                  <a:pt x="646726" y="518983"/>
                  <a:pt x="635000" y="509212"/>
                </a:cubicBezTo>
                <a:cubicBezTo>
                  <a:pt x="591945" y="473332"/>
                  <a:pt x="496419" y="472839"/>
                  <a:pt x="685800" y="496512"/>
                </a:cubicBezTo>
                <a:cubicBezTo>
                  <a:pt x="703660" y="550093"/>
                  <a:pt x="714521" y="564410"/>
                  <a:pt x="685800" y="636212"/>
                </a:cubicBezTo>
                <a:cubicBezTo>
                  <a:pt x="680131" y="650384"/>
                  <a:pt x="660400" y="653145"/>
                  <a:pt x="647700" y="661612"/>
                </a:cubicBezTo>
                <a:cubicBezTo>
                  <a:pt x="660400" y="665845"/>
                  <a:pt x="673826" y="680299"/>
                  <a:pt x="685800" y="674312"/>
                </a:cubicBezTo>
                <a:cubicBezTo>
                  <a:pt x="723174" y="655625"/>
                  <a:pt x="678060" y="595331"/>
                  <a:pt x="673100" y="585412"/>
                </a:cubicBezTo>
                <a:cubicBezTo>
                  <a:pt x="651933" y="593879"/>
                  <a:pt x="616809" y="589185"/>
                  <a:pt x="609600" y="610812"/>
                </a:cubicBezTo>
                <a:cubicBezTo>
                  <a:pt x="580767" y="697310"/>
                  <a:pt x="715192" y="639115"/>
                  <a:pt x="609600" y="674312"/>
                </a:cubicBezTo>
                <a:cubicBezTo>
                  <a:pt x="601133" y="661612"/>
                  <a:pt x="585582" y="651413"/>
                  <a:pt x="584200" y="636212"/>
                </a:cubicBezTo>
                <a:cubicBezTo>
                  <a:pt x="569607" y="475687"/>
                  <a:pt x="591021" y="525793"/>
                  <a:pt x="622300" y="572712"/>
                </a:cubicBezTo>
                <a:cubicBezTo>
                  <a:pt x="609600" y="581179"/>
                  <a:pt x="593735" y="586193"/>
                  <a:pt x="584200" y="598112"/>
                </a:cubicBezTo>
                <a:cubicBezTo>
                  <a:pt x="560139" y="628188"/>
                  <a:pt x="573844" y="704401"/>
                  <a:pt x="584200" y="725112"/>
                </a:cubicBezTo>
                <a:cubicBezTo>
                  <a:pt x="590187" y="737086"/>
                  <a:pt x="609600" y="733579"/>
                  <a:pt x="622300" y="737812"/>
                </a:cubicBezTo>
                <a:cubicBezTo>
                  <a:pt x="639402" y="840422"/>
                  <a:pt x="626857" y="838441"/>
                  <a:pt x="660400" y="737812"/>
                </a:cubicBezTo>
                <a:lnTo>
                  <a:pt x="723900" y="725112"/>
                </a:lnTo>
                <a:cubicBezTo>
                  <a:pt x="721637" y="721718"/>
                  <a:pt x="676521" y="661284"/>
                  <a:pt x="685800" y="648912"/>
                </a:cubicBezTo>
                <a:cubicBezTo>
                  <a:pt x="696273" y="634948"/>
                  <a:pt x="719667" y="640445"/>
                  <a:pt x="736600" y="636212"/>
                </a:cubicBezTo>
                <a:cubicBezTo>
                  <a:pt x="740833" y="623512"/>
                  <a:pt x="755287" y="610086"/>
                  <a:pt x="749300" y="598112"/>
                </a:cubicBezTo>
                <a:cubicBezTo>
                  <a:pt x="743313" y="586138"/>
                  <a:pt x="713825" y="572285"/>
                  <a:pt x="711200" y="585412"/>
                </a:cubicBezTo>
                <a:cubicBezTo>
                  <a:pt x="705949" y="611666"/>
                  <a:pt x="728133" y="636212"/>
                  <a:pt x="736600" y="661612"/>
                </a:cubicBezTo>
                <a:cubicBezTo>
                  <a:pt x="753533" y="712412"/>
                  <a:pt x="736600" y="695479"/>
                  <a:pt x="787400" y="712412"/>
                </a:cubicBezTo>
                <a:cubicBezTo>
                  <a:pt x="774700" y="720879"/>
                  <a:pt x="760093" y="727019"/>
                  <a:pt x="749300" y="737812"/>
                </a:cubicBezTo>
                <a:cubicBezTo>
                  <a:pt x="738507" y="748605"/>
                  <a:pt x="736600" y="767445"/>
                  <a:pt x="723900" y="775912"/>
                </a:cubicBezTo>
                <a:cubicBezTo>
                  <a:pt x="709377" y="785594"/>
                  <a:pt x="690033" y="784379"/>
                  <a:pt x="673100" y="788612"/>
                </a:cubicBezTo>
                <a:cubicBezTo>
                  <a:pt x="624316" y="772351"/>
                  <a:pt x="608642" y="760815"/>
                  <a:pt x="546100" y="788612"/>
                </a:cubicBezTo>
                <a:cubicBezTo>
                  <a:pt x="526833" y="797175"/>
                  <a:pt x="513635" y="847906"/>
                  <a:pt x="508000" y="864812"/>
                </a:cubicBezTo>
                <a:cubicBezTo>
                  <a:pt x="512233" y="885979"/>
                  <a:pt x="508726" y="910351"/>
                  <a:pt x="520700" y="928312"/>
                </a:cubicBezTo>
                <a:cubicBezTo>
                  <a:pt x="528126" y="939451"/>
                  <a:pt x="555553" y="928025"/>
                  <a:pt x="558800" y="941012"/>
                </a:cubicBezTo>
                <a:cubicBezTo>
                  <a:pt x="566060" y="970052"/>
                  <a:pt x="551971" y="1000559"/>
                  <a:pt x="546100" y="1029912"/>
                </a:cubicBezTo>
                <a:cubicBezTo>
                  <a:pt x="543475" y="1043039"/>
                  <a:pt x="542866" y="1058546"/>
                  <a:pt x="533400" y="1068012"/>
                </a:cubicBezTo>
                <a:cubicBezTo>
                  <a:pt x="520013" y="1081399"/>
                  <a:pt x="499533" y="1084945"/>
                  <a:pt x="482600" y="1093412"/>
                </a:cubicBezTo>
                <a:cubicBezTo>
                  <a:pt x="509556" y="1174279"/>
                  <a:pt x="470922" y="1094093"/>
                  <a:pt x="546100" y="1144212"/>
                </a:cubicBezTo>
                <a:cubicBezTo>
                  <a:pt x="558800" y="1152679"/>
                  <a:pt x="563033" y="1169612"/>
                  <a:pt x="571500" y="1182312"/>
                </a:cubicBezTo>
                <a:cubicBezTo>
                  <a:pt x="563033" y="1195012"/>
                  <a:pt x="543107" y="1205445"/>
                  <a:pt x="546100" y="1220412"/>
                </a:cubicBezTo>
                <a:cubicBezTo>
                  <a:pt x="549093" y="1235379"/>
                  <a:pt x="598680" y="1240985"/>
                  <a:pt x="584200" y="1245812"/>
                </a:cubicBezTo>
                <a:cubicBezTo>
                  <a:pt x="559771" y="1253955"/>
                  <a:pt x="533400" y="1237345"/>
                  <a:pt x="508000" y="1233112"/>
                </a:cubicBezTo>
                <a:cubicBezTo>
                  <a:pt x="625212" y="1174506"/>
                  <a:pt x="572866" y="1191495"/>
                  <a:pt x="660400" y="1169612"/>
                </a:cubicBezTo>
                <a:cubicBezTo>
                  <a:pt x="647700" y="1182312"/>
                  <a:pt x="638364" y="1199680"/>
                  <a:pt x="622300" y="1207712"/>
                </a:cubicBezTo>
                <a:cubicBezTo>
                  <a:pt x="602993" y="1217365"/>
                  <a:pt x="579872" y="1215729"/>
                  <a:pt x="558800" y="1220412"/>
                </a:cubicBezTo>
                <a:cubicBezTo>
                  <a:pt x="541761" y="1224198"/>
                  <a:pt x="524783" y="1228317"/>
                  <a:pt x="508000" y="1233112"/>
                </a:cubicBezTo>
                <a:cubicBezTo>
                  <a:pt x="495128" y="1236790"/>
                  <a:pt x="469900" y="1259199"/>
                  <a:pt x="469900" y="1245812"/>
                </a:cubicBezTo>
                <a:cubicBezTo>
                  <a:pt x="469900" y="1223886"/>
                  <a:pt x="553369" y="1209070"/>
                  <a:pt x="558800" y="1207712"/>
                </a:cubicBezTo>
                <a:cubicBezTo>
                  <a:pt x="564789" y="1189745"/>
                  <a:pt x="584200" y="1134759"/>
                  <a:pt x="584200" y="1118812"/>
                </a:cubicBezTo>
                <a:cubicBezTo>
                  <a:pt x="584200" y="1105425"/>
                  <a:pt x="575733" y="1093412"/>
                  <a:pt x="571500" y="1080712"/>
                </a:cubicBezTo>
                <a:cubicBezTo>
                  <a:pt x="575733" y="1038379"/>
                  <a:pt x="577731" y="995762"/>
                  <a:pt x="584200" y="953712"/>
                </a:cubicBezTo>
                <a:cubicBezTo>
                  <a:pt x="586236" y="940481"/>
                  <a:pt x="593890" y="928656"/>
                  <a:pt x="596900" y="915612"/>
                </a:cubicBezTo>
                <a:cubicBezTo>
                  <a:pt x="606608" y="873546"/>
                  <a:pt x="622300" y="788612"/>
                  <a:pt x="622300" y="788612"/>
                </a:cubicBezTo>
                <a:cubicBezTo>
                  <a:pt x="635000" y="797079"/>
                  <a:pt x="666069" y="799840"/>
                  <a:pt x="660400" y="814012"/>
                </a:cubicBezTo>
                <a:cubicBezTo>
                  <a:pt x="651232" y="836931"/>
                  <a:pt x="617832" y="839029"/>
                  <a:pt x="596900" y="852112"/>
                </a:cubicBezTo>
                <a:cubicBezTo>
                  <a:pt x="583957" y="860202"/>
                  <a:pt x="571500" y="869045"/>
                  <a:pt x="558800" y="877512"/>
                </a:cubicBezTo>
                <a:cubicBezTo>
                  <a:pt x="571500" y="881745"/>
                  <a:pt x="583513" y="890212"/>
                  <a:pt x="596900" y="890212"/>
                </a:cubicBezTo>
                <a:cubicBezTo>
                  <a:pt x="636727" y="890212"/>
                  <a:pt x="642116" y="868667"/>
                  <a:pt x="660400" y="839412"/>
                </a:cubicBezTo>
                <a:cubicBezTo>
                  <a:pt x="673483" y="818480"/>
                  <a:pt x="685800" y="797079"/>
                  <a:pt x="698500" y="775912"/>
                </a:cubicBezTo>
                <a:cubicBezTo>
                  <a:pt x="706967" y="788612"/>
                  <a:pt x="725586" y="798842"/>
                  <a:pt x="723900" y="814012"/>
                </a:cubicBezTo>
                <a:cubicBezTo>
                  <a:pt x="720764" y="842236"/>
                  <a:pt x="699591" y="865388"/>
                  <a:pt x="685800" y="890212"/>
                </a:cubicBezTo>
                <a:cubicBezTo>
                  <a:pt x="678387" y="903555"/>
                  <a:pt x="645920" y="923485"/>
                  <a:pt x="660400" y="928312"/>
                </a:cubicBezTo>
                <a:cubicBezTo>
                  <a:pt x="692779" y="939105"/>
                  <a:pt x="728133" y="919845"/>
                  <a:pt x="762000" y="915612"/>
                </a:cubicBezTo>
                <a:cubicBezTo>
                  <a:pt x="753533" y="957945"/>
                  <a:pt x="739676" y="999550"/>
                  <a:pt x="736600" y="1042612"/>
                </a:cubicBezTo>
                <a:cubicBezTo>
                  <a:pt x="735356" y="1060022"/>
                  <a:pt x="735336" y="1082939"/>
                  <a:pt x="749300" y="1093412"/>
                </a:cubicBezTo>
                <a:cubicBezTo>
                  <a:pt x="760010" y="1101444"/>
                  <a:pt x="774700" y="1084945"/>
                  <a:pt x="787400" y="1080712"/>
                </a:cubicBezTo>
                <a:cubicBezTo>
                  <a:pt x="783167" y="1097645"/>
                  <a:pt x="780829" y="1115169"/>
                  <a:pt x="774700" y="1131512"/>
                </a:cubicBezTo>
                <a:cubicBezTo>
                  <a:pt x="768053" y="1149239"/>
                  <a:pt x="746188" y="1163638"/>
                  <a:pt x="749300" y="1182312"/>
                </a:cubicBezTo>
                <a:cubicBezTo>
                  <a:pt x="751809" y="1197368"/>
                  <a:pt x="774700" y="1199245"/>
                  <a:pt x="787400" y="1207712"/>
                </a:cubicBezTo>
                <a:cubicBezTo>
                  <a:pt x="801328" y="1249496"/>
                  <a:pt x="811629" y="1246983"/>
                  <a:pt x="774700" y="1283912"/>
                </a:cubicBezTo>
                <a:cubicBezTo>
                  <a:pt x="763907" y="1294705"/>
                  <a:pt x="736600" y="1324576"/>
                  <a:pt x="736600" y="1309312"/>
                </a:cubicBezTo>
                <a:cubicBezTo>
                  <a:pt x="736600" y="1291603"/>
                  <a:pt x="820940" y="1251672"/>
                  <a:pt x="800100" y="1220412"/>
                </a:cubicBezTo>
                <a:cubicBezTo>
                  <a:pt x="790418" y="1205889"/>
                  <a:pt x="766233" y="1228879"/>
                  <a:pt x="749300" y="1233112"/>
                </a:cubicBezTo>
                <a:cubicBezTo>
                  <a:pt x="745067" y="1216179"/>
                  <a:pt x="736600" y="1199766"/>
                  <a:pt x="736600" y="1182312"/>
                </a:cubicBezTo>
                <a:cubicBezTo>
                  <a:pt x="736600" y="1084088"/>
                  <a:pt x="740262" y="1082427"/>
                  <a:pt x="762000" y="1017212"/>
                </a:cubicBezTo>
                <a:cubicBezTo>
                  <a:pt x="753533" y="991812"/>
                  <a:pt x="747474" y="965478"/>
                  <a:pt x="736600" y="941012"/>
                </a:cubicBezTo>
                <a:cubicBezTo>
                  <a:pt x="730401" y="927064"/>
                  <a:pt x="718773" y="916164"/>
                  <a:pt x="711200" y="902912"/>
                </a:cubicBezTo>
                <a:cubicBezTo>
                  <a:pt x="701807" y="886474"/>
                  <a:pt x="694267" y="869045"/>
                  <a:pt x="685800" y="852112"/>
                </a:cubicBezTo>
                <a:cubicBezTo>
                  <a:pt x="698500" y="843645"/>
                  <a:pt x="710248" y="819886"/>
                  <a:pt x="723900" y="826712"/>
                </a:cubicBezTo>
                <a:cubicBezTo>
                  <a:pt x="735874" y="832699"/>
                  <a:pt x="711200" y="851425"/>
                  <a:pt x="711200" y="864812"/>
                </a:cubicBezTo>
                <a:cubicBezTo>
                  <a:pt x="711200" y="882266"/>
                  <a:pt x="717024" y="899569"/>
                  <a:pt x="723900" y="915612"/>
                </a:cubicBezTo>
                <a:cubicBezTo>
                  <a:pt x="729913" y="929641"/>
                  <a:pt x="737381" y="944177"/>
                  <a:pt x="749300" y="953712"/>
                </a:cubicBezTo>
                <a:cubicBezTo>
                  <a:pt x="757582" y="960337"/>
                  <a:pt x="860856" y="984776"/>
                  <a:pt x="736600" y="953712"/>
                </a:cubicBezTo>
                <a:cubicBezTo>
                  <a:pt x="740833" y="928312"/>
                  <a:pt x="743714" y="902649"/>
                  <a:pt x="749300" y="877512"/>
                </a:cubicBezTo>
                <a:cubicBezTo>
                  <a:pt x="752204" y="864444"/>
                  <a:pt x="762000" y="852799"/>
                  <a:pt x="762000" y="839412"/>
                </a:cubicBezTo>
                <a:cubicBezTo>
                  <a:pt x="762000" y="826025"/>
                  <a:pt x="753533" y="814012"/>
                  <a:pt x="749300" y="801312"/>
                </a:cubicBezTo>
                <a:cubicBezTo>
                  <a:pt x="763339" y="759196"/>
                  <a:pt x="762000" y="749825"/>
                  <a:pt x="762000" y="775912"/>
                </a:cubicBezTo>
              </a:path>
            </a:pathLst>
          </a:custGeom>
          <a:blipFill dpi="0" rotWithShape="0">
            <a:blip r:embed="rId4"/>
            <a:srcRect/>
            <a:tile tx="0" ty="0" sx="100000" sy="100000" flip="none" algn="tl"/>
          </a:blipFill>
          <a:ln w="6350">
            <a:solidFill>
              <a:schemeClr val="tx1"/>
            </a:solidFill>
            <a:round/>
            <a:headEnd/>
            <a:tailEnd/>
          </a:ln>
        </p:spPr>
        <p:txBody>
          <a:bodyPr lIns="82296" tIns="41148" rIns="82296" bIns="41148"/>
          <a:lstStyle/>
          <a:p>
            <a:endParaRPr lang="en-US"/>
          </a:p>
        </p:txBody>
      </p:sp>
      <p:graphicFrame>
        <p:nvGraphicFramePr>
          <p:cNvPr id="10" name="Object 6"/>
          <p:cNvGraphicFramePr>
            <a:graphicFrameLocks noChangeAspect="1"/>
          </p:cNvGraphicFramePr>
          <p:nvPr/>
        </p:nvGraphicFramePr>
        <p:xfrm>
          <a:off x="6206490" y="1491077"/>
          <a:ext cx="347187" cy="554355"/>
        </p:xfrm>
        <a:graphic>
          <a:graphicData uri="http://schemas.openxmlformats.org/presentationml/2006/ole">
            <mc:AlternateContent xmlns:mc="http://schemas.openxmlformats.org/markup-compatibility/2006">
              <mc:Choice xmlns:v="urn:schemas-microsoft-com:vml" Requires="v">
                <p:oleObj spid="_x0000_s19736" name="Equation" r:id="rId5" imgW="127000" imgH="203200" progId="Equation.DSMT4">
                  <p:embed/>
                </p:oleObj>
              </mc:Choice>
              <mc:Fallback>
                <p:oleObj name="Equation" r:id="rId5" imgW="127000" imgH="203200" progId="Equation.DSMT4">
                  <p:embed/>
                  <p:pic>
                    <p:nvPicPr>
                      <p:cNvPr id="10" name="Object 6"/>
                      <p:cNvPicPr>
                        <a:picLocks noChangeAspect="1" noChangeArrowheads="1"/>
                      </p:cNvPicPr>
                      <p:nvPr/>
                    </p:nvPicPr>
                    <p:blipFill>
                      <a:blip r:embed="rId6"/>
                      <a:srcRect/>
                      <a:stretch>
                        <a:fillRect/>
                      </a:stretch>
                    </p:blipFill>
                    <p:spPr bwMode="auto">
                      <a:xfrm>
                        <a:off x="6206490" y="1491077"/>
                        <a:ext cx="347187" cy="554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1" name="Object 7"/>
          <p:cNvGraphicFramePr>
            <a:graphicFrameLocks noChangeAspect="1"/>
          </p:cNvGraphicFramePr>
          <p:nvPr/>
        </p:nvGraphicFramePr>
        <p:xfrm>
          <a:off x="7658100" y="1604328"/>
          <a:ext cx="204311" cy="274320"/>
        </p:xfrm>
        <a:graphic>
          <a:graphicData uri="http://schemas.openxmlformats.org/presentationml/2006/ole">
            <mc:AlternateContent xmlns:mc="http://schemas.openxmlformats.org/markup-compatibility/2006">
              <mc:Choice xmlns:v="urn:schemas-microsoft-com:vml" Requires="v">
                <p:oleObj spid="_x0000_s19737" name="Equation" r:id="rId7" imgW="152400" imgH="203200" progId="Equation.DSMT4">
                  <p:embed/>
                </p:oleObj>
              </mc:Choice>
              <mc:Fallback>
                <p:oleObj name="Equation" r:id="rId7" imgW="152400" imgH="203200" progId="Equation.DSMT4">
                  <p:embed/>
                  <p:pic>
                    <p:nvPicPr>
                      <p:cNvPr id="11" name="Object 7"/>
                      <p:cNvPicPr>
                        <a:picLocks noChangeAspect="1" noChangeArrowheads="1"/>
                      </p:cNvPicPr>
                      <p:nvPr/>
                    </p:nvPicPr>
                    <p:blipFill>
                      <a:blip r:embed="rId8"/>
                      <a:srcRect/>
                      <a:stretch>
                        <a:fillRect/>
                      </a:stretch>
                    </p:blipFill>
                    <p:spPr bwMode="auto">
                      <a:xfrm>
                        <a:off x="7658100" y="1604328"/>
                        <a:ext cx="204311" cy="2743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14" name="Group 13"/>
          <p:cNvGrpSpPr/>
          <p:nvPr/>
        </p:nvGrpSpPr>
        <p:grpSpPr>
          <a:xfrm>
            <a:off x="7589520" y="617220"/>
            <a:ext cx="1383030" cy="1191578"/>
            <a:chOff x="7589520" y="617220"/>
            <a:chExt cx="1383030" cy="1191578"/>
          </a:xfrm>
        </p:grpSpPr>
        <p:sp>
          <p:nvSpPr>
            <p:cNvPr id="15" name="Freeform 14"/>
            <p:cNvSpPr>
              <a:spLocks noChangeArrowheads="1"/>
            </p:cNvSpPr>
            <p:nvPr/>
          </p:nvSpPr>
          <p:spPr bwMode="auto">
            <a:xfrm>
              <a:off x="7658100" y="617220"/>
              <a:ext cx="1314450" cy="1191578"/>
            </a:xfrm>
            <a:custGeom>
              <a:avLst/>
              <a:gdLst>
                <a:gd name="T0" fmla="*/ 0 w 1460500"/>
                <a:gd name="T1" fmla="*/ 0 h 1324576"/>
                <a:gd name="T2" fmla="*/ 1460500 w 1460500"/>
                <a:gd name="T3" fmla="*/ 1324576 h 1324576"/>
              </a:gdLst>
              <a:ahLst/>
              <a:cxnLst/>
              <a:rect l="T0" t="T1" r="T2" b="T3"/>
              <a:pathLst>
                <a:path w="1460500" h="1324576">
                  <a:moveTo>
                    <a:pt x="647700" y="26612"/>
                  </a:moveTo>
                  <a:cubicBezTo>
                    <a:pt x="741485" y="57874"/>
                    <a:pt x="655515" y="20750"/>
                    <a:pt x="647700" y="52012"/>
                  </a:cubicBezTo>
                  <a:cubicBezTo>
                    <a:pt x="643998" y="66820"/>
                    <a:pt x="664633" y="77412"/>
                    <a:pt x="673100" y="90112"/>
                  </a:cubicBezTo>
                  <a:cubicBezTo>
                    <a:pt x="660400" y="102812"/>
                    <a:pt x="635000" y="110251"/>
                    <a:pt x="635000" y="128212"/>
                  </a:cubicBezTo>
                  <a:cubicBezTo>
                    <a:pt x="635000" y="162079"/>
                    <a:pt x="711200" y="128212"/>
                    <a:pt x="711200" y="128212"/>
                  </a:cubicBezTo>
                  <a:cubicBezTo>
                    <a:pt x="715433" y="111279"/>
                    <a:pt x="736242" y="89754"/>
                    <a:pt x="723900" y="77412"/>
                  </a:cubicBezTo>
                  <a:cubicBezTo>
                    <a:pt x="681734" y="35246"/>
                    <a:pt x="585916" y="95604"/>
                    <a:pt x="698500" y="39312"/>
                  </a:cubicBezTo>
                  <a:cubicBezTo>
                    <a:pt x="701819" y="40142"/>
                    <a:pt x="779118" y="58087"/>
                    <a:pt x="787400" y="64712"/>
                  </a:cubicBezTo>
                  <a:cubicBezTo>
                    <a:pt x="799319" y="74247"/>
                    <a:pt x="804333" y="90112"/>
                    <a:pt x="812800" y="102812"/>
                  </a:cubicBezTo>
                  <a:cubicBezTo>
                    <a:pt x="795867" y="115512"/>
                    <a:pt x="779224" y="128609"/>
                    <a:pt x="762000" y="140912"/>
                  </a:cubicBezTo>
                  <a:cubicBezTo>
                    <a:pt x="749580" y="149784"/>
                    <a:pt x="738708" y="170014"/>
                    <a:pt x="723900" y="166312"/>
                  </a:cubicBezTo>
                  <a:cubicBezTo>
                    <a:pt x="710913" y="163065"/>
                    <a:pt x="715433" y="140912"/>
                    <a:pt x="711200" y="128212"/>
                  </a:cubicBezTo>
                  <a:cubicBezTo>
                    <a:pt x="740833" y="39312"/>
                    <a:pt x="762000" y="60479"/>
                    <a:pt x="698500" y="39312"/>
                  </a:cubicBezTo>
                  <a:cubicBezTo>
                    <a:pt x="721407" y="62219"/>
                    <a:pt x="749300" y="78753"/>
                    <a:pt x="749300" y="115512"/>
                  </a:cubicBezTo>
                  <a:cubicBezTo>
                    <a:pt x="749300" y="128899"/>
                    <a:pt x="740833" y="140912"/>
                    <a:pt x="736600" y="153612"/>
                  </a:cubicBezTo>
                  <a:cubicBezTo>
                    <a:pt x="740833" y="166312"/>
                    <a:pt x="749300" y="178325"/>
                    <a:pt x="749300" y="191712"/>
                  </a:cubicBezTo>
                  <a:cubicBezTo>
                    <a:pt x="749300" y="209166"/>
                    <a:pt x="751123" y="252194"/>
                    <a:pt x="736600" y="242512"/>
                  </a:cubicBezTo>
                  <a:cubicBezTo>
                    <a:pt x="714323" y="227660"/>
                    <a:pt x="711200" y="166312"/>
                    <a:pt x="711200" y="166312"/>
                  </a:cubicBezTo>
                  <a:cubicBezTo>
                    <a:pt x="698500" y="174779"/>
                    <a:pt x="686752" y="184886"/>
                    <a:pt x="673100" y="191712"/>
                  </a:cubicBezTo>
                  <a:cubicBezTo>
                    <a:pt x="567940" y="244292"/>
                    <a:pt x="706089" y="157019"/>
                    <a:pt x="596900" y="229812"/>
                  </a:cubicBezTo>
                  <a:cubicBezTo>
                    <a:pt x="609600" y="238279"/>
                    <a:pt x="620100" y="258523"/>
                    <a:pt x="635000" y="255212"/>
                  </a:cubicBezTo>
                  <a:cubicBezTo>
                    <a:pt x="664800" y="248590"/>
                    <a:pt x="682240" y="214065"/>
                    <a:pt x="711200" y="204412"/>
                  </a:cubicBezTo>
                  <a:cubicBezTo>
                    <a:pt x="765859" y="186192"/>
                    <a:pt x="736313" y="194959"/>
                    <a:pt x="800100" y="179012"/>
                  </a:cubicBezTo>
                  <a:cubicBezTo>
                    <a:pt x="804333" y="166312"/>
                    <a:pt x="815001" y="154117"/>
                    <a:pt x="812800" y="140912"/>
                  </a:cubicBezTo>
                  <a:cubicBezTo>
                    <a:pt x="806042" y="100363"/>
                    <a:pt x="779018" y="100018"/>
                    <a:pt x="749300" y="90112"/>
                  </a:cubicBezTo>
                  <a:cubicBezTo>
                    <a:pt x="736600" y="94345"/>
                    <a:pt x="724072" y="99134"/>
                    <a:pt x="711200" y="102812"/>
                  </a:cubicBezTo>
                  <a:cubicBezTo>
                    <a:pt x="694417" y="107607"/>
                    <a:pt x="676012" y="107706"/>
                    <a:pt x="660400" y="115512"/>
                  </a:cubicBezTo>
                  <a:cubicBezTo>
                    <a:pt x="485723" y="202851"/>
                    <a:pt x="651461" y="143892"/>
                    <a:pt x="546100" y="179012"/>
                  </a:cubicBezTo>
                  <a:cubicBezTo>
                    <a:pt x="558800" y="183245"/>
                    <a:pt x="570813" y="191712"/>
                    <a:pt x="584200" y="191712"/>
                  </a:cubicBezTo>
                  <a:cubicBezTo>
                    <a:pt x="628902" y="191712"/>
                    <a:pt x="659211" y="179408"/>
                    <a:pt x="698500" y="166312"/>
                  </a:cubicBezTo>
                  <a:cubicBezTo>
                    <a:pt x="757775" y="205829"/>
                    <a:pt x="775715" y="229304"/>
                    <a:pt x="876300" y="179012"/>
                  </a:cubicBezTo>
                  <a:cubicBezTo>
                    <a:pt x="891912" y="171206"/>
                    <a:pt x="867833" y="145145"/>
                    <a:pt x="863600" y="128212"/>
                  </a:cubicBezTo>
                  <a:cubicBezTo>
                    <a:pt x="838200" y="132445"/>
                    <a:pt x="812382" y="147157"/>
                    <a:pt x="787400" y="140912"/>
                  </a:cubicBezTo>
                  <a:cubicBezTo>
                    <a:pt x="730739" y="126747"/>
                    <a:pt x="786408" y="17383"/>
                    <a:pt x="787400" y="13912"/>
                  </a:cubicBezTo>
                  <a:cubicBezTo>
                    <a:pt x="774700" y="9679"/>
                    <a:pt x="762632" y="0"/>
                    <a:pt x="749300" y="1212"/>
                  </a:cubicBezTo>
                  <a:cubicBezTo>
                    <a:pt x="714534" y="4373"/>
                    <a:pt x="681931" y="19766"/>
                    <a:pt x="647700" y="26612"/>
                  </a:cubicBezTo>
                  <a:lnTo>
                    <a:pt x="584200" y="39312"/>
                  </a:lnTo>
                  <a:cubicBezTo>
                    <a:pt x="579967" y="64712"/>
                    <a:pt x="571500" y="89762"/>
                    <a:pt x="571500" y="115512"/>
                  </a:cubicBezTo>
                  <a:cubicBezTo>
                    <a:pt x="571500" y="128899"/>
                    <a:pt x="571213" y="150365"/>
                    <a:pt x="584200" y="153612"/>
                  </a:cubicBezTo>
                  <a:cubicBezTo>
                    <a:pt x="613240" y="160872"/>
                    <a:pt x="643747" y="146783"/>
                    <a:pt x="673100" y="140912"/>
                  </a:cubicBezTo>
                  <a:cubicBezTo>
                    <a:pt x="707331" y="134066"/>
                    <a:pt x="741021" y="124697"/>
                    <a:pt x="774700" y="115512"/>
                  </a:cubicBezTo>
                  <a:cubicBezTo>
                    <a:pt x="787615" y="111990"/>
                    <a:pt x="799813" y="106059"/>
                    <a:pt x="812800" y="102812"/>
                  </a:cubicBezTo>
                  <a:cubicBezTo>
                    <a:pt x="833741" y="97577"/>
                    <a:pt x="855133" y="94345"/>
                    <a:pt x="876300" y="90112"/>
                  </a:cubicBezTo>
                  <a:cubicBezTo>
                    <a:pt x="880533" y="77412"/>
                    <a:pt x="902171" y="54407"/>
                    <a:pt x="889000" y="52012"/>
                  </a:cubicBezTo>
                  <a:cubicBezTo>
                    <a:pt x="863685" y="47409"/>
                    <a:pt x="679322" y="71872"/>
                    <a:pt x="635000" y="77412"/>
                  </a:cubicBezTo>
                  <a:cubicBezTo>
                    <a:pt x="639233" y="94345"/>
                    <a:pt x="638018" y="113689"/>
                    <a:pt x="647700" y="128212"/>
                  </a:cubicBezTo>
                  <a:cubicBezTo>
                    <a:pt x="678962" y="175104"/>
                    <a:pt x="718038" y="132120"/>
                    <a:pt x="647700" y="179012"/>
                  </a:cubicBezTo>
                  <a:cubicBezTo>
                    <a:pt x="664633" y="187479"/>
                    <a:pt x="681099" y="196954"/>
                    <a:pt x="698500" y="204412"/>
                  </a:cubicBezTo>
                  <a:cubicBezTo>
                    <a:pt x="734605" y="219886"/>
                    <a:pt x="764038" y="207705"/>
                    <a:pt x="723900" y="267912"/>
                  </a:cubicBezTo>
                  <a:cubicBezTo>
                    <a:pt x="715433" y="280612"/>
                    <a:pt x="698500" y="284845"/>
                    <a:pt x="685800" y="293312"/>
                  </a:cubicBezTo>
                  <a:cubicBezTo>
                    <a:pt x="704020" y="238653"/>
                    <a:pt x="685513" y="251965"/>
                    <a:pt x="749300" y="267912"/>
                  </a:cubicBezTo>
                  <a:cubicBezTo>
                    <a:pt x="657949" y="298362"/>
                    <a:pt x="772028" y="261418"/>
                    <a:pt x="660400" y="293312"/>
                  </a:cubicBezTo>
                  <a:cubicBezTo>
                    <a:pt x="647528" y="296990"/>
                    <a:pt x="635000" y="301779"/>
                    <a:pt x="622300" y="306012"/>
                  </a:cubicBezTo>
                  <a:cubicBezTo>
                    <a:pt x="568665" y="466916"/>
                    <a:pt x="629465" y="323699"/>
                    <a:pt x="228600" y="369512"/>
                  </a:cubicBezTo>
                  <a:cubicBezTo>
                    <a:pt x="205950" y="372101"/>
                    <a:pt x="186727" y="387703"/>
                    <a:pt x="165100" y="394912"/>
                  </a:cubicBezTo>
                  <a:cubicBezTo>
                    <a:pt x="148541" y="400432"/>
                    <a:pt x="131083" y="402817"/>
                    <a:pt x="114300" y="407612"/>
                  </a:cubicBezTo>
                  <a:cubicBezTo>
                    <a:pt x="101428" y="411290"/>
                    <a:pt x="88900" y="416079"/>
                    <a:pt x="76200" y="420312"/>
                  </a:cubicBezTo>
                  <a:cubicBezTo>
                    <a:pt x="66805" y="417180"/>
                    <a:pt x="0" y="398625"/>
                    <a:pt x="0" y="382212"/>
                  </a:cubicBezTo>
                  <a:cubicBezTo>
                    <a:pt x="0" y="368825"/>
                    <a:pt x="25113" y="391665"/>
                    <a:pt x="38100" y="394912"/>
                  </a:cubicBezTo>
                  <a:cubicBezTo>
                    <a:pt x="59041" y="400147"/>
                    <a:pt x="80433" y="403379"/>
                    <a:pt x="101600" y="407612"/>
                  </a:cubicBezTo>
                  <a:cubicBezTo>
                    <a:pt x="114300" y="416079"/>
                    <a:pt x="124644" y="430503"/>
                    <a:pt x="139700" y="433012"/>
                  </a:cubicBezTo>
                  <a:cubicBezTo>
                    <a:pt x="152905" y="435213"/>
                    <a:pt x="164495" y="421790"/>
                    <a:pt x="177800" y="420312"/>
                  </a:cubicBezTo>
                  <a:cubicBezTo>
                    <a:pt x="241052" y="413284"/>
                    <a:pt x="304800" y="411845"/>
                    <a:pt x="368300" y="407612"/>
                  </a:cubicBezTo>
                  <a:cubicBezTo>
                    <a:pt x="384510" y="402209"/>
                    <a:pt x="468429" y="372071"/>
                    <a:pt x="495300" y="369512"/>
                  </a:cubicBezTo>
                  <a:cubicBezTo>
                    <a:pt x="567066" y="362677"/>
                    <a:pt x="639233" y="361045"/>
                    <a:pt x="711200" y="356812"/>
                  </a:cubicBezTo>
                  <a:cubicBezTo>
                    <a:pt x="698500" y="361045"/>
                    <a:pt x="686087" y="366265"/>
                    <a:pt x="673100" y="369512"/>
                  </a:cubicBezTo>
                  <a:cubicBezTo>
                    <a:pt x="652159" y="374747"/>
                    <a:pt x="621574" y="364251"/>
                    <a:pt x="609600" y="382212"/>
                  </a:cubicBezTo>
                  <a:cubicBezTo>
                    <a:pt x="601133" y="394912"/>
                    <a:pt x="647700" y="407612"/>
                    <a:pt x="647700" y="407612"/>
                  </a:cubicBezTo>
                  <a:cubicBezTo>
                    <a:pt x="660400" y="399145"/>
                    <a:pt x="671852" y="388411"/>
                    <a:pt x="685800" y="382212"/>
                  </a:cubicBezTo>
                  <a:cubicBezTo>
                    <a:pt x="755860" y="351074"/>
                    <a:pt x="757206" y="361185"/>
                    <a:pt x="825500" y="344112"/>
                  </a:cubicBezTo>
                  <a:cubicBezTo>
                    <a:pt x="838487" y="340865"/>
                    <a:pt x="850273" y="332681"/>
                    <a:pt x="863600" y="331412"/>
                  </a:cubicBezTo>
                  <a:cubicBezTo>
                    <a:pt x="939574" y="324176"/>
                    <a:pt x="1016000" y="322945"/>
                    <a:pt x="1092200" y="318712"/>
                  </a:cubicBezTo>
                  <a:cubicBezTo>
                    <a:pt x="1120223" y="323023"/>
                    <a:pt x="1264112" y="342640"/>
                    <a:pt x="1320800" y="356812"/>
                  </a:cubicBezTo>
                  <a:cubicBezTo>
                    <a:pt x="1333787" y="360059"/>
                    <a:pt x="1346200" y="365279"/>
                    <a:pt x="1358900" y="369512"/>
                  </a:cubicBezTo>
                  <a:cubicBezTo>
                    <a:pt x="1358900" y="369512"/>
                    <a:pt x="1460500" y="344112"/>
                    <a:pt x="1358900" y="344112"/>
                  </a:cubicBezTo>
                  <a:cubicBezTo>
                    <a:pt x="1249771" y="344112"/>
                    <a:pt x="1012893" y="361252"/>
                    <a:pt x="889000" y="369512"/>
                  </a:cubicBezTo>
                  <a:cubicBezTo>
                    <a:pt x="807323" y="351362"/>
                    <a:pt x="628202" y="316959"/>
                    <a:pt x="927100" y="356812"/>
                  </a:cubicBezTo>
                  <a:cubicBezTo>
                    <a:pt x="969153" y="362419"/>
                    <a:pt x="973036" y="382023"/>
                    <a:pt x="1016000" y="394912"/>
                  </a:cubicBezTo>
                  <a:cubicBezTo>
                    <a:pt x="1040664" y="402311"/>
                    <a:pt x="1066800" y="403379"/>
                    <a:pt x="1092200" y="407612"/>
                  </a:cubicBezTo>
                  <a:cubicBezTo>
                    <a:pt x="1143000" y="403379"/>
                    <a:pt x="1194018" y="401235"/>
                    <a:pt x="1244600" y="394912"/>
                  </a:cubicBezTo>
                  <a:cubicBezTo>
                    <a:pt x="1261920" y="392747"/>
                    <a:pt x="1278183" y="385081"/>
                    <a:pt x="1295400" y="382212"/>
                  </a:cubicBezTo>
                  <a:cubicBezTo>
                    <a:pt x="1329066" y="376601"/>
                    <a:pt x="1363133" y="373745"/>
                    <a:pt x="1397000" y="369512"/>
                  </a:cubicBezTo>
                  <a:cubicBezTo>
                    <a:pt x="1099833" y="319984"/>
                    <a:pt x="1267537" y="344112"/>
                    <a:pt x="622300" y="344112"/>
                  </a:cubicBezTo>
                  <a:cubicBezTo>
                    <a:pt x="592366" y="344112"/>
                    <a:pt x="681567" y="352579"/>
                    <a:pt x="711200" y="356812"/>
                  </a:cubicBezTo>
                  <a:cubicBezTo>
                    <a:pt x="687326" y="372728"/>
                    <a:pt x="649568" y="400175"/>
                    <a:pt x="622300" y="407612"/>
                  </a:cubicBezTo>
                  <a:cubicBezTo>
                    <a:pt x="593421" y="415488"/>
                    <a:pt x="563033" y="416079"/>
                    <a:pt x="533400" y="420312"/>
                  </a:cubicBezTo>
                  <a:cubicBezTo>
                    <a:pt x="520700" y="424545"/>
                    <a:pt x="491067" y="420312"/>
                    <a:pt x="495300" y="433012"/>
                  </a:cubicBezTo>
                  <a:cubicBezTo>
                    <a:pt x="501287" y="450973"/>
                    <a:pt x="527194" y="457417"/>
                    <a:pt x="546100" y="458412"/>
                  </a:cubicBezTo>
                  <a:cubicBezTo>
                    <a:pt x="609653" y="461757"/>
                    <a:pt x="673100" y="449945"/>
                    <a:pt x="736600" y="445712"/>
                  </a:cubicBezTo>
                  <a:cubicBezTo>
                    <a:pt x="732367" y="433012"/>
                    <a:pt x="713447" y="415975"/>
                    <a:pt x="723900" y="407612"/>
                  </a:cubicBezTo>
                  <a:cubicBezTo>
                    <a:pt x="744008" y="391526"/>
                    <a:pt x="800100" y="394912"/>
                    <a:pt x="800100" y="394912"/>
                  </a:cubicBezTo>
                  <a:cubicBezTo>
                    <a:pt x="795867" y="407612"/>
                    <a:pt x="782428" y="420583"/>
                    <a:pt x="787400" y="433012"/>
                  </a:cubicBezTo>
                  <a:cubicBezTo>
                    <a:pt x="794975" y="451950"/>
                    <a:pt x="847561" y="465766"/>
                    <a:pt x="863600" y="471112"/>
                  </a:cubicBezTo>
                  <a:cubicBezTo>
                    <a:pt x="842433" y="479579"/>
                    <a:pt x="820932" y="487253"/>
                    <a:pt x="800100" y="496512"/>
                  </a:cubicBezTo>
                  <a:cubicBezTo>
                    <a:pt x="705939" y="538361"/>
                    <a:pt x="789454" y="508527"/>
                    <a:pt x="711200" y="534612"/>
                  </a:cubicBezTo>
                  <a:cubicBezTo>
                    <a:pt x="706967" y="509212"/>
                    <a:pt x="713467" y="479366"/>
                    <a:pt x="698500" y="458412"/>
                  </a:cubicBezTo>
                  <a:cubicBezTo>
                    <a:pt x="688355" y="444209"/>
                    <a:pt x="660042" y="433370"/>
                    <a:pt x="647700" y="445712"/>
                  </a:cubicBezTo>
                  <a:cubicBezTo>
                    <a:pt x="635358" y="458054"/>
                    <a:pt x="656167" y="479579"/>
                    <a:pt x="660400" y="496512"/>
                  </a:cubicBezTo>
                  <a:cubicBezTo>
                    <a:pt x="656167" y="513445"/>
                    <a:pt x="638720" y="532345"/>
                    <a:pt x="647700" y="547312"/>
                  </a:cubicBezTo>
                  <a:cubicBezTo>
                    <a:pt x="656680" y="562279"/>
                    <a:pt x="681046" y="560012"/>
                    <a:pt x="698500" y="560012"/>
                  </a:cubicBezTo>
                  <a:cubicBezTo>
                    <a:pt x="711887" y="560012"/>
                    <a:pt x="673100" y="551545"/>
                    <a:pt x="660400" y="547312"/>
                  </a:cubicBezTo>
                  <a:cubicBezTo>
                    <a:pt x="651933" y="534612"/>
                    <a:pt x="646726" y="518983"/>
                    <a:pt x="635000" y="509212"/>
                  </a:cubicBezTo>
                  <a:cubicBezTo>
                    <a:pt x="591945" y="473332"/>
                    <a:pt x="496419" y="472839"/>
                    <a:pt x="685800" y="496512"/>
                  </a:cubicBezTo>
                  <a:cubicBezTo>
                    <a:pt x="703660" y="550093"/>
                    <a:pt x="714521" y="564410"/>
                    <a:pt x="685800" y="636212"/>
                  </a:cubicBezTo>
                  <a:cubicBezTo>
                    <a:pt x="680131" y="650384"/>
                    <a:pt x="660400" y="653145"/>
                    <a:pt x="647700" y="661612"/>
                  </a:cubicBezTo>
                  <a:cubicBezTo>
                    <a:pt x="660400" y="665845"/>
                    <a:pt x="673826" y="680299"/>
                    <a:pt x="685800" y="674312"/>
                  </a:cubicBezTo>
                  <a:cubicBezTo>
                    <a:pt x="723174" y="655625"/>
                    <a:pt x="678060" y="595331"/>
                    <a:pt x="673100" y="585412"/>
                  </a:cubicBezTo>
                  <a:cubicBezTo>
                    <a:pt x="651933" y="593879"/>
                    <a:pt x="616809" y="589185"/>
                    <a:pt x="609600" y="610812"/>
                  </a:cubicBezTo>
                  <a:cubicBezTo>
                    <a:pt x="580767" y="697310"/>
                    <a:pt x="715192" y="639115"/>
                    <a:pt x="609600" y="674312"/>
                  </a:cubicBezTo>
                  <a:cubicBezTo>
                    <a:pt x="601133" y="661612"/>
                    <a:pt x="585582" y="651413"/>
                    <a:pt x="584200" y="636212"/>
                  </a:cubicBezTo>
                  <a:cubicBezTo>
                    <a:pt x="569607" y="475687"/>
                    <a:pt x="591021" y="525793"/>
                    <a:pt x="622300" y="572712"/>
                  </a:cubicBezTo>
                  <a:cubicBezTo>
                    <a:pt x="609600" y="581179"/>
                    <a:pt x="593735" y="586193"/>
                    <a:pt x="584200" y="598112"/>
                  </a:cubicBezTo>
                  <a:cubicBezTo>
                    <a:pt x="560139" y="628188"/>
                    <a:pt x="573844" y="704401"/>
                    <a:pt x="584200" y="725112"/>
                  </a:cubicBezTo>
                  <a:cubicBezTo>
                    <a:pt x="590187" y="737086"/>
                    <a:pt x="609600" y="733579"/>
                    <a:pt x="622300" y="737812"/>
                  </a:cubicBezTo>
                  <a:cubicBezTo>
                    <a:pt x="639402" y="840422"/>
                    <a:pt x="626857" y="838441"/>
                    <a:pt x="660400" y="737812"/>
                  </a:cubicBezTo>
                  <a:lnTo>
                    <a:pt x="723900" y="725112"/>
                  </a:lnTo>
                  <a:cubicBezTo>
                    <a:pt x="721637" y="721718"/>
                    <a:pt x="676521" y="661284"/>
                    <a:pt x="685800" y="648912"/>
                  </a:cubicBezTo>
                  <a:cubicBezTo>
                    <a:pt x="696273" y="634948"/>
                    <a:pt x="719667" y="640445"/>
                    <a:pt x="736600" y="636212"/>
                  </a:cubicBezTo>
                  <a:cubicBezTo>
                    <a:pt x="740833" y="623512"/>
                    <a:pt x="755287" y="610086"/>
                    <a:pt x="749300" y="598112"/>
                  </a:cubicBezTo>
                  <a:cubicBezTo>
                    <a:pt x="743313" y="586138"/>
                    <a:pt x="713825" y="572285"/>
                    <a:pt x="711200" y="585412"/>
                  </a:cubicBezTo>
                  <a:cubicBezTo>
                    <a:pt x="705949" y="611666"/>
                    <a:pt x="728133" y="636212"/>
                    <a:pt x="736600" y="661612"/>
                  </a:cubicBezTo>
                  <a:cubicBezTo>
                    <a:pt x="753533" y="712412"/>
                    <a:pt x="736600" y="695479"/>
                    <a:pt x="787400" y="712412"/>
                  </a:cubicBezTo>
                  <a:cubicBezTo>
                    <a:pt x="774700" y="720879"/>
                    <a:pt x="760093" y="727019"/>
                    <a:pt x="749300" y="737812"/>
                  </a:cubicBezTo>
                  <a:cubicBezTo>
                    <a:pt x="738507" y="748605"/>
                    <a:pt x="736600" y="767445"/>
                    <a:pt x="723900" y="775912"/>
                  </a:cubicBezTo>
                  <a:cubicBezTo>
                    <a:pt x="709377" y="785594"/>
                    <a:pt x="690033" y="784379"/>
                    <a:pt x="673100" y="788612"/>
                  </a:cubicBezTo>
                  <a:cubicBezTo>
                    <a:pt x="624316" y="772351"/>
                    <a:pt x="608642" y="760815"/>
                    <a:pt x="546100" y="788612"/>
                  </a:cubicBezTo>
                  <a:cubicBezTo>
                    <a:pt x="526833" y="797175"/>
                    <a:pt x="513635" y="847906"/>
                    <a:pt x="508000" y="864812"/>
                  </a:cubicBezTo>
                  <a:cubicBezTo>
                    <a:pt x="512233" y="885979"/>
                    <a:pt x="508726" y="910351"/>
                    <a:pt x="520700" y="928312"/>
                  </a:cubicBezTo>
                  <a:cubicBezTo>
                    <a:pt x="528126" y="939451"/>
                    <a:pt x="555553" y="928025"/>
                    <a:pt x="558800" y="941012"/>
                  </a:cubicBezTo>
                  <a:cubicBezTo>
                    <a:pt x="566060" y="970052"/>
                    <a:pt x="551971" y="1000559"/>
                    <a:pt x="546100" y="1029912"/>
                  </a:cubicBezTo>
                  <a:cubicBezTo>
                    <a:pt x="543475" y="1043039"/>
                    <a:pt x="542866" y="1058546"/>
                    <a:pt x="533400" y="1068012"/>
                  </a:cubicBezTo>
                  <a:cubicBezTo>
                    <a:pt x="520013" y="1081399"/>
                    <a:pt x="499533" y="1084945"/>
                    <a:pt x="482600" y="1093412"/>
                  </a:cubicBezTo>
                  <a:cubicBezTo>
                    <a:pt x="509556" y="1174279"/>
                    <a:pt x="470922" y="1094093"/>
                    <a:pt x="546100" y="1144212"/>
                  </a:cubicBezTo>
                  <a:cubicBezTo>
                    <a:pt x="558800" y="1152679"/>
                    <a:pt x="563033" y="1169612"/>
                    <a:pt x="571500" y="1182312"/>
                  </a:cubicBezTo>
                  <a:cubicBezTo>
                    <a:pt x="563033" y="1195012"/>
                    <a:pt x="543107" y="1205445"/>
                    <a:pt x="546100" y="1220412"/>
                  </a:cubicBezTo>
                  <a:cubicBezTo>
                    <a:pt x="549093" y="1235379"/>
                    <a:pt x="598680" y="1240985"/>
                    <a:pt x="584200" y="1245812"/>
                  </a:cubicBezTo>
                  <a:cubicBezTo>
                    <a:pt x="559771" y="1253955"/>
                    <a:pt x="533400" y="1237345"/>
                    <a:pt x="508000" y="1233112"/>
                  </a:cubicBezTo>
                  <a:cubicBezTo>
                    <a:pt x="625212" y="1174506"/>
                    <a:pt x="572866" y="1191495"/>
                    <a:pt x="660400" y="1169612"/>
                  </a:cubicBezTo>
                  <a:cubicBezTo>
                    <a:pt x="647700" y="1182312"/>
                    <a:pt x="638364" y="1199680"/>
                    <a:pt x="622300" y="1207712"/>
                  </a:cubicBezTo>
                  <a:cubicBezTo>
                    <a:pt x="602993" y="1217365"/>
                    <a:pt x="579872" y="1215729"/>
                    <a:pt x="558800" y="1220412"/>
                  </a:cubicBezTo>
                  <a:cubicBezTo>
                    <a:pt x="541761" y="1224198"/>
                    <a:pt x="524783" y="1228317"/>
                    <a:pt x="508000" y="1233112"/>
                  </a:cubicBezTo>
                  <a:cubicBezTo>
                    <a:pt x="495128" y="1236790"/>
                    <a:pt x="469900" y="1259199"/>
                    <a:pt x="469900" y="1245812"/>
                  </a:cubicBezTo>
                  <a:cubicBezTo>
                    <a:pt x="469900" y="1223886"/>
                    <a:pt x="553369" y="1209070"/>
                    <a:pt x="558800" y="1207712"/>
                  </a:cubicBezTo>
                  <a:cubicBezTo>
                    <a:pt x="564789" y="1189745"/>
                    <a:pt x="584200" y="1134759"/>
                    <a:pt x="584200" y="1118812"/>
                  </a:cubicBezTo>
                  <a:cubicBezTo>
                    <a:pt x="584200" y="1105425"/>
                    <a:pt x="575733" y="1093412"/>
                    <a:pt x="571500" y="1080712"/>
                  </a:cubicBezTo>
                  <a:cubicBezTo>
                    <a:pt x="575733" y="1038379"/>
                    <a:pt x="577731" y="995762"/>
                    <a:pt x="584200" y="953712"/>
                  </a:cubicBezTo>
                  <a:cubicBezTo>
                    <a:pt x="586236" y="940481"/>
                    <a:pt x="593890" y="928656"/>
                    <a:pt x="596900" y="915612"/>
                  </a:cubicBezTo>
                  <a:cubicBezTo>
                    <a:pt x="606608" y="873546"/>
                    <a:pt x="622300" y="788612"/>
                    <a:pt x="622300" y="788612"/>
                  </a:cubicBezTo>
                  <a:cubicBezTo>
                    <a:pt x="635000" y="797079"/>
                    <a:pt x="666069" y="799840"/>
                    <a:pt x="660400" y="814012"/>
                  </a:cubicBezTo>
                  <a:cubicBezTo>
                    <a:pt x="651232" y="836931"/>
                    <a:pt x="617832" y="839029"/>
                    <a:pt x="596900" y="852112"/>
                  </a:cubicBezTo>
                  <a:cubicBezTo>
                    <a:pt x="583957" y="860202"/>
                    <a:pt x="571500" y="869045"/>
                    <a:pt x="558800" y="877512"/>
                  </a:cubicBezTo>
                  <a:cubicBezTo>
                    <a:pt x="571500" y="881745"/>
                    <a:pt x="583513" y="890212"/>
                    <a:pt x="596900" y="890212"/>
                  </a:cubicBezTo>
                  <a:cubicBezTo>
                    <a:pt x="636727" y="890212"/>
                    <a:pt x="642116" y="868667"/>
                    <a:pt x="660400" y="839412"/>
                  </a:cubicBezTo>
                  <a:cubicBezTo>
                    <a:pt x="673483" y="818480"/>
                    <a:pt x="685800" y="797079"/>
                    <a:pt x="698500" y="775912"/>
                  </a:cubicBezTo>
                  <a:cubicBezTo>
                    <a:pt x="706967" y="788612"/>
                    <a:pt x="725586" y="798842"/>
                    <a:pt x="723900" y="814012"/>
                  </a:cubicBezTo>
                  <a:cubicBezTo>
                    <a:pt x="720764" y="842236"/>
                    <a:pt x="699591" y="865388"/>
                    <a:pt x="685800" y="890212"/>
                  </a:cubicBezTo>
                  <a:cubicBezTo>
                    <a:pt x="678387" y="903555"/>
                    <a:pt x="645920" y="923485"/>
                    <a:pt x="660400" y="928312"/>
                  </a:cubicBezTo>
                  <a:cubicBezTo>
                    <a:pt x="692779" y="939105"/>
                    <a:pt x="728133" y="919845"/>
                    <a:pt x="762000" y="915612"/>
                  </a:cubicBezTo>
                  <a:cubicBezTo>
                    <a:pt x="753533" y="957945"/>
                    <a:pt x="739676" y="999550"/>
                    <a:pt x="736600" y="1042612"/>
                  </a:cubicBezTo>
                  <a:cubicBezTo>
                    <a:pt x="735356" y="1060022"/>
                    <a:pt x="735336" y="1082939"/>
                    <a:pt x="749300" y="1093412"/>
                  </a:cubicBezTo>
                  <a:cubicBezTo>
                    <a:pt x="760010" y="1101444"/>
                    <a:pt x="774700" y="1084945"/>
                    <a:pt x="787400" y="1080712"/>
                  </a:cubicBezTo>
                  <a:cubicBezTo>
                    <a:pt x="783167" y="1097645"/>
                    <a:pt x="780829" y="1115169"/>
                    <a:pt x="774700" y="1131512"/>
                  </a:cubicBezTo>
                  <a:cubicBezTo>
                    <a:pt x="768053" y="1149239"/>
                    <a:pt x="746188" y="1163638"/>
                    <a:pt x="749300" y="1182312"/>
                  </a:cubicBezTo>
                  <a:cubicBezTo>
                    <a:pt x="751809" y="1197368"/>
                    <a:pt x="774700" y="1199245"/>
                    <a:pt x="787400" y="1207712"/>
                  </a:cubicBezTo>
                  <a:cubicBezTo>
                    <a:pt x="801328" y="1249496"/>
                    <a:pt x="811629" y="1246983"/>
                    <a:pt x="774700" y="1283912"/>
                  </a:cubicBezTo>
                  <a:cubicBezTo>
                    <a:pt x="763907" y="1294705"/>
                    <a:pt x="736600" y="1324576"/>
                    <a:pt x="736600" y="1309312"/>
                  </a:cubicBezTo>
                  <a:cubicBezTo>
                    <a:pt x="736600" y="1291603"/>
                    <a:pt x="820940" y="1251672"/>
                    <a:pt x="800100" y="1220412"/>
                  </a:cubicBezTo>
                  <a:cubicBezTo>
                    <a:pt x="790418" y="1205889"/>
                    <a:pt x="766233" y="1228879"/>
                    <a:pt x="749300" y="1233112"/>
                  </a:cubicBezTo>
                  <a:cubicBezTo>
                    <a:pt x="745067" y="1216179"/>
                    <a:pt x="736600" y="1199766"/>
                    <a:pt x="736600" y="1182312"/>
                  </a:cubicBezTo>
                  <a:cubicBezTo>
                    <a:pt x="736600" y="1084088"/>
                    <a:pt x="740262" y="1082427"/>
                    <a:pt x="762000" y="1017212"/>
                  </a:cubicBezTo>
                  <a:cubicBezTo>
                    <a:pt x="753533" y="991812"/>
                    <a:pt x="747474" y="965478"/>
                    <a:pt x="736600" y="941012"/>
                  </a:cubicBezTo>
                  <a:cubicBezTo>
                    <a:pt x="730401" y="927064"/>
                    <a:pt x="718773" y="916164"/>
                    <a:pt x="711200" y="902912"/>
                  </a:cubicBezTo>
                  <a:cubicBezTo>
                    <a:pt x="701807" y="886474"/>
                    <a:pt x="694267" y="869045"/>
                    <a:pt x="685800" y="852112"/>
                  </a:cubicBezTo>
                  <a:cubicBezTo>
                    <a:pt x="698500" y="843645"/>
                    <a:pt x="710248" y="819886"/>
                    <a:pt x="723900" y="826712"/>
                  </a:cubicBezTo>
                  <a:cubicBezTo>
                    <a:pt x="735874" y="832699"/>
                    <a:pt x="711200" y="851425"/>
                    <a:pt x="711200" y="864812"/>
                  </a:cubicBezTo>
                  <a:cubicBezTo>
                    <a:pt x="711200" y="882266"/>
                    <a:pt x="717024" y="899569"/>
                    <a:pt x="723900" y="915612"/>
                  </a:cubicBezTo>
                  <a:cubicBezTo>
                    <a:pt x="729913" y="929641"/>
                    <a:pt x="737381" y="944177"/>
                    <a:pt x="749300" y="953712"/>
                  </a:cubicBezTo>
                  <a:cubicBezTo>
                    <a:pt x="757582" y="960337"/>
                    <a:pt x="860856" y="984776"/>
                    <a:pt x="736600" y="953712"/>
                  </a:cubicBezTo>
                  <a:cubicBezTo>
                    <a:pt x="740833" y="928312"/>
                    <a:pt x="743714" y="902649"/>
                    <a:pt x="749300" y="877512"/>
                  </a:cubicBezTo>
                  <a:cubicBezTo>
                    <a:pt x="752204" y="864444"/>
                    <a:pt x="762000" y="852799"/>
                    <a:pt x="762000" y="839412"/>
                  </a:cubicBezTo>
                  <a:cubicBezTo>
                    <a:pt x="762000" y="826025"/>
                    <a:pt x="753533" y="814012"/>
                    <a:pt x="749300" y="801312"/>
                  </a:cubicBezTo>
                  <a:cubicBezTo>
                    <a:pt x="763339" y="759196"/>
                    <a:pt x="762000" y="749825"/>
                    <a:pt x="762000" y="775912"/>
                  </a:cubicBezTo>
                </a:path>
              </a:pathLst>
            </a:custGeom>
            <a:blipFill dpi="0" rotWithShape="0">
              <a:blip r:embed="rId4"/>
              <a:srcRect/>
              <a:tile tx="0" ty="0" sx="100000" sy="100000" flip="none" algn="tl"/>
            </a:blipFill>
            <a:ln w="6350">
              <a:solidFill>
                <a:schemeClr val="tx1"/>
              </a:solidFill>
              <a:round/>
              <a:headEnd/>
              <a:tailEnd/>
            </a:ln>
          </p:spPr>
          <p:txBody>
            <a:bodyPr lIns="82296" tIns="41148" rIns="82296" bIns="41148"/>
            <a:lstStyle/>
            <a:p>
              <a:endParaRPr lang="en-US"/>
            </a:p>
          </p:txBody>
        </p:sp>
        <p:sp>
          <p:nvSpPr>
            <p:cNvPr id="16" name="Rectangle 13"/>
            <p:cNvSpPr>
              <a:spLocks noChangeArrowheads="1"/>
            </p:cNvSpPr>
            <p:nvPr/>
          </p:nvSpPr>
          <p:spPr bwMode="auto">
            <a:xfrm>
              <a:off x="8481060" y="822960"/>
              <a:ext cx="480060" cy="205740"/>
            </a:xfrm>
            <a:prstGeom prst="rect">
              <a:avLst/>
            </a:prstGeom>
            <a:solidFill>
              <a:schemeClr val="bg1"/>
            </a:solidFill>
            <a:ln>
              <a:noFill/>
            </a:ln>
            <a:extLst>
              <a:ext uri="{91240B29-F687-4f45-9708-019B960494DF}">
                <a14:hiddenLine xmlns="" xmlns:a14="http://schemas.microsoft.com/office/drawing/2010/main" w="25400">
                  <a:solidFill>
                    <a:srgbClr val="000000"/>
                  </a:solidFill>
                  <a:round/>
                  <a:headEnd/>
                  <a:tailEnd/>
                </a14:hiddenLine>
              </a:ext>
            </a:extLst>
          </p:spPr>
          <p:txBody>
            <a:bodyPr lIns="82296" tIns="41148" rIns="82296" bIns="41148"/>
            <a:lstStyle/>
            <a:p>
              <a:endParaRPr lang="en-US"/>
            </a:p>
          </p:txBody>
        </p:sp>
        <p:sp>
          <p:nvSpPr>
            <p:cNvPr id="17" name="Rectangle 15"/>
            <p:cNvSpPr>
              <a:spLocks noChangeArrowheads="1"/>
            </p:cNvSpPr>
            <p:nvPr/>
          </p:nvSpPr>
          <p:spPr bwMode="auto">
            <a:xfrm>
              <a:off x="7589520" y="822960"/>
              <a:ext cx="480060" cy="205740"/>
            </a:xfrm>
            <a:prstGeom prst="rect">
              <a:avLst/>
            </a:prstGeom>
            <a:solidFill>
              <a:schemeClr val="bg1"/>
            </a:solidFill>
            <a:ln>
              <a:noFill/>
            </a:ln>
            <a:extLst>
              <a:ext uri="{91240B29-F687-4f45-9708-019B960494DF}">
                <a14:hiddenLine xmlns="" xmlns:a14="http://schemas.microsoft.com/office/drawing/2010/main" w="25400">
                  <a:solidFill>
                    <a:srgbClr val="000000"/>
                  </a:solidFill>
                  <a:round/>
                  <a:headEnd/>
                  <a:tailEnd/>
                </a14:hiddenLine>
              </a:ext>
            </a:extLst>
          </p:spPr>
          <p:txBody>
            <a:bodyPr lIns="82296" tIns="41148" rIns="82296" bIns="41148"/>
            <a:lstStyle/>
            <a:p>
              <a:endParaRPr lang="en-US"/>
            </a:p>
          </p:txBody>
        </p:sp>
        <p:sp>
          <p:nvSpPr>
            <p:cNvPr id="19" name="Freeform 17"/>
            <p:cNvSpPr>
              <a:spLocks noChangeArrowheads="1"/>
            </p:cNvSpPr>
            <p:nvPr/>
          </p:nvSpPr>
          <p:spPr bwMode="auto">
            <a:xfrm>
              <a:off x="8308182" y="942975"/>
              <a:ext cx="172878" cy="348615"/>
            </a:xfrm>
            <a:custGeom>
              <a:avLst/>
              <a:gdLst>
                <a:gd name="T0" fmla="*/ 153920 w 191748"/>
                <a:gd name="T1" fmla="*/ 6357 h 386949"/>
                <a:gd name="T2" fmla="*/ 141197 w 191748"/>
                <a:gd name="T3" fmla="*/ 57209 h 386949"/>
                <a:gd name="T4" fmla="*/ 141197 w 191748"/>
                <a:gd name="T5" fmla="*/ 171628 h 386949"/>
                <a:gd name="T6" fmla="*/ 192087 w 191748"/>
                <a:gd name="T7" fmla="*/ 184341 h 386949"/>
                <a:gd name="T8" fmla="*/ 115752 w 191748"/>
                <a:gd name="T9" fmla="*/ 209767 h 386949"/>
                <a:gd name="T10" fmla="*/ 77585 w 191748"/>
                <a:gd name="T11" fmla="*/ 235193 h 386949"/>
                <a:gd name="T12" fmla="*/ 166642 w 191748"/>
                <a:gd name="T13" fmla="*/ 222480 h 386949"/>
                <a:gd name="T14" fmla="*/ 141197 w 191748"/>
                <a:gd name="T15" fmla="*/ 260620 h 386949"/>
                <a:gd name="T16" fmla="*/ 103030 w 191748"/>
                <a:gd name="T17" fmla="*/ 273333 h 386949"/>
                <a:gd name="T18" fmla="*/ 77585 w 191748"/>
                <a:gd name="T19" fmla="*/ 362325 h 386949"/>
                <a:gd name="T20" fmla="*/ 103030 w 191748"/>
                <a:gd name="T21" fmla="*/ 336899 h 386949"/>
                <a:gd name="T22" fmla="*/ 115752 w 191748"/>
                <a:gd name="T23" fmla="*/ 260620 h 386949"/>
                <a:gd name="T24" fmla="*/ 153920 w 191748"/>
                <a:gd name="T25" fmla="*/ 247907 h 386949"/>
                <a:gd name="T26" fmla="*/ 13973 w 191748"/>
                <a:gd name="T27" fmla="*/ 235193 h 386949"/>
                <a:gd name="T28" fmla="*/ 39418 w 191748"/>
                <a:gd name="T29" fmla="*/ 197054 h 386949"/>
                <a:gd name="T30" fmla="*/ 128475 w 191748"/>
                <a:gd name="T31" fmla="*/ 146201 h 386949"/>
                <a:gd name="T32" fmla="*/ 166642 w 191748"/>
                <a:gd name="T33" fmla="*/ 120775 h 386949"/>
                <a:gd name="T34" fmla="*/ 115752 w 191748"/>
                <a:gd name="T35" fmla="*/ 44496 h 386949"/>
                <a:gd name="T36" fmla="*/ 153920 w 191748"/>
                <a:gd name="T37" fmla="*/ 19070 h 386949"/>
                <a:gd name="T38" fmla="*/ 153920 w 191748"/>
                <a:gd name="T39" fmla="*/ 6357 h 3869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748"/>
                <a:gd name="T61" fmla="*/ 0 h 386949"/>
                <a:gd name="T62" fmla="*/ 191748 w 191748"/>
                <a:gd name="T63" fmla="*/ 386949 h 3869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748" h="386949">
                  <a:moveTo>
                    <a:pt x="153648" y="6350"/>
                  </a:moveTo>
                  <a:cubicBezTo>
                    <a:pt x="151531" y="12700"/>
                    <a:pt x="147824" y="41107"/>
                    <a:pt x="140948" y="57150"/>
                  </a:cubicBezTo>
                  <a:cubicBezTo>
                    <a:pt x="132024" y="77972"/>
                    <a:pt x="55768" y="150155"/>
                    <a:pt x="140948" y="171450"/>
                  </a:cubicBezTo>
                  <a:lnTo>
                    <a:pt x="191748" y="184150"/>
                  </a:lnTo>
                  <a:cubicBezTo>
                    <a:pt x="166348" y="192617"/>
                    <a:pt x="137825" y="194698"/>
                    <a:pt x="115548" y="209550"/>
                  </a:cubicBezTo>
                  <a:cubicBezTo>
                    <a:pt x="102848" y="218017"/>
                    <a:pt x="62640" y="231248"/>
                    <a:pt x="77448" y="234950"/>
                  </a:cubicBezTo>
                  <a:cubicBezTo>
                    <a:pt x="106488" y="242210"/>
                    <a:pt x="136715" y="226483"/>
                    <a:pt x="166348" y="222250"/>
                  </a:cubicBezTo>
                  <a:cubicBezTo>
                    <a:pt x="157881" y="234950"/>
                    <a:pt x="152867" y="250815"/>
                    <a:pt x="140948" y="260350"/>
                  </a:cubicBezTo>
                  <a:cubicBezTo>
                    <a:pt x="130495" y="268713"/>
                    <a:pt x="112314" y="263584"/>
                    <a:pt x="102848" y="273050"/>
                  </a:cubicBezTo>
                  <a:cubicBezTo>
                    <a:pt x="96775" y="279123"/>
                    <a:pt x="77558" y="361511"/>
                    <a:pt x="77448" y="361950"/>
                  </a:cubicBezTo>
                  <a:cubicBezTo>
                    <a:pt x="177442" y="386949"/>
                    <a:pt x="107860" y="381655"/>
                    <a:pt x="102848" y="336550"/>
                  </a:cubicBezTo>
                  <a:cubicBezTo>
                    <a:pt x="100004" y="310957"/>
                    <a:pt x="102772" y="282708"/>
                    <a:pt x="115548" y="260350"/>
                  </a:cubicBezTo>
                  <a:cubicBezTo>
                    <a:pt x="122190" y="248727"/>
                    <a:pt x="140948" y="251883"/>
                    <a:pt x="153648" y="247650"/>
                  </a:cubicBezTo>
                  <a:cubicBezTo>
                    <a:pt x="107081" y="243417"/>
                    <a:pt x="56677" y="253941"/>
                    <a:pt x="13948" y="234950"/>
                  </a:cubicBezTo>
                  <a:cubicBezTo>
                    <a:pt x="0" y="228751"/>
                    <a:pt x="28555" y="207643"/>
                    <a:pt x="39348" y="196850"/>
                  </a:cubicBezTo>
                  <a:cubicBezTo>
                    <a:pt x="59976" y="176222"/>
                    <a:pt x="105006" y="159331"/>
                    <a:pt x="128248" y="146050"/>
                  </a:cubicBezTo>
                  <a:cubicBezTo>
                    <a:pt x="141500" y="138477"/>
                    <a:pt x="153648" y="129117"/>
                    <a:pt x="166348" y="120650"/>
                  </a:cubicBezTo>
                  <a:cubicBezTo>
                    <a:pt x="141107" y="103823"/>
                    <a:pt x="100637" y="89183"/>
                    <a:pt x="115548" y="44450"/>
                  </a:cubicBezTo>
                  <a:cubicBezTo>
                    <a:pt x="120375" y="29970"/>
                    <a:pt x="145795" y="32138"/>
                    <a:pt x="153648" y="19050"/>
                  </a:cubicBezTo>
                  <a:cubicBezTo>
                    <a:pt x="160182" y="8160"/>
                    <a:pt x="155765" y="0"/>
                    <a:pt x="153648" y="6350"/>
                  </a:cubicBezTo>
                  <a:close/>
                </a:path>
              </a:pathLst>
            </a:custGeom>
            <a:blipFill dpi="0" rotWithShape="0">
              <a:blip r:embed="rId4"/>
              <a:srcRect/>
              <a:tile tx="0" ty="0" sx="100000" sy="100000" flip="none" algn="tl"/>
            </a:blipFill>
            <a:ln w="25400">
              <a:solidFill>
                <a:srgbClr val="000000"/>
              </a:solidFill>
              <a:round/>
              <a:headEnd/>
              <a:tailEnd/>
            </a:ln>
          </p:spPr>
          <p:txBody>
            <a:bodyPr lIns="82296" tIns="41148" rIns="82296" bIns="41148"/>
            <a:lstStyle/>
            <a:p>
              <a:endParaRPr lang="en-US"/>
            </a:p>
          </p:txBody>
        </p:sp>
        <p:sp>
          <p:nvSpPr>
            <p:cNvPr id="20" name="Freeform 18"/>
            <p:cNvSpPr>
              <a:spLocks noChangeArrowheads="1"/>
            </p:cNvSpPr>
            <p:nvPr/>
          </p:nvSpPr>
          <p:spPr bwMode="auto">
            <a:xfrm flipH="1">
              <a:off x="8001000" y="891540"/>
              <a:ext cx="172879" cy="348615"/>
            </a:xfrm>
            <a:custGeom>
              <a:avLst/>
              <a:gdLst>
                <a:gd name="T0" fmla="*/ 153920 w 191748"/>
                <a:gd name="T1" fmla="*/ 6357 h 386949"/>
                <a:gd name="T2" fmla="*/ 141198 w 191748"/>
                <a:gd name="T3" fmla="*/ 57209 h 386949"/>
                <a:gd name="T4" fmla="*/ 141198 w 191748"/>
                <a:gd name="T5" fmla="*/ 171628 h 386949"/>
                <a:gd name="T6" fmla="*/ 192088 w 191748"/>
                <a:gd name="T7" fmla="*/ 184341 h 386949"/>
                <a:gd name="T8" fmla="*/ 115753 w 191748"/>
                <a:gd name="T9" fmla="*/ 209767 h 386949"/>
                <a:gd name="T10" fmla="*/ 77585 w 191748"/>
                <a:gd name="T11" fmla="*/ 235193 h 386949"/>
                <a:gd name="T12" fmla="*/ 166643 w 191748"/>
                <a:gd name="T13" fmla="*/ 222480 h 386949"/>
                <a:gd name="T14" fmla="*/ 141198 w 191748"/>
                <a:gd name="T15" fmla="*/ 260620 h 386949"/>
                <a:gd name="T16" fmla="*/ 103030 w 191748"/>
                <a:gd name="T17" fmla="*/ 273333 h 386949"/>
                <a:gd name="T18" fmla="*/ 77585 w 191748"/>
                <a:gd name="T19" fmla="*/ 362325 h 386949"/>
                <a:gd name="T20" fmla="*/ 103030 w 191748"/>
                <a:gd name="T21" fmla="*/ 336899 h 386949"/>
                <a:gd name="T22" fmla="*/ 115753 w 191748"/>
                <a:gd name="T23" fmla="*/ 260620 h 386949"/>
                <a:gd name="T24" fmla="*/ 153920 w 191748"/>
                <a:gd name="T25" fmla="*/ 247907 h 386949"/>
                <a:gd name="T26" fmla="*/ 13973 w 191748"/>
                <a:gd name="T27" fmla="*/ 235193 h 386949"/>
                <a:gd name="T28" fmla="*/ 39418 w 191748"/>
                <a:gd name="T29" fmla="*/ 197054 h 386949"/>
                <a:gd name="T30" fmla="*/ 128475 w 191748"/>
                <a:gd name="T31" fmla="*/ 146201 h 386949"/>
                <a:gd name="T32" fmla="*/ 166643 w 191748"/>
                <a:gd name="T33" fmla="*/ 120775 h 386949"/>
                <a:gd name="T34" fmla="*/ 115753 w 191748"/>
                <a:gd name="T35" fmla="*/ 44496 h 386949"/>
                <a:gd name="T36" fmla="*/ 153920 w 191748"/>
                <a:gd name="T37" fmla="*/ 19070 h 386949"/>
                <a:gd name="T38" fmla="*/ 153920 w 191748"/>
                <a:gd name="T39" fmla="*/ 6357 h 38694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1748"/>
                <a:gd name="T61" fmla="*/ 0 h 386949"/>
                <a:gd name="T62" fmla="*/ 191748 w 191748"/>
                <a:gd name="T63" fmla="*/ 386949 h 38694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1748" h="386949">
                  <a:moveTo>
                    <a:pt x="153648" y="6350"/>
                  </a:moveTo>
                  <a:cubicBezTo>
                    <a:pt x="151531" y="12700"/>
                    <a:pt x="147824" y="41107"/>
                    <a:pt x="140948" y="57150"/>
                  </a:cubicBezTo>
                  <a:cubicBezTo>
                    <a:pt x="132024" y="77972"/>
                    <a:pt x="55768" y="150155"/>
                    <a:pt x="140948" y="171450"/>
                  </a:cubicBezTo>
                  <a:lnTo>
                    <a:pt x="191748" y="184150"/>
                  </a:lnTo>
                  <a:cubicBezTo>
                    <a:pt x="166348" y="192617"/>
                    <a:pt x="137825" y="194698"/>
                    <a:pt x="115548" y="209550"/>
                  </a:cubicBezTo>
                  <a:cubicBezTo>
                    <a:pt x="102848" y="218017"/>
                    <a:pt x="62640" y="231248"/>
                    <a:pt x="77448" y="234950"/>
                  </a:cubicBezTo>
                  <a:cubicBezTo>
                    <a:pt x="106488" y="242210"/>
                    <a:pt x="136715" y="226483"/>
                    <a:pt x="166348" y="222250"/>
                  </a:cubicBezTo>
                  <a:cubicBezTo>
                    <a:pt x="157881" y="234950"/>
                    <a:pt x="152867" y="250815"/>
                    <a:pt x="140948" y="260350"/>
                  </a:cubicBezTo>
                  <a:cubicBezTo>
                    <a:pt x="130495" y="268713"/>
                    <a:pt x="112314" y="263584"/>
                    <a:pt x="102848" y="273050"/>
                  </a:cubicBezTo>
                  <a:cubicBezTo>
                    <a:pt x="96775" y="279123"/>
                    <a:pt x="77558" y="361511"/>
                    <a:pt x="77448" y="361950"/>
                  </a:cubicBezTo>
                  <a:cubicBezTo>
                    <a:pt x="177442" y="386949"/>
                    <a:pt x="107860" y="381655"/>
                    <a:pt x="102848" y="336550"/>
                  </a:cubicBezTo>
                  <a:cubicBezTo>
                    <a:pt x="100004" y="310957"/>
                    <a:pt x="102772" y="282708"/>
                    <a:pt x="115548" y="260350"/>
                  </a:cubicBezTo>
                  <a:cubicBezTo>
                    <a:pt x="122190" y="248727"/>
                    <a:pt x="140948" y="251883"/>
                    <a:pt x="153648" y="247650"/>
                  </a:cubicBezTo>
                  <a:cubicBezTo>
                    <a:pt x="107081" y="243417"/>
                    <a:pt x="56677" y="253941"/>
                    <a:pt x="13948" y="234950"/>
                  </a:cubicBezTo>
                  <a:cubicBezTo>
                    <a:pt x="0" y="228751"/>
                    <a:pt x="28555" y="207643"/>
                    <a:pt x="39348" y="196850"/>
                  </a:cubicBezTo>
                  <a:cubicBezTo>
                    <a:pt x="59976" y="176222"/>
                    <a:pt x="105006" y="159331"/>
                    <a:pt x="128248" y="146050"/>
                  </a:cubicBezTo>
                  <a:cubicBezTo>
                    <a:pt x="141500" y="138477"/>
                    <a:pt x="153648" y="129117"/>
                    <a:pt x="166348" y="120650"/>
                  </a:cubicBezTo>
                  <a:cubicBezTo>
                    <a:pt x="141107" y="103823"/>
                    <a:pt x="100637" y="89183"/>
                    <a:pt x="115548" y="44450"/>
                  </a:cubicBezTo>
                  <a:cubicBezTo>
                    <a:pt x="120375" y="29970"/>
                    <a:pt x="145795" y="32138"/>
                    <a:pt x="153648" y="19050"/>
                  </a:cubicBezTo>
                  <a:cubicBezTo>
                    <a:pt x="160182" y="8160"/>
                    <a:pt x="155765" y="0"/>
                    <a:pt x="153648" y="6350"/>
                  </a:cubicBezTo>
                  <a:close/>
                </a:path>
              </a:pathLst>
            </a:custGeom>
            <a:blipFill dpi="0" rotWithShape="0">
              <a:blip r:embed="rId4"/>
              <a:srcRect/>
              <a:tile tx="0" ty="0" sx="100000" sy="100000" flip="none" algn="tl"/>
            </a:blipFill>
            <a:ln w="25400">
              <a:solidFill>
                <a:srgbClr val="000000"/>
              </a:solidFill>
              <a:round/>
              <a:headEnd/>
              <a:tailEnd/>
            </a:ln>
          </p:spPr>
          <p:txBody>
            <a:bodyPr lIns="82296" tIns="41148" rIns="82296" bIns="41148"/>
            <a:lstStyle/>
            <a:p>
              <a:endParaRPr lang="en-US"/>
            </a:p>
          </p:txBody>
        </p:sp>
      </p:grpSp>
      <p:graphicFrame>
        <p:nvGraphicFramePr>
          <p:cNvPr id="22" name="Object 3"/>
          <p:cNvGraphicFramePr>
            <a:graphicFrameLocks noChangeAspect="1"/>
          </p:cNvGraphicFramePr>
          <p:nvPr/>
        </p:nvGraphicFramePr>
        <p:xfrm>
          <a:off x="2839721" y="530225"/>
          <a:ext cx="287210" cy="306705"/>
        </p:xfrm>
        <a:graphic>
          <a:graphicData uri="http://schemas.openxmlformats.org/presentationml/2006/ole">
            <mc:AlternateContent xmlns:mc="http://schemas.openxmlformats.org/markup-compatibility/2006">
              <mc:Choice xmlns:v="urn:schemas-microsoft-com:vml" Requires="v">
                <p:oleObj spid="_x0000_s19738" name="Equation" r:id="rId9" imgW="190500" imgH="203200" progId="Equation.DSMT4">
                  <p:embed/>
                </p:oleObj>
              </mc:Choice>
              <mc:Fallback>
                <p:oleObj name="Equation" r:id="rId9" imgW="190500" imgH="203200" progId="Equation.DSMT4">
                  <p:embed/>
                  <p:pic>
                    <p:nvPicPr>
                      <p:cNvPr id="22" name="Object 3"/>
                      <p:cNvPicPr>
                        <a:picLocks noChangeAspect="1" noChangeArrowheads="1"/>
                      </p:cNvPicPr>
                      <p:nvPr/>
                    </p:nvPicPr>
                    <p:blipFill>
                      <a:blip r:embed="rId10"/>
                      <a:srcRect/>
                      <a:stretch>
                        <a:fillRect/>
                      </a:stretch>
                    </p:blipFill>
                    <p:spPr bwMode="auto">
                      <a:xfrm>
                        <a:off x="2839721" y="530225"/>
                        <a:ext cx="287210" cy="306705"/>
                      </a:xfrm>
                      <a:prstGeom prst="rect">
                        <a:avLst/>
                      </a:prstGeom>
                      <a:noFill/>
                      <a:ln>
                        <a:noFill/>
                      </a:ln>
                      <a:effectLst/>
                    </p:spPr>
                  </p:pic>
                </p:oleObj>
              </mc:Fallback>
            </mc:AlternateContent>
          </a:graphicData>
        </a:graphic>
      </p:graphicFrame>
      <p:graphicFrame>
        <p:nvGraphicFramePr>
          <p:cNvPr id="24" name="Object 3"/>
          <p:cNvGraphicFramePr>
            <a:graphicFrameLocks noChangeAspect="1"/>
          </p:cNvGraphicFramePr>
          <p:nvPr/>
        </p:nvGraphicFramePr>
        <p:xfrm>
          <a:off x="1058863" y="836930"/>
          <a:ext cx="190500" cy="306387"/>
        </p:xfrm>
        <a:graphic>
          <a:graphicData uri="http://schemas.openxmlformats.org/presentationml/2006/ole">
            <mc:AlternateContent xmlns:mc="http://schemas.openxmlformats.org/markup-compatibility/2006">
              <mc:Choice xmlns:v="urn:schemas-microsoft-com:vml" Requires="v">
                <p:oleObj spid="_x0000_s19739" name="Equation" r:id="rId11" imgW="127000" imgH="203200" progId="Equation.DSMT4">
                  <p:embed/>
                </p:oleObj>
              </mc:Choice>
              <mc:Fallback>
                <p:oleObj name="Equation" r:id="rId11" imgW="127000" imgH="203200" progId="Equation.DSMT4">
                  <p:embed/>
                  <p:pic>
                    <p:nvPicPr>
                      <p:cNvPr id="24" name="Object 3"/>
                      <p:cNvPicPr>
                        <a:picLocks noChangeAspect="1" noChangeArrowheads="1"/>
                      </p:cNvPicPr>
                      <p:nvPr/>
                    </p:nvPicPr>
                    <p:blipFill>
                      <a:blip r:embed="rId12"/>
                      <a:srcRect/>
                      <a:stretch>
                        <a:fillRect/>
                      </a:stretch>
                    </p:blipFill>
                    <p:spPr bwMode="auto">
                      <a:xfrm>
                        <a:off x="1058863" y="836930"/>
                        <a:ext cx="190500" cy="306387"/>
                      </a:xfrm>
                      <a:prstGeom prst="rect">
                        <a:avLst/>
                      </a:prstGeom>
                      <a:noFill/>
                      <a:ln>
                        <a:noFill/>
                      </a:ln>
                      <a:effectLst/>
                    </p:spPr>
                  </p:pic>
                </p:oleObj>
              </mc:Fallback>
            </mc:AlternateContent>
          </a:graphicData>
        </a:graphic>
      </p:graphicFrame>
      <p:sp>
        <p:nvSpPr>
          <p:cNvPr id="26" name="Text Box 56"/>
          <p:cNvSpPr txBox="1">
            <a:spLocks/>
          </p:cNvSpPr>
          <p:nvPr/>
        </p:nvSpPr>
        <p:spPr bwMode="auto">
          <a:xfrm>
            <a:off x="826215" y="2122218"/>
            <a:ext cx="7936786"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Just by using your head, </a:t>
            </a:r>
            <a:r>
              <a:rPr lang="en-US" sz="2000" dirty="0">
                <a:solidFill>
                  <a:schemeClr val="tx1"/>
                </a:solidFill>
                <a:latin typeface="Times New Roman"/>
                <a:cs typeface="Times New Roman"/>
              </a:rPr>
              <a:t>chemical energy in your muscles must be burned to force your arms inward, so you might expect that the mechanical energy in the system would </a:t>
            </a:r>
            <a:r>
              <a:rPr lang="en-US" sz="2000" i="1" dirty="0">
                <a:solidFill>
                  <a:schemeClr val="tx1"/>
                </a:solidFill>
                <a:latin typeface="Times New Roman"/>
                <a:cs typeface="Times New Roman"/>
              </a:rPr>
              <a:t>not </a:t>
            </a:r>
            <a:r>
              <a:rPr lang="en-US" sz="2000" dirty="0">
                <a:solidFill>
                  <a:schemeClr val="tx1"/>
                </a:solidFill>
                <a:latin typeface="Times New Roman"/>
                <a:cs typeface="Times New Roman"/>
              </a:rPr>
              <a:t>be conserved.  Looking at the math, though:</a:t>
            </a:r>
            <a:endParaRPr lang="en-US" sz="2000" dirty="0">
              <a:solidFill>
                <a:srgbClr val="0000FF"/>
              </a:solidFill>
              <a:latin typeface="Times New Roman"/>
              <a:cs typeface="Times New Roman"/>
            </a:endParaRPr>
          </a:p>
        </p:txBody>
      </p:sp>
      <p:graphicFrame>
        <p:nvGraphicFramePr>
          <p:cNvPr id="30" name="Object 2"/>
          <p:cNvGraphicFramePr>
            <a:graphicFrameLocks noChangeAspect="1"/>
          </p:cNvGraphicFramePr>
          <p:nvPr/>
        </p:nvGraphicFramePr>
        <p:xfrm>
          <a:off x="1811338" y="3222625"/>
          <a:ext cx="5106987" cy="674688"/>
        </p:xfrm>
        <a:graphic>
          <a:graphicData uri="http://schemas.openxmlformats.org/presentationml/2006/ole">
            <mc:AlternateContent xmlns:mc="http://schemas.openxmlformats.org/markup-compatibility/2006">
              <mc:Choice xmlns:v="urn:schemas-microsoft-com:vml" Requires="v">
                <p:oleObj spid="_x0000_s19740" name="Equation" r:id="rId13" imgW="2997200" imgH="393700" progId="Equation.DSMT4">
                  <p:embed/>
                </p:oleObj>
              </mc:Choice>
              <mc:Fallback>
                <p:oleObj name="Equation" r:id="rId13" imgW="2997200" imgH="393700" progId="Equation.DSMT4">
                  <p:embed/>
                  <p:pic>
                    <p:nvPicPr>
                      <p:cNvPr id="30" name="Object 2"/>
                      <p:cNvPicPr>
                        <a:picLocks noChangeAspect="1" noChangeArrowheads="1"/>
                      </p:cNvPicPr>
                      <p:nvPr/>
                    </p:nvPicPr>
                    <p:blipFill>
                      <a:blip r:embed="rId14"/>
                      <a:srcRect/>
                      <a:stretch>
                        <a:fillRect/>
                      </a:stretch>
                    </p:blipFill>
                    <p:spPr bwMode="auto">
                      <a:xfrm>
                        <a:off x="1811338" y="3222625"/>
                        <a:ext cx="5106987" cy="674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2" name="Text Box 56"/>
          <p:cNvSpPr txBox="1">
            <a:spLocks/>
          </p:cNvSpPr>
          <p:nvPr/>
        </p:nvSpPr>
        <p:spPr bwMode="auto">
          <a:xfrm>
            <a:off x="5881927" y="136149"/>
            <a:ext cx="1357073" cy="32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600" dirty="0">
                <a:solidFill>
                  <a:srgbClr val="FF0000"/>
                </a:solidFill>
                <a:latin typeface="Apple Chancery"/>
                <a:cs typeface="Apple Chancery"/>
              </a:rPr>
              <a:t>before</a:t>
            </a:r>
            <a:endParaRPr lang="en-US" sz="2000" dirty="0">
              <a:solidFill>
                <a:srgbClr val="FF0000"/>
              </a:solidFill>
              <a:latin typeface="Apple Chancery"/>
              <a:cs typeface="Apple Chancery"/>
            </a:endParaRPr>
          </a:p>
        </p:txBody>
      </p:sp>
      <p:sp>
        <p:nvSpPr>
          <p:cNvPr id="33" name="Text Box 56"/>
          <p:cNvSpPr txBox="1">
            <a:spLocks/>
          </p:cNvSpPr>
          <p:nvPr/>
        </p:nvSpPr>
        <p:spPr bwMode="auto">
          <a:xfrm>
            <a:off x="7589520" y="138241"/>
            <a:ext cx="1357073" cy="329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1600" dirty="0">
                <a:solidFill>
                  <a:srgbClr val="FF0000"/>
                </a:solidFill>
                <a:latin typeface="Apple Chancery"/>
                <a:cs typeface="Apple Chancery"/>
              </a:rPr>
              <a:t>after</a:t>
            </a:r>
            <a:endParaRPr lang="en-US" sz="2000" dirty="0">
              <a:solidFill>
                <a:srgbClr val="FF0000"/>
              </a:solidFill>
              <a:latin typeface="Apple Chancery"/>
              <a:cs typeface="Apple Chancery"/>
            </a:endParaRPr>
          </a:p>
        </p:txBody>
      </p:sp>
      <p:graphicFrame>
        <p:nvGraphicFramePr>
          <p:cNvPr id="34" name="Object 2"/>
          <p:cNvGraphicFramePr>
            <a:graphicFrameLocks noChangeAspect="1"/>
          </p:cNvGraphicFramePr>
          <p:nvPr/>
        </p:nvGraphicFramePr>
        <p:xfrm>
          <a:off x="1808163" y="3897313"/>
          <a:ext cx="6427787" cy="1412875"/>
        </p:xfrm>
        <a:graphic>
          <a:graphicData uri="http://schemas.openxmlformats.org/presentationml/2006/ole">
            <mc:AlternateContent xmlns:mc="http://schemas.openxmlformats.org/markup-compatibility/2006">
              <mc:Choice xmlns:v="urn:schemas-microsoft-com:vml" Requires="v">
                <p:oleObj spid="_x0000_s19741" name="Equation" r:id="rId15" imgW="3771900" imgH="825500" progId="Equation.DSMT4">
                  <p:embed/>
                </p:oleObj>
              </mc:Choice>
              <mc:Fallback>
                <p:oleObj name="Equation" r:id="rId15" imgW="3771900" imgH="825500" progId="Equation.DSMT4">
                  <p:embed/>
                  <p:pic>
                    <p:nvPicPr>
                      <p:cNvPr id="34" name="Object 2"/>
                      <p:cNvPicPr>
                        <a:picLocks noChangeAspect="1" noChangeArrowheads="1"/>
                      </p:cNvPicPr>
                      <p:nvPr/>
                    </p:nvPicPr>
                    <p:blipFill>
                      <a:blip r:embed="rId16"/>
                      <a:srcRect/>
                      <a:stretch>
                        <a:fillRect/>
                      </a:stretch>
                    </p:blipFill>
                    <p:spPr bwMode="auto">
                      <a:xfrm>
                        <a:off x="1808163" y="3897313"/>
                        <a:ext cx="6427787" cy="1412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36" name="Object 2"/>
          <p:cNvGraphicFramePr>
            <a:graphicFrameLocks noChangeAspect="1"/>
          </p:cNvGraphicFramePr>
          <p:nvPr/>
        </p:nvGraphicFramePr>
        <p:xfrm>
          <a:off x="948530" y="5259210"/>
          <a:ext cx="898761" cy="622821"/>
        </p:xfrm>
        <a:graphic>
          <a:graphicData uri="http://schemas.openxmlformats.org/presentationml/2006/ole">
            <mc:AlternateContent xmlns:mc="http://schemas.openxmlformats.org/markup-compatibility/2006">
              <mc:Choice xmlns:v="urn:schemas-microsoft-com:vml" Requires="v">
                <p:oleObj spid="_x0000_s19742" name="Equation" r:id="rId17" imgW="495300" imgH="368300" progId="Equation.DSMT4">
                  <p:embed/>
                </p:oleObj>
              </mc:Choice>
              <mc:Fallback>
                <p:oleObj name="Equation" r:id="rId17" imgW="495300" imgH="368300" progId="Equation.DSMT4">
                  <p:embed/>
                  <p:pic>
                    <p:nvPicPr>
                      <p:cNvPr id="36" name="Object 2"/>
                      <p:cNvPicPr>
                        <a:picLocks noChangeAspect="1" noChangeArrowheads="1"/>
                      </p:cNvPicPr>
                      <p:nvPr/>
                    </p:nvPicPr>
                    <p:blipFill>
                      <a:blip r:embed="rId18"/>
                      <a:srcRect/>
                      <a:stretch>
                        <a:fillRect/>
                      </a:stretch>
                    </p:blipFill>
                    <p:spPr bwMode="auto">
                      <a:xfrm>
                        <a:off x="948530" y="5259210"/>
                        <a:ext cx="898761" cy="622821"/>
                      </a:xfrm>
                      <a:prstGeom prst="rect">
                        <a:avLst/>
                      </a:prstGeom>
                      <a:noFill/>
                      <a:ln>
                        <a:noFill/>
                      </a:ln>
                      <a:effectLst/>
                    </p:spPr>
                  </p:pic>
                </p:oleObj>
              </mc:Fallback>
            </mc:AlternateContent>
          </a:graphicData>
        </a:graphic>
      </p:graphicFrame>
      <p:graphicFrame>
        <p:nvGraphicFramePr>
          <p:cNvPr id="37" name="Object 2"/>
          <p:cNvGraphicFramePr>
            <a:graphicFrameLocks noChangeAspect="1"/>
          </p:cNvGraphicFramePr>
          <p:nvPr/>
        </p:nvGraphicFramePr>
        <p:xfrm>
          <a:off x="2146649" y="5429593"/>
          <a:ext cx="995349" cy="371828"/>
        </p:xfrm>
        <a:graphic>
          <a:graphicData uri="http://schemas.openxmlformats.org/presentationml/2006/ole">
            <mc:AlternateContent xmlns:mc="http://schemas.openxmlformats.org/markup-compatibility/2006">
              <mc:Choice xmlns:v="urn:schemas-microsoft-com:vml" Requires="v">
                <p:oleObj spid="_x0000_s19743" name="Equation" r:id="rId19" imgW="508000" imgH="203200" progId="Equation.DSMT4">
                  <p:embed/>
                </p:oleObj>
              </mc:Choice>
              <mc:Fallback>
                <p:oleObj name="Equation" r:id="rId19" imgW="508000" imgH="203200" progId="Equation.DSMT4">
                  <p:embed/>
                  <p:pic>
                    <p:nvPicPr>
                      <p:cNvPr id="37" name="Object 2"/>
                      <p:cNvPicPr>
                        <a:picLocks noChangeAspect="1" noChangeArrowheads="1"/>
                      </p:cNvPicPr>
                      <p:nvPr/>
                    </p:nvPicPr>
                    <p:blipFill>
                      <a:blip r:embed="rId20"/>
                      <a:srcRect/>
                      <a:stretch>
                        <a:fillRect/>
                      </a:stretch>
                    </p:blipFill>
                    <p:spPr bwMode="auto">
                      <a:xfrm>
                        <a:off x="2146649" y="5429593"/>
                        <a:ext cx="995349" cy="371828"/>
                      </a:xfrm>
                      <a:prstGeom prst="rect">
                        <a:avLst/>
                      </a:prstGeom>
                      <a:noFill/>
                      <a:ln>
                        <a:noFill/>
                      </a:ln>
                      <a:effectLst/>
                    </p:spPr>
                  </p:pic>
                </p:oleObj>
              </mc:Fallback>
            </mc:AlternateContent>
          </a:graphicData>
        </a:graphic>
      </p:graphicFrame>
      <p:cxnSp>
        <p:nvCxnSpPr>
          <p:cNvPr id="38" name="Straight Connector 37"/>
          <p:cNvCxnSpPr/>
          <p:nvPr/>
        </p:nvCxnSpPr>
        <p:spPr>
          <a:xfrm flipV="1">
            <a:off x="4137025" y="4686300"/>
            <a:ext cx="149225" cy="342900"/>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673600" y="4909071"/>
            <a:ext cx="127000" cy="183629"/>
          </a:xfrm>
          <a:prstGeom prst="line">
            <a:avLst/>
          </a:prstGeom>
          <a:ln w="1905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40" name="Object 2"/>
          <p:cNvGraphicFramePr>
            <a:graphicFrameLocks noChangeAspect="1"/>
          </p:cNvGraphicFramePr>
          <p:nvPr/>
        </p:nvGraphicFramePr>
        <p:xfrm>
          <a:off x="5311140" y="6259612"/>
          <a:ext cx="895350" cy="533400"/>
        </p:xfrm>
        <a:graphic>
          <a:graphicData uri="http://schemas.openxmlformats.org/presentationml/2006/ole">
            <mc:AlternateContent xmlns:mc="http://schemas.openxmlformats.org/markup-compatibility/2006">
              <mc:Choice xmlns:v="urn:schemas-microsoft-com:vml" Requires="v">
                <p:oleObj spid="_x0000_s19744" name="Equation" r:id="rId21" imgW="457200" imgH="292100" progId="Equation.DSMT4">
                  <p:embed/>
                </p:oleObj>
              </mc:Choice>
              <mc:Fallback>
                <p:oleObj name="Equation" r:id="rId21" imgW="457200" imgH="292100" progId="Equation.DSMT4">
                  <p:embed/>
                  <p:pic>
                    <p:nvPicPr>
                      <p:cNvPr id="40" name="Object 2"/>
                      <p:cNvPicPr>
                        <a:picLocks noChangeAspect="1" noChangeArrowheads="1"/>
                      </p:cNvPicPr>
                      <p:nvPr/>
                    </p:nvPicPr>
                    <p:blipFill>
                      <a:blip r:embed="rId22"/>
                      <a:srcRect/>
                      <a:stretch>
                        <a:fillRect/>
                      </a:stretch>
                    </p:blipFill>
                    <p:spPr bwMode="auto">
                      <a:xfrm>
                        <a:off x="5311140" y="6259612"/>
                        <a:ext cx="895350" cy="533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45720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dissolv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par>
                                <p:cTn id="18" presetID="9" presetClass="entr" presetSubtype="0" fill="hold"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dissolve">
                                      <p:cBhvr>
                                        <p:cTn id="20" dur="500"/>
                                        <p:tgtEl>
                                          <p:spTgt spid="39"/>
                                        </p:tgtEl>
                                      </p:cBhvr>
                                    </p:animEffect>
                                  </p:childTnLst>
                                </p:cTn>
                              </p:par>
                              <p:par>
                                <p:cTn id="21" presetID="9"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dissolv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dissolve">
                                      <p:cBhvr>
                                        <p:cTn id="28" dur="500"/>
                                        <p:tgtEl>
                                          <p:spTgt spid="36"/>
                                        </p:tgtEl>
                                      </p:cBhvr>
                                    </p:animEffect>
                                  </p:childTnLst>
                                </p:cTn>
                              </p:par>
                              <p:par>
                                <p:cTn id="29" presetID="9"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dissolve">
                                      <p:cBhvr>
                                        <p:cTn id="31" dur="500"/>
                                        <p:tgtEl>
                                          <p:spTgt spid="37"/>
                                        </p:tgtEl>
                                      </p:cBhvr>
                                    </p:animEffect>
                                  </p:childTnLst>
                                </p:cTn>
                              </p:par>
                              <p:par>
                                <p:cTn id="32" presetID="9"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Figure skater example (Ms. Dunham)</a:t>
            </a:r>
          </a:p>
        </p:txBody>
      </p:sp>
      <p:pic>
        <p:nvPicPr>
          <p:cNvPr id="5" name="Picture 4"/>
          <p:cNvPicPr>
            <a:picLocks noChangeAspect="1"/>
          </p:cNvPicPr>
          <p:nvPr/>
        </p:nvPicPr>
        <p:blipFill rotWithShape="1">
          <a:blip r:embed="rId2"/>
          <a:srcRect t="14417"/>
          <a:stretch/>
        </p:blipFill>
        <p:spPr>
          <a:xfrm>
            <a:off x="5792234" y="2154731"/>
            <a:ext cx="3251738" cy="2771588"/>
          </a:xfrm>
          <a:prstGeom prst="rect">
            <a:avLst/>
          </a:prstGeom>
        </p:spPr>
      </p:pic>
      <p:sp>
        <p:nvSpPr>
          <p:cNvPr id="6" name="Rectangle 5"/>
          <p:cNvSpPr/>
          <p:nvPr/>
        </p:nvSpPr>
        <p:spPr>
          <a:xfrm rot="5400000">
            <a:off x="6757972" y="3985421"/>
            <a:ext cx="4572000" cy="200055"/>
          </a:xfrm>
          <a:prstGeom prst="rect">
            <a:avLst/>
          </a:prstGeom>
        </p:spPr>
        <p:txBody>
          <a:bodyPr>
            <a:spAutoFit/>
          </a:bodyPr>
          <a:lstStyle/>
          <a:p>
            <a:r>
              <a:rPr lang="en-US" sz="700">
                <a:latin typeface="Palatino Linotype" charset="0"/>
                <a:ea typeface="Palatino Linotype" charset="0"/>
                <a:cs typeface="Palatino Linotype" charset="0"/>
              </a:rPr>
              <a:t>http://ffden-2.phys.uaf.edu/</a:t>
            </a:r>
            <a:r>
              <a:rPr lang="en-US" sz="700" dirty="0" err="1">
                <a:latin typeface="Palatino Linotype" charset="0"/>
                <a:ea typeface="Palatino Linotype" charset="0"/>
                <a:cs typeface="Palatino Linotype" charset="0"/>
              </a:rPr>
              <a:t>webproj</a:t>
            </a:r>
            <a:r>
              <a:rPr lang="en-US" sz="700" dirty="0">
                <a:latin typeface="Palatino Linotype" charset="0"/>
                <a:ea typeface="Palatino Linotype" charset="0"/>
                <a:cs typeface="Palatino Linotype" charset="0"/>
              </a:rPr>
              <a:t>/211_fall_2014/</a:t>
            </a:r>
            <a:r>
              <a:rPr lang="en-US" sz="700" dirty="0" err="1">
                <a:latin typeface="Palatino Linotype" charset="0"/>
                <a:ea typeface="Palatino Linotype" charset="0"/>
                <a:cs typeface="Palatino Linotype" charset="0"/>
              </a:rPr>
              <a:t>Ariel_Ellison</a:t>
            </a:r>
            <a:r>
              <a:rPr lang="en-US" sz="700" dirty="0">
                <a:latin typeface="Palatino Linotype" charset="0"/>
                <a:ea typeface="Palatino Linotype" charset="0"/>
                <a:cs typeface="Palatino Linotype" charset="0"/>
              </a:rPr>
              <a:t>/</a:t>
            </a:r>
            <a:r>
              <a:rPr lang="en-US" sz="700" dirty="0" err="1">
                <a:latin typeface="Palatino Linotype" charset="0"/>
                <a:ea typeface="Palatino Linotype" charset="0"/>
                <a:cs typeface="Palatino Linotype" charset="0"/>
              </a:rPr>
              <a:t>Ariel_Ellison</a:t>
            </a:r>
            <a:r>
              <a:rPr lang="en-US" sz="700" dirty="0">
                <a:latin typeface="Palatino Linotype" charset="0"/>
                <a:ea typeface="Palatino Linotype" charset="0"/>
                <a:cs typeface="Palatino Linotype" charset="0"/>
              </a:rPr>
              <a:t>/</a:t>
            </a:r>
            <a:r>
              <a:rPr lang="en-US" sz="700" dirty="0" err="1">
                <a:latin typeface="Palatino Linotype" charset="0"/>
                <a:ea typeface="Palatino Linotype" charset="0"/>
                <a:cs typeface="Palatino Linotype" charset="0"/>
              </a:rPr>
              <a:t>Angular.html</a:t>
            </a:r>
            <a:endParaRPr lang="en-US" sz="700" dirty="0">
              <a:latin typeface="Palatino Linotype" charset="0"/>
              <a:ea typeface="Palatino Linotype" charset="0"/>
              <a:cs typeface="Palatino Linotype" charset="0"/>
            </a:endParaRPr>
          </a:p>
        </p:txBody>
      </p:sp>
      <p:sp>
        <p:nvSpPr>
          <p:cNvPr id="7" name="Text Box 5"/>
          <p:cNvSpPr txBox="1">
            <a:spLocks/>
          </p:cNvSpPr>
          <p:nvPr/>
        </p:nvSpPr>
        <p:spPr bwMode="auto">
          <a:xfrm>
            <a:off x="254643" y="2420480"/>
            <a:ext cx="603041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dirty="0">
                <a:solidFill>
                  <a:srgbClr val="2047C2"/>
                </a:solidFill>
                <a:latin typeface="Palatino Linotype" charset="0"/>
                <a:ea typeface="Palatino Linotype" charset="0"/>
                <a:cs typeface="Palatino Linotype" charset="0"/>
              </a:rPr>
              <a:t>There are no external torques acting on the woman, so although her angular momentum and speed will change, her angular momentum will not.  Mathematically, this comes out to:</a:t>
            </a:r>
          </a:p>
        </p:txBody>
      </p:sp>
      <mc:AlternateContent xmlns:mc="http://schemas.openxmlformats.org/markup-compatibility/2006" xmlns:a14="http://schemas.microsoft.com/office/drawing/2010/main">
        <mc:Choice Requires="a14">
          <p:sp>
            <p:nvSpPr>
              <p:cNvPr id="8" name="TextBox 7"/>
              <p:cNvSpPr txBox="1"/>
              <p:nvPr/>
            </p:nvSpPr>
            <p:spPr>
              <a:xfrm>
                <a:off x="2082573" y="3572063"/>
                <a:ext cx="2538387" cy="332399"/>
              </a:xfrm>
              <a:prstGeom prst="rect">
                <a:avLst/>
              </a:prstGeom>
              <a:noFill/>
            </p:spPr>
            <p:txBody>
              <a:bodyPr wrap="none" lIns="0" tIns="0" rIns="0" bIns="0" rtlCol="0">
                <a:spAutoFit/>
              </a:bodyPr>
              <a:lstStyle/>
              <a:p>
                <a14:m>
                  <m:oMath xmlns:m="http://schemas.openxmlformats.org/officeDocument/2006/math">
                    <m:nary>
                      <m:naryPr>
                        <m:chr m:val="∑"/>
                        <m:subHide m:val="on"/>
                        <m:supHide m:val="on"/>
                        <m:ctrlPr>
                          <a:rPr lang="en-US" sz="2000" i="1" smtClean="0">
                            <a:latin typeface="Cambria Math" panose="02040503050406030204" pitchFamily="18" charset="0"/>
                          </a:rPr>
                        </m:ctrlPr>
                      </m:naryPr>
                      <m:sub/>
                      <m:sup/>
                      <m:e>
                        <m:sSub>
                          <m:sSubPr>
                            <m:ctrlPr>
                              <a:rPr lang="en-US" sz="2000" i="1" smtClean="0">
                                <a:latin typeface="Cambria Math" panose="02040503050406030204" pitchFamily="18" charset="0"/>
                              </a:rPr>
                            </m:ctrlPr>
                          </m:sSubPr>
                          <m:e>
                            <m:r>
                              <a:rPr lang="en-US" sz="2000" b="0" i="1" smtClean="0">
                                <a:latin typeface="Cambria Math" charset="0"/>
                              </a:rPr>
                              <m:t>𝐿</m:t>
                            </m:r>
                          </m:e>
                          <m:sub>
                            <m:r>
                              <a:rPr lang="en-US" sz="2000" b="0" i="1" smtClean="0">
                                <a:latin typeface="Cambria Math" charset="0"/>
                              </a:rPr>
                              <m:t>𝑖</m:t>
                            </m:r>
                          </m:sub>
                        </m:sSub>
                        <m:r>
                          <a:rPr lang="en-US" sz="2000" b="0" i="1" smtClean="0">
                            <a:latin typeface="Cambria Math" charset="0"/>
                          </a:rPr>
                          <m:t>+</m:t>
                        </m:r>
                        <m:nary>
                          <m:naryPr>
                            <m:chr m:val="∑"/>
                            <m:subHide m:val="on"/>
                            <m:supHide m:val="on"/>
                            <m:ctrlPr>
                              <a:rPr lang="en-US" sz="2000" b="0" i="1" smtClean="0">
                                <a:latin typeface="Cambria Math" panose="02040503050406030204" pitchFamily="18" charset="0"/>
                              </a:rPr>
                            </m:ctrlPr>
                          </m:naryPr>
                          <m:sub/>
                          <m:sup/>
                          <m:e>
                            <m:sSub>
                              <m:sSubPr>
                                <m:ctrlPr>
                                  <a:rPr lang="en-US" sz="2000" b="0" i="1" smtClean="0">
                                    <a:latin typeface="Cambria Math" panose="02040503050406030204" pitchFamily="18" charset="0"/>
                                  </a:rPr>
                                </m:ctrlPr>
                              </m:sSubPr>
                              <m:e>
                                <m:r>
                                  <a:rPr lang="en-US" sz="2000" b="0" i="1" smtClean="0">
                                    <a:latin typeface="Cambria Math" charset="0"/>
                                    <a:ea typeface="Cambria Math" charset="0"/>
                                    <a:cs typeface="Cambria Math" charset="0"/>
                                  </a:rPr>
                                  <m:t>𝜏</m:t>
                                </m:r>
                              </m:e>
                              <m:sub>
                                <m:r>
                                  <a:rPr lang="en-US" sz="2000" b="0" i="1" smtClean="0">
                                    <a:latin typeface="Cambria Math" charset="0"/>
                                  </a:rPr>
                                  <m:t>𝑒𝑥𝑡</m:t>
                                </m:r>
                              </m:sub>
                            </m:sSub>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𝑡</m:t>
                            </m:r>
                          </m:e>
                        </m:nary>
                        <m:r>
                          <a:rPr lang="en-US" sz="2000" b="0" i="1" smtClean="0">
                            <a:latin typeface="Cambria Math" charset="0"/>
                          </a:rPr>
                          <m:t>=</m:t>
                        </m:r>
                        <m:nary>
                          <m:naryPr>
                            <m:chr m:val="∑"/>
                            <m:subHide m:val="on"/>
                            <m:supHide m:val="on"/>
                            <m:ctrlPr>
                              <a:rPr lang="en-US" sz="2000" b="0" i="1" smtClean="0">
                                <a:latin typeface="Cambria Math" panose="02040503050406030204" pitchFamily="18" charset="0"/>
                              </a:rPr>
                            </m:ctrlPr>
                          </m:naryPr>
                          <m:sub/>
                          <m:sup/>
                          <m:e>
                            <m:sSub>
                              <m:sSubPr>
                                <m:ctrlPr>
                                  <a:rPr lang="en-US" sz="2000" b="0" i="1" smtClean="0">
                                    <a:latin typeface="Cambria Math" panose="02040503050406030204" pitchFamily="18" charset="0"/>
                                  </a:rPr>
                                </m:ctrlPr>
                              </m:sSubPr>
                              <m:e>
                                <m:r>
                                  <a:rPr lang="en-US" sz="2000" b="0" i="1" smtClean="0">
                                    <a:latin typeface="Cambria Math" charset="0"/>
                                  </a:rPr>
                                  <m:t>𝐿</m:t>
                                </m:r>
                              </m:e>
                              <m:sub>
                                <m:r>
                                  <a:rPr lang="en-US" sz="2000" b="0" i="1" smtClean="0">
                                    <a:latin typeface="Cambria Math" charset="0"/>
                                  </a:rPr>
                                  <m:t>𝑓</m:t>
                                </m:r>
                              </m:sub>
                            </m:sSub>
                          </m:e>
                        </m:nary>
                      </m:e>
                    </m:nary>
                  </m:oMath>
                </a14:m>
                <a:r>
                  <a:rPr lang="en-US" sz="2000" dirty="0"/>
                  <a:t> </a:t>
                </a:r>
              </a:p>
            </p:txBody>
          </p:sp>
        </mc:Choice>
        <mc:Fallback xmlns="">
          <p:sp>
            <p:nvSpPr>
              <p:cNvPr id="8" name="TextBox 7"/>
              <p:cNvSpPr txBox="1">
                <a:spLocks noRot="1" noChangeAspect="1" noMove="1" noResize="1" noEditPoints="1" noAdjustHandles="1" noChangeArrowheads="1" noChangeShapeType="1" noTextEdit="1"/>
              </p:cNvSpPr>
              <p:nvPr/>
            </p:nvSpPr>
            <p:spPr>
              <a:xfrm>
                <a:off x="2082573" y="3572063"/>
                <a:ext cx="2538387" cy="332399"/>
              </a:xfrm>
              <a:prstGeom prst="rect">
                <a:avLst/>
              </a:prstGeom>
              <a:blipFill>
                <a:blip r:embed="rId3"/>
                <a:stretch>
                  <a:fillRect l="-17910" t="-148148" b="-2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391728" y="4036414"/>
                <a:ext cx="1858522" cy="9342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charset="0"/>
                            </a:rPr>
                            <m:t>𝐼</m:t>
                          </m:r>
                        </m:e>
                        <m:sub>
                          <m:r>
                            <a:rPr lang="en-US" sz="2000" b="0" i="1" smtClean="0">
                              <a:latin typeface="Cambria Math" charset="0"/>
                            </a:rPr>
                            <m:t>1</m:t>
                          </m:r>
                        </m:sub>
                      </m:sSub>
                      <m:sSub>
                        <m:sSubPr>
                          <m:ctrlPr>
                            <a:rPr lang="en-US" sz="2000" i="1" smtClean="0">
                              <a:latin typeface="Cambria Math" panose="02040503050406030204" pitchFamily="18" charset="0"/>
                            </a:rPr>
                          </m:ctrlPr>
                        </m:sSubPr>
                        <m:e>
                          <m:r>
                            <a:rPr lang="en-US" sz="2000" i="1" smtClean="0">
                              <a:latin typeface="Cambria Math" charset="0"/>
                              <a:ea typeface="Cambria Math" charset="0"/>
                              <a:cs typeface="Cambria Math" charset="0"/>
                            </a:rPr>
                            <m:t>𝜔</m:t>
                          </m:r>
                        </m:e>
                        <m:sub>
                          <m:r>
                            <a:rPr lang="en-US" sz="2000" b="0" i="1" smtClean="0">
                              <a:latin typeface="Cambria Math" charset="0"/>
                            </a:rPr>
                            <m:t>1</m:t>
                          </m:r>
                        </m:sub>
                      </m:sSub>
                      <m:r>
                        <a:rPr lang="en-US" sz="2000" b="0" i="1" smtClean="0">
                          <a:latin typeface="Cambria Math" charset="0"/>
                        </a:rPr>
                        <m:t>+0=</m:t>
                      </m:r>
                      <m:sSub>
                        <m:sSubPr>
                          <m:ctrlPr>
                            <a:rPr lang="en-US" sz="2000" b="0" i="1" smtClean="0">
                              <a:latin typeface="Cambria Math" panose="02040503050406030204" pitchFamily="18" charset="0"/>
                            </a:rPr>
                          </m:ctrlPr>
                        </m:sSubPr>
                        <m:e>
                          <m:r>
                            <a:rPr lang="en-US" sz="2000" b="0" i="1" smtClean="0">
                              <a:latin typeface="Cambria Math" charset="0"/>
                            </a:rPr>
                            <m:t>𝐼</m:t>
                          </m:r>
                        </m:e>
                        <m:sub>
                          <m:r>
                            <a:rPr lang="en-US" sz="2000" b="0" i="1" smtClean="0">
                              <a:latin typeface="Cambria Math" charset="0"/>
                            </a:rPr>
                            <m:t>2</m:t>
                          </m:r>
                        </m:sub>
                      </m:sSub>
                      <m:sSub>
                        <m:sSubPr>
                          <m:ctrlPr>
                            <a:rPr lang="en-US" sz="2000" b="0" i="1" smtClean="0">
                              <a:latin typeface="Cambria Math" panose="02040503050406030204" pitchFamily="18" charset="0"/>
                            </a:rPr>
                          </m:ctrlPr>
                        </m:sSubPr>
                        <m:e>
                          <m:r>
                            <a:rPr lang="en-US" sz="2000" b="0" i="1" smtClean="0">
                              <a:latin typeface="Cambria Math" charset="0"/>
                              <a:ea typeface="Cambria Math" charset="0"/>
                              <a:cs typeface="Cambria Math" charset="0"/>
                            </a:rPr>
                            <m:t>𝜔</m:t>
                          </m:r>
                        </m:e>
                        <m:sub>
                          <m:r>
                            <a:rPr lang="en-US" sz="2000" b="0" i="1" smtClean="0">
                              <a:latin typeface="Cambria Math" charset="0"/>
                            </a:rPr>
                            <m:t>2</m:t>
                          </m:r>
                        </m:sub>
                      </m:sSub>
                    </m:oMath>
                  </m:oMathPara>
                </a14:m>
                <a:endParaRPr lang="en-US" sz="2000" dirty="0"/>
              </a:p>
              <a:p>
                <a:pPr/>
                <a14:m>
                  <m:oMathPara xmlns:m="http://schemas.openxmlformats.org/officeDocument/2006/math">
                    <m:oMathParaPr>
                      <m:jc m:val="centerGroup"/>
                    </m:oMathParaPr>
                    <m:oMath xmlns:m="http://schemas.openxmlformats.org/officeDocument/2006/math">
                      <m:r>
                        <a:rPr lang="en-US" sz="200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 </m:t>
                      </m:r>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𝜔</m:t>
                          </m:r>
                        </m:e>
                        <m:sub>
                          <m:r>
                            <a:rPr lang="en-US" sz="2000" b="0" i="1" smtClean="0">
                              <a:latin typeface="Cambria Math" charset="0"/>
                              <a:ea typeface="Cambria Math" charset="0"/>
                              <a:cs typeface="Cambria Math" charset="0"/>
                            </a:rPr>
                            <m:t>2</m:t>
                          </m:r>
                        </m:sub>
                      </m:sSub>
                      <m:r>
                        <a:rPr lang="en-US" sz="2000" b="0" i="1" smtClean="0">
                          <a:latin typeface="Cambria Math" charset="0"/>
                          <a:ea typeface="Cambria Math" charset="0"/>
                          <a:cs typeface="Cambria Math" charset="0"/>
                        </a:rPr>
                        <m:t>=</m:t>
                      </m:r>
                      <m:f>
                        <m:fPr>
                          <m:ctrlPr>
                            <a:rPr lang="mr-IN" sz="2000" b="0" i="1" smtClean="0">
                              <a:latin typeface="Cambria Math" panose="02040503050406030204" pitchFamily="18" charset="0"/>
                              <a:ea typeface="Cambria Math" charset="0"/>
                              <a:cs typeface="Cambria Math" charset="0"/>
                            </a:rPr>
                          </m:ctrlPr>
                        </m:fPr>
                        <m:num>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𝐼</m:t>
                              </m:r>
                            </m:e>
                            <m:sub>
                              <m:r>
                                <a:rPr lang="en-US" sz="2000" b="0" i="1" smtClean="0">
                                  <a:latin typeface="Cambria Math" charset="0"/>
                                  <a:ea typeface="Cambria Math" charset="0"/>
                                  <a:cs typeface="Cambria Math" charset="0"/>
                                </a:rPr>
                                <m:t>1</m:t>
                              </m:r>
                            </m:sub>
                          </m:sSub>
                        </m:num>
                        <m:den>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𝐼</m:t>
                              </m:r>
                            </m:e>
                            <m:sub>
                              <m:r>
                                <a:rPr lang="en-US" sz="2000" b="0" i="1" smtClean="0">
                                  <a:latin typeface="Cambria Math" charset="0"/>
                                  <a:ea typeface="Cambria Math" charset="0"/>
                                  <a:cs typeface="Cambria Math" charset="0"/>
                                </a:rPr>
                                <m:t>2</m:t>
                              </m:r>
                            </m:sub>
                          </m:sSub>
                        </m:den>
                      </m:f>
                      <m:sSub>
                        <m:sSubPr>
                          <m:ctrlPr>
                            <a:rPr lang="en-US" sz="2000" b="0" i="1" smtClean="0">
                              <a:latin typeface="Cambria Math" panose="02040503050406030204" pitchFamily="18" charset="0"/>
                              <a:ea typeface="Cambria Math" charset="0"/>
                              <a:cs typeface="Cambria Math" charset="0"/>
                            </a:rPr>
                          </m:ctrlPr>
                        </m:sSubPr>
                        <m:e>
                          <m:r>
                            <a:rPr lang="en-US" sz="2000" b="0" i="1" smtClean="0">
                              <a:latin typeface="Cambria Math" charset="0"/>
                              <a:ea typeface="Cambria Math" charset="0"/>
                              <a:cs typeface="Cambria Math" charset="0"/>
                            </a:rPr>
                            <m:t>𝜔</m:t>
                          </m:r>
                        </m:e>
                        <m:sub>
                          <m:r>
                            <a:rPr lang="en-US" sz="2000" b="0" i="1" smtClean="0">
                              <a:latin typeface="Cambria Math" charset="0"/>
                              <a:ea typeface="Cambria Math" charset="0"/>
                              <a:cs typeface="Cambria Math" charset="0"/>
                            </a:rPr>
                            <m:t>1</m:t>
                          </m:r>
                        </m:sub>
                      </m:sSub>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2391728" y="4036414"/>
                <a:ext cx="1858522" cy="934295"/>
              </a:xfrm>
              <a:prstGeom prst="rect">
                <a:avLst/>
              </a:prstGeom>
              <a:blipFill>
                <a:blip r:embed="rId4"/>
                <a:stretch>
                  <a:fillRect l="-2027" b="-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5"/>
              <p:cNvSpPr txBox="1">
                <a:spLocks/>
              </p:cNvSpPr>
              <p:nvPr/>
            </p:nvSpPr>
            <p:spPr bwMode="auto">
              <a:xfrm>
                <a:off x="254643" y="5129519"/>
                <a:ext cx="8565266" cy="1314462"/>
              </a:xfrm>
              <a:prstGeom prst="rect">
                <a:avLst/>
              </a:prstGeom>
              <a:noFill/>
              <a:ln>
                <a:noFill/>
              </a:ln>
              <a:extLst>
                <a:ext uri="{909E8E84-426E-40DD-AFC4-6F175D3DCCD1}">
                  <a14:hiddenFill>
                    <a:solidFill>
                      <a:srgbClr val="FFFFFF"/>
                    </a:solidFill>
                  </a14:hiddenFill>
                </a:ext>
                <a:ext uri="{91240B29-F687-4F45-9708-019B960494DF}">
                  <a14:hiddenLine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dirty="0">
                    <a:solidFill>
                      <a:srgbClr val="2047C2"/>
                    </a:solidFill>
                    <a:latin typeface="Palatino Linotype" charset="0"/>
                    <a:ea typeface="Palatino Linotype" charset="0"/>
                    <a:cs typeface="Palatino Linotype" charset="0"/>
                  </a:rPr>
                  <a:t>Note: her angular speed went up with moment of inertia going down so her angular momentum stays the same, BUT because angular speed governs energy (</a:t>
                </a:r>
                <a14:m>
                  <m:oMath xmlns:m="http://schemas.openxmlformats.org/officeDocument/2006/math">
                    <m:r>
                      <a:rPr lang="en-US" altLang="en-US" sz="1800" b="0" i="1" smtClean="0">
                        <a:solidFill>
                          <a:srgbClr val="2047C2"/>
                        </a:solidFill>
                        <a:latin typeface="Cambria Math" charset="0"/>
                        <a:ea typeface="Palatino Linotype" charset="0"/>
                        <a:cs typeface="Palatino Linotype" charset="0"/>
                      </a:rPr>
                      <m:t>𝐾</m:t>
                    </m:r>
                    <m:r>
                      <a:rPr lang="en-US" altLang="en-US" sz="1800" b="0" i="1" smtClean="0">
                        <a:solidFill>
                          <a:srgbClr val="2047C2"/>
                        </a:solidFill>
                        <a:latin typeface="Cambria Math" charset="0"/>
                        <a:ea typeface="Palatino Linotype" charset="0"/>
                        <a:cs typeface="Palatino Linotype" charset="0"/>
                      </a:rPr>
                      <m:t>=</m:t>
                    </m:r>
                    <m:f>
                      <m:fPr>
                        <m:ctrlPr>
                          <a:rPr lang="en-US" altLang="en-US" sz="1800" b="0" i="1" smtClean="0">
                            <a:solidFill>
                              <a:srgbClr val="2047C2"/>
                            </a:solidFill>
                            <a:latin typeface="Cambria Math" panose="02040503050406030204" pitchFamily="18" charset="0"/>
                            <a:ea typeface="Palatino Linotype" charset="0"/>
                            <a:cs typeface="Palatino Linotype" charset="0"/>
                          </a:rPr>
                        </m:ctrlPr>
                      </m:fPr>
                      <m:num>
                        <m:r>
                          <a:rPr lang="en-US" altLang="en-US" sz="1800" b="0" i="1" smtClean="0">
                            <a:solidFill>
                              <a:srgbClr val="2047C2"/>
                            </a:solidFill>
                            <a:latin typeface="Cambria Math" charset="0"/>
                            <a:ea typeface="Palatino Linotype" charset="0"/>
                            <a:cs typeface="Palatino Linotype" charset="0"/>
                          </a:rPr>
                          <m:t>1</m:t>
                        </m:r>
                      </m:num>
                      <m:den>
                        <m:r>
                          <a:rPr lang="en-US" altLang="en-US" sz="1800" b="0" i="1" smtClean="0">
                            <a:solidFill>
                              <a:srgbClr val="2047C2"/>
                            </a:solidFill>
                            <a:latin typeface="Cambria Math" charset="0"/>
                            <a:ea typeface="Palatino Linotype" charset="0"/>
                            <a:cs typeface="Palatino Linotype" charset="0"/>
                          </a:rPr>
                          <m:t>2</m:t>
                        </m:r>
                      </m:den>
                    </m:f>
                    <m:r>
                      <a:rPr lang="en-US" altLang="en-US" sz="1800" b="0" i="1" smtClean="0">
                        <a:solidFill>
                          <a:srgbClr val="2047C2"/>
                        </a:solidFill>
                        <a:latin typeface="Cambria Math" charset="0"/>
                        <a:ea typeface="Palatino Linotype" charset="0"/>
                        <a:cs typeface="Palatino Linotype" charset="0"/>
                      </a:rPr>
                      <m:t>𝐼</m:t>
                    </m:r>
                    <m:sSup>
                      <m:sSupPr>
                        <m:ctrlPr>
                          <a:rPr lang="en-US" altLang="en-US" sz="1800" b="0" i="1" smtClean="0">
                            <a:solidFill>
                              <a:srgbClr val="2047C2"/>
                            </a:solidFill>
                            <a:latin typeface="Cambria Math" panose="02040503050406030204" pitchFamily="18" charset="0"/>
                            <a:ea typeface="Palatino Linotype" charset="0"/>
                            <a:cs typeface="Palatino Linotype" charset="0"/>
                          </a:rPr>
                        </m:ctrlPr>
                      </m:sSupPr>
                      <m:e>
                        <m:r>
                          <a:rPr lang="en-US" altLang="en-US" sz="1800" b="0" i="1" smtClean="0">
                            <a:solidFill>
                              <a:srgbClr val="2047C2"/>
                            </a:solidFill>
                            <a:latin typeface="Cambria Math" charset="0"/>
                            <a:ea typeface="Cambria Math" charset="0"/>
                            <a:cs typeface="Cambria Math" charset="0"/>
                          </a:rPr>
                          <m:t>𝜔</m:t>
                        </m:r>
                      </m:e>
                      <m:sup>
                        <m:r>
                          <a:rPr lang="en-US" altLang="en-US" sz="1800" b="0" i="1" smtClean="0">
                            <a:solidFill>
                              <a:srgbClr val="2047C2"/>
                            </a:solidFill>
                            <a:latin typeface="Cambria Math" charset="0"/>
                            <a:ea typeface="Palatino Linotype" charset="0"/>
                            <a:cs typeface="Palatino Linotype" charset="0"/>
                          </a:rPr>
                          <m:t>2</m:t>
                        </m:r>
                      </m:sup>
                    </m:sSup>
                  </m:oMath>
                </a14:m>
                <a:r>
                  <a:rPr lang="en-US" altLang="en-US" sz="1800" dirty="0">
                    <a:solidFill>
                      <a:srgbClr val="2047C2"/>
                    </a:solidFill>
                    <a:latin typeface="Palatino Linotype" charset="0"/>
                    <a:ea typeface="Palatino Linotype" charset="0"/>
                    <a:cs typeface="Palatino Linotype" charset="0"/>
                  </a:rPr>
                  <a:t>),  the mechanical energy in the system goes UP.  (This is due to chemical energy burned in her body as she pulls her arms inward.)</a:t>
                </a:r>
              </a:p>
            </p:txBody>
          </p:sp>
        </mc:Choice>
        <mc:Fallback xmlns="">
          <p:sp>
            <p:nvSpPr>
              <p:cNvPr id="10" name="Text Box 5"/>
              <p:cNvSpPr txBox="1">
                <a:spLocks noRot="1" noChangeAspect="1" noMove="1" noResize="1" noEditPoints="1" noAdjustHandles="1" noChangeArrowheads="1" noChangeShapeType="1" noTextEdit="1"/>
              </p:cNvSpPr>
              <p:nvPr/>
            </p:nvSpPr>
            <p:spPr bwMode="auto">
              <a:xfrm>
                <a:off x="254643" y="5129519"/>
                <a:ext cx="8565266" cy="1314462"/>
              </a:xfrm>
              <a:prstGeom prst="rect">
                <a:avLst/>
              </a:prstGeom>
              <a:blipFill>
                <a:blip r:embed="rId5"/>
                <a:stretch>
                  <a:fillRect l="-593" t="-1923" r="-1333" b="-673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p>
                <a:r>
                  <a:rPr lang="en-US">
                    <a:noFill/>
                  </a:rPr>
                  <a:t> </a:t>
                </a:r>
              </a:p>
            </p:txBody>
          </p:sp>
        </mc:Fallback>
      </mc:AlternateContent>
      <p:sp>
        <p:nvSpPr>
          <p:cNvPr id="3" name="Content Placeholder 2"/>
          <p:cNvSpPr>
            <a:spLocks noGrp="1"/>
          </p:cNvSpPr>
          <p:nvPr>
            <p:ph idx="1"/>
          </p:nvPr>
        </p:nvSpPr>
        <p:spPr>
          <a:xfrm>
            <a:off x="254643" y="1298222"/>
            <a:ext cx="8634714" cy="1151583"/>
          </a:xfrm>
        </p:spPr>
        <p:txBody>
          <a:bodyPr>
            <a:normAutofit/>
          </a:bodyPr>
          <a:lstStyle/>
          <a:p>
            <a:pPr marL="0" indent="0">
              <a:buNone/>
            </a:pPr>
            <a:r>
              <a:rPr lang="en-US" altLang="en-US" sz="2000" dirty="0"/>
              <a:t>Example:  An ice skater with arms out have an angular speed of 𝛚</a:t>
            </a:r>
            <a:r>
              <a:rPr lang="en-US" altLang="en-US" sz="2000" baseline="-25000" dirty="0"/>
              <a:t>1</a:t>
            </a:r>
            <a:r>
              <a:rPr lang="en-US" altLang="en-US" sz="2000" dirty="0"/>
              <a:t> and a moment of inertia I</a:t>
            </a:r>
            <a:r>
              <a:rPr lang="en-US" altLang="en-US" sz="2000" baseline="-25000" dirty="0"/>
              <a:t>1</a:t>
            </a:r>
            <a:r>
              <a:rPr lang="en-US" altLang="en-US" sz="2000" dirty="0"/>
              <a:t>. She pulls her arms in so her moment of inertia diminishes to I</a:t>
            </a:r>
            <a:r>
              <a:rPr lang="en-US" altLang="en-US" sz="2000" baseline="-25000" dirty="0"/>
              <a:t>2</a:t>
            </a:r>
            <a:r>
              <a:rPr lang="en-US" altLang="en-US" sz="2000" dirty="0"/>
              <a:t>.  What happens to her angular speed?</a:t>
            </a:r>
          </a:p>
          <a:p>
            <a:endParaRPr lang="en-US" dirty="0"/>
          </a:p>
        </p:txBody>
      </p:sp>
      <p:sp>
        <p:nvSpPr>
          <p:cNvPr id="11" name="TextBox 10">
            <a:extLst>
              <a:ext uri="{FF2B5EF4-FFF2-40B4-BE49-F238E27FC236}">
                <a16:creationId xmlns:a16="http://schemas.microsoft.com/office/drawing/2014/main" id="{6513538F-D842-FB4D-A33A-F40FC554B357}"/>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13.)</a:t>
            </a:r>
          </a:p>
        </p:txBody>
      </p:sp>
    </p:spTree>
    <p:extLst>
      <p:ext uri="{BB962C8B-B14F-4D97-AF65-F5344CB8AC3E}">
        <p14:creationId xmlns:p14="http://schemas.microsoft.com/office/powerpoint/2010/main" val="199057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gular momentum spin.Esth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0506" y="331113"/>
            <a:ext cx="3454400" cy="6096000"/>
          </a:xfrm>
          <a:prstGeom prst="rect">
            <a:avLst/>
          </a:prstGeom>
        </p:spPr>
      </p:pic>
      <p:sp>
        <p:nvSpPr>
          <p:cNvPr id="5" name="TextBox 4">
            <a:extLst>
              <a:ext uri="{FF2B5EF4-FFF2-40B4-BE49-F238E27FC236}">
                <a16:creationId xmlns:a16="http://schemas.microsoft.com/office/drawing/2014/main" id="{829EE447-F264-2147-986D-1EF07E4CAFD5}"/>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14.)</a:t>
            </a:r>
          </a:p>
        </p:txBody>
      </p:sp>
      <p:sp>
        <p:nvSpPr>
          <p:cNvPr id="2" name="TextBox 1">
            <a:extLst>
              <a:ext uri="{FF2B5EF4-FFF2-40B4-BE49-F238E27FC236}">
                <a16:creationId xmlns:a16="http://schemas.microsoft.com/office/drawing/2014/main" id="{40D31A9A-9FD8-C540-8536-A2D5DD2BE00A}"/>
              </a:ext>
            </a:extLst>
          </p:cNvPr>
          <p:cNvSpPr txBox="1"/>
          <p:nvPr/>
        </p:nvSpPr>
        <p:spPr>
          <a:xfrm>
            <a:off x="4761571" y="1929161"/>
            <a:ext cx="4114800"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And for planetary motion, look at:</a:t>
            </a:r>
          </a:p>
          <a:p>
            <a:r>
              <a:rPr lang="en-US" dirty="0"/>
              <a:t>URL </a:t>
            </a:r>
            <a:r>
              <a:rPr lang="en-US" dirty="0">
                <a:latin typeface="Times New Roman" panose="02020603050405020304" pitchFamily="18" charset="0"/>
                <a:cs typeface="Times New Roman" panose="02020603050405020304" pitchFamily="18" charset="0"/>
                <a:hlinkClick r:id="rId5"/>
              </a:rPr>
              <a:t>http://galileoandeinstein.phys.virginia.edu/more_stuff/Applets/Kepler/kepler.html</a:t>
            </a:r>
            <a:r>
              <a:rPr lang="en-US"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A4C4E75F-4560-0942-84A9-3E3FAC8DC7B0}"/>
              </a:ext>
            </a:extLst>
          </p:cNvPr>
          <p:cNvSpPr txBox="1"/>
          <p:nvPr/>
        </p:nvSpPr>
        <p:spPr>
          <a:xfrm>
            <a:off x="4222595" y="331113"/>
            <a:ext cx="390292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Poly student . . . </a:t>
            </a:r>
          </a:p>
        </p:txBody>
      </p:sp>
    </p:spTree>
    <p:extLst>
      <p:ext uri="{BB962C8B-B14F-4D97-AF65-F5344CB8AC3E}">
        <p14:creationId xmlns:p14="http://schemas.microsoft.com/office/powerpoint/2010/main" val="88993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15.)</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34" name="Oval 8"/>
          <p:cNvSpPr>
            <a:spLocks noChangeArrowheads="1"/>
          </p:cNvSpPr>
          <p:nvPr/>
        </p:nvSpPr>
        <p:spPr bwMode="auto">
          <a:xfrm>
            <a:off x="6629400" y="378908"/>
            <a:ext cx="2057400" cy="2057400"/>
          </a:xfrm>
          <a:prstGeom prst="ellipse">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graphicFrame>
        <p:nvGraphicFramePr>
          <p:cNvPr id="35" name="Object 4"/>
          <p:cNvGraphicFramePr>
            <a:graphicFrameLocks noChangeAspect="1"/>
          </p:cNvGraphicFramePr>
          <p:nvPr/>
        </p:nvGraphicFramePr>
        <p:xfrm>
          <a:off x="7589520" y="1339028"/>
          <a:ext cx="188595" cy="211455"/>
        </p:xfrm>
        <a:graphic>
          <a:graphicData uri="http://schemas.openxmlformats.org/presentationml/2006/ole">
            <mc:AlternateContent xmlns:mc="http://schemas.openxmlformats.org/markup-compatibility/2006">
              <mc:Choice xmlns:v="urn:schemas-microsoft-com:vml" Requires="v">
                <p:oleObj spid="_x0000_s22653" name="Equation" r:id="rId4" imgW="114300" imgH="127000" progId="Equation.DSMT4">
                  <p:embed/>
                </p:oleObj>
              </mc:Choice>
              <mc:Fallback>
                <p:oleObj name="Equation" r:id="rId4" imgW="114300" imgH="127000" progId="Equation.DSMT4">
                  <p:embed/>
                  <p:pic>
                    <p:nvPicPr>
                      <p:cNvPr id="3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9520" y="1339028"/>
                        <a:ext cx="188595" cy="2114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6" name="Freeform 10"/>
          <p:cNvSpPr>
            <a:spLocks noChangeArrowheads="1"/>
          </p:cNvSpPr>
          <p:nvPr/>
        </p:nvSpPr>
        <p:spPr bwMode="auto">
          <a:xfrm>
            <a:off x="6645117" y="1436183"/>
            <a:ext cx="211455" cy="295752"/>
          </a:xfrm>
          <a:custGeom>
            <a:avLst/>
            <a:gdLst>
              <a:gd name="T0" fmla="*/ 33015 w 234092"/>
              <a:gd name="T1" fmla="*/ 197177 h 329003"/>
              <a:gd name="T2" fmla="*/ 173227 w 234092"/>
              <a:gd name="T3" fmla="*/ 298657 h 329003"/>
              <a:gd name="T4" fmla="*/ 122240 w 234092"/>
              <a:gd name="T5" fmla="*/ 285972 h 329003"/>
              <a:gd name="T6" fmla="*/ 45761 w 234092"/>
              <a:gd name="T7" fmla="*/ 273287 h 329003"/>
              <a:gd name="T8" fmla="*/ 71254 w 234092"/>
              <a:gd name="T9" fmla="*/ 324026 h 329003"/>
              <a:gd name="T10" fmla="*/ 96747 w 234092"/>
              <a:gd name="T11" fmla="*/ 260602 h 329003"/>
              <a:gd name="T12" fmla="*/ 134987 w 234092"/>
              <a:gd name="T13" fmla="*/ 197177 h 329003"/>
              <a:gd name="T14" fmla="*/ 109494 w 234092"/>
              <a:gd name="T15" fmla="*/ 159122 h 329003"/>
              <a:gd name="T16" fmla="*/ 122240 w 234092"/>
              <a:gd name="T17" fmla="*/ 95697 h 329003"/>
              <a:gd name="T18" fmla="*/ 109494 w 234092"/>
              <a:gd name="T19" fmla="*/ 197177 h 329003"/>
              <a:gd name="T20" fmla="*/ 58508 w 234092"/>
              <a:gd name="T21" fmla="*/ 209862 h 329003"/>
              <a:gd name="T22" fmla="*/ 7521 w 234092"/>
              <a:gd name="T23" fmla="*/ 197177 h 329003"/>
              <a:gd name="T24" fmla="*/ 96747 w 234092"/>
              <a:gd name="T25" fmla="*/ 121067 h 329003"/>
              <a:gd name="T26" fmla="*/ 185973 w 234092"/>
              <a:gd name="T27" fmla="*/ 133752 h 329003"/>
              <a:gd name="T28" fmla="*/ 71254 w 234092"/>
              <a:gd name="T29" fmla="*/ 171807 h 329003"/>
              <a:gd name="T30" fmla="*/ 109494 w 234092"/>
              <a:gd name="T31" fmla="*/ 197177 h 329003"/>
              <a:gd name="T32" fmla="*/ 160480 w 234092"/>
              <a:gd name="T33" fmla="*/ 235232 h 329003"/>
              <a:gd name="T34" fmla="*/ 198720 w 234092"/>
              <a:gd name="T35" fmla="*/ 247917 h 329003"/>
              <a:gd name="T36" fmla="*/ 198720 w 234092"/>
              <a:gd name="T37" fmla="*/ 121067 h 329003"/>
              <a:gd name="T38" fmla="*/ 122240 w 234092"/>
              <a:gd name="T39" fmla="*/ 133752 h 329003"/>
              <a:gd name="T40" fmla="*/ 173227 w 234092"/>
              <a:gd name="T41" fmla="*/ 197177 h 329003"/>
              <a:gd name="T42" fmla="*/ 122240 w 234092"/>
              <a:gd name="T43" fmla="*/ 273287 h 329003"/>
              <a:gd name="T44" fmla="*/ 109494 w 234092"/>
              <a:gd name="T45" fmla="*/ 285972 h 3290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4092"/>
              <a:gd name="T70" fmla="*/ 0 h 329003"/>
              <a:gd name="T71" fmla="*/ 234092 w 234092"/>
              <a:gd name="T72" fmla="*/ 329003 h 3290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4092" h="329003">
                <a:moveTo>
                  <a:pt x="32894" y="197411"/>
                </a:moveTo>
                <a:cubicBezTo>
                  <a:pt x="75674" y="201689"/>
                  <a:pt x="234092" y="176016"/>
                  <a:pt x="172594" y="299011"/>
                </a:cubicBezTo>
                <a:cubicBezTo>
                  <a:pt x="164788" y="314623"/>
                  <a:pt x="138910" y="289734"/>
                  <a:pt x="121794" y="286311"/>
                </a:cubicBezTo>
                <a:cubicBezTo>
                  <a:pt x="96544" y="281261"/>
                  <a:pt x="70994" y="277844"/>
                  <a:pt x="45594" y="273611"/>
                </a:cubicBezTo>
                <a:cubicBezTo>
                  <a:pt x="54061" y="290544"/>
                  <a:pt x="52627" y="329003"/>
                  <a:pt x="70994" y="324411"/>
                </a:cubicBezTo>
                <a:cubicBezTo>
                  <a:pt x="93111" y="318882"/>
                  <a:pt x="86199" y="281301"/>
                  <a:pt x="96394" y="260911"/>
                </a:cubicBezTo>
                <a:cubicBezTo>
                  <a:pt x="107433" y="238833"/>
                  <a:pt x="121794" y="218578"/>
                  <a:pt x="134494" y="197411"/>
                </a:cubicBezTo>
                <a:cubicBezTo>
                  <a:pt x="126027" y="184711"/>
                  <a:pt x="104901" y="173987"/>
                  <a:pt x="109094" y="159311"/>
                </a:cubicBezTo>
                <a:cubicBezTo>
                  <a:pt x="130056" y="85944"/>
                  <a:pt x="204584" y="123408"/>
                  <a:pt x="121794" y="95811"/>
                </a:cubicBezTo>
                <a:cubicBezTo>
                  <a:pt x="57920" y="0"/>
                  <a:pt x="133417" y="100118"/>
                  <a:pt x="109094" y="197411"/>
                </a:cubicBezTo>
                <a:cubicBezTo>
                  <a:pt x="104861" y="214344"/>
                  <a:pt x="75227" y="205878"/>
                  <a:pt x="58294" y="210111"/>
                </a:cubicBezTo>
                <a:cubicBezTo>
                  <a:pt x="41361" y="205878"/>
                  <a:pt x="10917" y="214527"/>
                  <a:pt x="7494" y="197411"/>
                </a:cubicBezTo>
                <a:cubicBezTo>
                  <a:pt x="0" y="159942"/>
                  <a:pt x="77602" y="130607"/>
                  <a:pt x="96394" y="121211"/>
                </a:cubicBezTo>
                <a:lnTo>
                  <a:pt x="185294" y="133911"/>
                </a:lnTo>
                <a:cubicBezTo>
                  <a:pt x="167333" y="169832"/>
                  <a:pt x="70994" y="172011"/>
                  <a:pt x="70994" y="172011"/>
                </a:cubicBezTo>
                <a:cubicBezTo>
                  <a:pt x="83694" y="180478"/>
                  <a:pt x="96674" y="188539"/>
                  <a:pt x="109094" y="197411"/>
                </a:cubicBezTo>
                <a:cubicBezTo>
                  <a:pt x="126318" y="209714"/>
                  <a:pt x="141516" y="225009"/>
                  <a:pt x="159894" y="235511"/>
                </a:cubicBezTo>
                <a:cubicBezTo>
                  <a:pt x="171517" y="242153"/>
                  <a:pt x="185294" y="243978"/>
                  <a:pt x="197994" y="248211"/>
                </a:cubicBezTo>
                <a:cubicBezTo>
                  <a:pt x="205107" y="219761"/>
                  <a:pt x="231020" y="144801"/>
                  <a:pt x="197994" y="121211"/>
                </a:cubicBezTo>
                <a:cubicBezTo>
                  <a:pt x="177040" y="106244"/>
                  <a:pt x="147194" y="129678"/>
                  <a:pt x="121794" y="133911"/>
                </a:cubicBezTo>
                <a:cubicBezTo>
                  <a:pt x="90986" y="226336"/>
                  <a:pt x="115225" y="111358"/>
                  <a:pt x="172594" y="197411"/>
                </a:cubicBezTo>
                <a:cubicBezTo>
                  <a:pt x="198514" y="236292"/>
                  <a:pt x="137407" y="261901"/>
                  <a:pt x="121794" y="273611"/>
                </a:cubicBezTo>
                <a:cubicBezTo>
                  <a:pt x="117005" y="277203"/>
                  <a:pt x="113327" y="282078"/>
                  <a:pt x="109094" y="286311"/>
                </a:cubicBezTo>
              </a:path>
            </a:pathLst>
          </a:custGeom>
          <a:blipFill dpi="0" rotWithShape="0">
            <a:blip r:embed="rId6"/>
            <a:srcRect/>
            <a:tile tx="0" ty="0" sx="100000" sy="100000" flip="none" algn="tl"/>
          </a:blipFill>
          <a:ln w="25400">
            <a:solidFill>
              <a:srgbClr val="0000FF"/>
            </a:solidFill>
            <a:round/>
            <a:headEnd/>
            <a:tailEnd/>
          </a:ln>
        </p:spPr>
        <p:txBody>
          <a:bodyPr lIns="82296" tIns="41148" rIns="82296" bIns="41148"/>
          <a:lstStyle/>
          <a:p>
            <a:endParaRPr lang="en-US"/>
          </a:p>
        </p:txBody>
      </p:sp>
      <p:sp>
        <p:nvSpPr>
          <p:cNvPr id="37" name="Freeform 11"/>
          <p:cNvSpPr>
            <a:spLocks noChangeArrowheads="1"/>
          </p:cNvSpPr>
          <p:nvPr/>
        </p:nvSpPr>
        <p:spPr bwMode="auto">
          <a:xfrm>
            <a:off x="8481060" y="1072328"/>
            <a:ext cx="210027" cy="295752"/>
          </a:xfrm>
          <a:custGeom>
            <a:avLst/>
            <a:gdLst>
              <a:gd name="T0" fmla="*/ 32792 w 234092"/>
              <a:gd name="T1" fmla="*/ 197177 h 329003"/>
              <a:gd name="T2" fmla="*/ 172057 w 234092"/>
              <a:gd name="T3" fmla="*/ 298657 h 329003"/>
              <a:gd name="T4" fmla="*/ 121415 w 234092"/>
              <a:gd name="T5" fmla="*/ 285972 h 329003"/>
              <a:gd name="T6" fmla="*/ 45452 w 234092"/>
              <a:gd name="T7" fmla="*/ 273287 h 329003"/>
              <a:gd name="T8" fmla="*/ 70773 w 234092"/>
              <a:gd name="T9" fmla="*/ 324026 h 329003"/>
              <a:gd name="T10" fmla="*/ 96094 w 234092"/>
              <a:gd name="T11" fmla="*/ 260602 h 329003"/>
              <a:gd name="T12" fmla="*/ 134075 w 234092"/>
              <a:gd name="T13" fmla="*/ 197177 h 329003"/>
              <a:gd name="T14" fmla="*/ 108754 w 234092"/>
              <a:gd name="T15" fmla="*/ 159122 h 329003"/>
              <a:gd name="T16" fmla="*/ 121415 w 234092"/>
              <a:gd name="T17" fmla="*/ 95697 h 329003"/>
              <a:gd name="T18" fmla="*/ 108754 w 234092"/>
              <a:gd name="T19" fmla="*/ 197177 h 329003"/>
              <a:gd name="T20" fmla="*/ 58112 w 234092"/>
              <a:gd name="T21" fmla="*/ 209862 h 329003"/>
              <a:gd name="T22" fmla="*/ 7471 w 234092"/>
              <a:gd name="T23" fmla="*/ 197177 h 329003"/>
              <a:gd name="T24" fmla="*/ 96094 w 234092"/>
              <a:gd name="T25" fmla="*/ 121067 h 329003"/>
              <a:gd name="T26" fmla="*/ 184717 w 234092"/>
              <a:gd name="T27" fmla="*/ 133752 h 329003"/>
              <a:gd name="T28" fmla="*/ 70773 w 234092"/>
              <a:gd name="T29" fmla="*/ 171807 h 329003"/>
              <a:gd name="T30" fmla="*/ 108754 w 234092"/>
              <a:gd name="T31" fmla="*/ 197177 h 329003"/>
              <a:gd name="T32" fmla="*/ 159396 w 234092"/>
              <a:gd name="T33" fmla="*/ 235232 h 329003"/>
              <a:gd name="T34" fmla="*/ 197377 w 234092"/>
              <a:gd name="T35" fmla="*/ 247917 h 329003"/>
              <a:gd name="T36" fmla="*/ 197377 w 234092"/>
              <a:gd name="T37" fmla="*/ 121067 h 329003"/>
              <a:gd name="T38" fmla="*/ 121415 w 234092"/>
              <a:gd name="T39" fmla="*/ 133752 h 329003"/>
              <a:gd name="T40" fmla="*/ 172057 w 234092"/>
              <a:gd name="T41" fmla="*/ 197177 h 329003"/>
              <a:gd name="T42" fmla="*/ 121415 w 234092"/>
              <a:gd name="T43" fmla="*/ 273287 h 329003"/>
              <a:gd name="T44" fmla="*/ 108754 w 234092"/>
              <a:gd name="T45" fmla="*/ 285972 h 32900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4092"/>
              <a:gd name="T70" fmla="*/ 0 h 329003"/>
              <a:gd name="T71" fmla="*/ 234092 w 234092"/>
              <a:gd name="T72" fmla="*/ 329003 h 32900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4092" h="329003">
                <a:moveTo>
                  <a:pt x="32894" y="197411"/>
                </a:moveTo>
                <a:cubicBezTo>
                  <a:pt x="75674" y="201689"/>
                  <a:pt x="234092" y="176016"/>
                  <a:pt x="172594" y="299011"/>
                </a:cubicBezTo>
                <a:cubicBezTo>
                  <a:pt x="164788" y="314623"/>
                  <a:pt x="138910" y="289734"/>
                  <a:pt x="121794" y="286311"/>
                </a:cubicBezTo>
                <a:cubicBezTo>
                  <a:pt x="96544" y="281261"/>
                  <a:pt x="70994" y="277844"/>
                  <a:pt x="45594" y="273611"/>
                </a:cubicBezTo>
                <a:cubicBezTo>
                  <a:pt x="54061" y="290544"/>
                  <a:pt x="52627" y="329003"/>
                  <a:pt x="70994" y="324411"/>
                </a:cubicBezTo>
                <a:cubicBezTo>
                  <a:pt x="93111" y="318882"/>
                  <a:pt x="86199" y="281301"/>
                  <a:pt x="96394" y="260911"/>
                </a:cubicBezTo>
                <a:cubicBezTo>
                  <a:pt x="107433" y="238833"/>
                  <a:pt x="121794" y="218578"/>
                  <a:pt x="134494" y="197411"/>
                </a:cubicBezTo>
                <a:cubicBezTo>
                  <a:pt x="126027" y="184711"/>
                  <a:pt x="104901" y="173987"/>
                  <a:pt x="109094" y="159311"/>
                </a:cubicBezTo>
                <a:cubicBezTo>
                  <a:pt x="130056" y="85944"/>
                  <a:pt x="204584" y="123408"/>
                  <a:pt x="121794" y="95811"/>
                </a:cubicBezTo>
                <a:cubicBezTo>
                  <a:pt x="57920" y="0"/>
                  <a:pt x="133417" y="100118"/>
                  <a:pt x="109094" y="197411"/>
                </a:cubicBezTo>
                <a:cubicBezTo>
                  <a:pt x="104861" y="214344"/>
                  <a:pt x="75227" y="205878"/>
                  <a:pt x="58294" y="210111"/>
                </a:cubicBezTo>
                <a:cubicBezTo>
                  <a:pt x="41361" y="205878"/>
                  <a:pt x="10917" y="214527"/>
                  <a:pt x="7494" y="197411"/>
                </a:cubicBezTo>
                <a:cubicBezTo>
                  <a:pt x="0" y="159942"/>
                  <a:pt x="77602" y="130607"/>
                  <a:pt x="96394" y="121211"/>
                </a:cubicBezTo>
                <a:lnTo>
                  <a:pt x="185294" y="133911"/>
                </a:lnTo>
                <a:cubicBezTo>
                  <a:pt x="167333" y="169832"/>
                  <a:pt x="70994" y="172011"/>
                  <a:pt x="70994" y="172011"/>
                </a:cubicBezTo>
                <a:cubicBezTo>
                  <a:pt x="83694" y="180478"/>
                  <a:pt x="96674" y="188539"/>
                  <a:pt x="109094" y="197411"/>
                </a:cubicBezTo>
                <a:cubicBezTo>
                  <a:pt x="126318" y="209714"/>
                  <a:pt x="141516" y="225009"/>
                  <a:pt x="159894" y="235511"/>
                </a:cubicBezTo>
                <a:cubicBezTo>
                  <a:pt x="171517" y="242153"/>
                  <a:pt x="185294" y="243978"/>
                  <a:pt x="197994" y="248211"/>
                </a:cubicBezTo>
                <a:cubicBezTo>
                  <a:pt x="205107" y="219761"/>
                  <a:pt x="231020" y="144801"/>
                  <a:pt x="197994" y="121211"/>
                </a:cubicBezTo>
                <a:cubicBezTo>
                  <a:pt x="177040" y="106244"/>
                  <a:pt x="147194" y="129678"/>
                  <a:pt x="121794" y="133911"/>
                </a:cubicBezTo>
                <a:cubicBezTo>
                  <a:pt x="90986" y="226336"/>
                  <a:pt x="115225" y="111358"/>
                  <a:pt x="172594" y="197411"/>
                </a:cubicBezTo>
                <a:cubicBezTo>
                  <a:pt x="198514" y="236292"/>
                  <a:pt x="137407" y="261901"/>
                  <a:pt x="121794" y="273611"/>
                </a:cubicBezTo>
                <a:cubicBezTo>
                  <a:pt x="117005" y="277203"/>
                  <a:pt x="113327" y="282078"/>
                  <a:pt x="109094" y="286311"/>
                </a:cubicBezTo>
              </a:path>
            </a:pathLst>
          </a:custGeom>
          <a:blipFill dpi="0" rotWithShape="0">
            <a:blip r:embed="rId6"/>
            <a:srcRect/>
            <a:tile tx="0" ty="0" sx="100000" sy="100000" flip="none" algn="tl"/>
          </a:blipFill>
          <a:ln w="25400">
            <a:solidFill>
              <a:srgbClr val="0000FF"/>
            </a:solidFill>
            <a:round/>
            <a:headEnd/>
            <a:tailEnd/>
          </a:ln>
        </p:spPr>
        <p:txBody>
          <a:bodyPr lIns="82296" tIns="41148" rIns="82296" bIns="41148"/>
          <a:lstStyle/>
          <a:p>
            <a:endParaRPr lang="en-US"/>
          </a:p>
        </p:txBody>
      </p:sp>
      <p:sp>
        <p:nvSpPr>
          <p:cNvPr id="38" name="TextBox 12"/>
          <p:cNvSpPr txBox="1">
            <a:spLocks noChangeArrowheads="1"/>
          </p:cNvSpPr>
          <p:nvPr/>
        </p:nvSpPr>
        <p:spPr bwMode="auto">
          <a:xfrm>
            <a:off x="6304280" y="1519368"/>
            <a:ext cx="388620" cy="304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400" dirty="0">
                <a:solidFill>
                  <a:srgbClr val="FF0000"/>
                </a:solidFill>
              </a:rPr>
              <a:t>kid</a:t>
            </a:r>
          </a:p>
        </p:txBody>
      </p:sp>
      <p:sp>
        <p:nvSpPr>
          <p:cNvPr id="39" name="TextBox 13"/>
          <p:cNvSpPr txBox="1">
            <a:spLocks noChangeArrowheads="1"/>
          </p:cNvSpPr>
          <p:nvPr/>
        </p:nvSpPr>
        <p:spPr bwMode="auto">
          <a:xfrm>
            <a:off x="8651240" y="955488"/>
            <a:ext cx="388620" cy="304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400" dirty="0">
                <a:solidFill>
                  <a:srgbClr val="FF0000"/>
                </a:solidFill>
              </a:rPr>
              <a:t>kid</a:t>
            </a:r>
          </a:p>
        </p:txBody>
      </p:sp>
      <p:sp>
        <p:nvSpPr>
          <p:cNvPr id="40" name="TextBox 14"/>
          <p:cNvSpPr txBox="1">
            <a:spLocks noChangeArrowheads="1"/>
          </p:cNvSpPr>
          <p:nvPr/>
        </p:nvSpPr>
        <p:spPr bwMode="auto">
          <a:xfrm>
            <a:off x="6773704" y="1171865"/>
            <a:ext cx="512921" cy="3043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400"/>
              <a:t>walk</a:t>
            </a:r>
          </a:p>
        </p:txBody>
      </p:sp>
      <p:sp>
        <p:nvSpPr>
          <p:cNvPr id="41" name="TextBox 15"/>
          <p:cNvSpPr txBox="1">
            <a:spLocks noChangeArrowheads="1"/>
          </p:cNvSpPr>
          <p:nvPr/>
        </p:nvSpPr>
        <p:spPr bwMode="auto">
          <a:xfrm>
            <a:off x="7914799" y="1328868"/>
            <a:ext cx="512921" cy="304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400" dirty="0"/>
              <a:t>walk</a:t>
            </a:r>
          </a:p>
        </p:txBody>
      </p:sp>
      <p:cxnSp>
        <p:nvCxnSpPr>
          <p:cNvPr id="42" name="Straight Arrow Connector 18"/>
          <p:cNvCxnSpPr>
            <a:cxnSpLocks noChangeShapeType="1"/>
          </p:cNvCxnSpPr>
          <p:nvPr/>
        </p:nvCxnSpPr>
        <p:spPr bwMode="auto">
          <a:xfrm flipV="1">
            <a:off x="6903720" y="147618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33" name="Text Box 56"/>
          <p:cNvSpPr txBox="1">
            <a:spLocks/>
          </p:cNvSpPr>
          <p:nvPr/>
        </p:nvSpPr>
        <p:spPr bwMode="auto">
          <a:xfrm>
            <a:off x="659130" y="3622440"/>
            <a:ext cx="8380729"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As they walk inward, </a:t>
            </a:r>
            <a:r>
              <a:rPr lang="en-US" sz="2000" dirty="0">
                <a:solidFill>
                  <a:srgbClr val="0000FF"/>
                </a:solidFill>
                <a:latin typeface="Times New Roman"/>
                <a:cs typeface="Times New Roman"/>
              </a:rPr>
              <a:t>each kid applies a force</a:t>
            </a:r>
            <a:r>
              <a:rPr lang="en-US" sz="2000" dirty="0">
                <a:latin typeface="Times New Roman"/>
                <a:cs typeface="Times New Roman"/>
              </a:rPr>
              <a:t>, </a:t>
            </a:r>
            <a:r>
              <a:rPr lang="en-US" sz="2000" dirty="0">
                <a:solidFill>
                  <a:srgbClr val="008000"/>
                </a:solidFill>
                <a:latin typeface="Times New Roman"/>
                <a:cs typeface="Times New Roman"/>
              </a:rPr>
              <a:t>hence torque</a:t>
            </a:r>
            <a:r>
              <a:rPr lang="en-US" sz="2000" dirty="0">
                <a:latin typeface="Times New Roman"/>
                <a:cs typeface="Times New Roman"/>
              </a:rPr>
              <a:t>, to the </a:t>
            </a:r>
            <a:r>
              <a:rPr lang="en-US" sz="2000" dirty="0" err="1">
                <a:latin typeface="Times New Roman"/>
                <a:cs typeface="Times New Roman"/>
              </a:rPr>
              <a:t>m.g.r</a:t>
            </a:r>
            <a:r>
              <a:rPr lang="en-US" sz="2000" dirty="0">
                <a:latin typeface="Times New Roman"/>
                <a:cs typeface="Times New Roman"/>
              </a:rPr>
              <a:t>., that </a:t>
            </a:r>
            <a:r>
              <a:rPr lang="en-US" sz="2000" dirty="0">
                <a:solidFill>
                  <a:srgbClr val="0000FF"/>
                </a:solidFill>
                <a:latin typeface="Times New Roman"/>
                <a:cs typeface="Times New Roman"/>
              </a:rPr>
              <a:t>changes the </a:t>
            </a:r>
            <a:r>
              <a:rPr lang="en-US" sz="2000" dirty="0" err="1">
                <a:solidFill>
                  <a:srgbClr val="0000FF"/>
                </a:solidFill>
                <a:latin typeface="Times New Roman"/>
                <a:cs typeface="Times New Roman"/>
              </a:rPr>
              <a:t>m.g.r.’s</a:t>
            </a:r>
            <a:r>
              <a:rPr lang="en-US" sz="2000" dirty="0">
                <a:solidFill>
                  <a:srgbClr val="0000FF"/>
                </a:solidFill>
                <a:latin typeface="Times New Roman"/>
                <a:cs typeface="Times New Roman"/>
              </a:rPr>
              <a:t> </a:t>
            </a:r>
            <a:r>
              <a:rPr lang="en-US" sz="2000" i="1" dirty="0">
                <a:solidFill>
                  <a:srgbClr val="0000FF"/>
                </a:solidFill>
                <a:latin typeface="Times New Roman"/>
                <a:cs typeface="Times New Roman"/>
              </a:rPr>
              <a:t>angular velocity</a:t>
            </a:r>
            <a:r>
              <a:rPr lang="en-US" sz="2000" dirty="0">
                <a:latin typeface="Times New Roman"/>
                <a:cs typeface="Times New Roman"/>
              </a:rPr>
              <a:t>.  As a </a:t>
            </a:r>
            <a:r>
              <a:rPr lang="en-US" sz="2000" dirty="0">
                <a:solidFill>
                  <a:srgbClr val="0000FF"/>
                </a:solidFill>
                <a:latin typeface="Times New Roman"/>
                <a:cs typeface="Times New Roman"/>
              </a:rPr>
              <a:t>Newton’s Third Law action/action pair</a:t>
            </a:r>
            <a:r>
              <a:rPr lang="en-US" sz="2000" dirty="0">
                <a:latin typeface="Times New Roman"/>
                <a:cs typeface="Times New Roman"/>
              </a:rPr>
              <a:t>, the </a:t>
            </a:r>
            <a:r>
              <a:rPr lang="en-US" sz="2000" dirty="0" err="1">
                <a:solidFill>
                  <a:srgbClr val="0000FF"/>
                </a:solidFill>
                <a:latin typeface="Times New Roman"/>
                <a:cs typeface="Times New Roman"/>
              </a:rPr>
              <a:t>m.g.r</a:t>
            </a:r>
            <a:r>
              <a:rPr lang="en-US" sz="2000" dirty="0">
                <a:solidFill>
                  <a:srgbClr val="0000FF"/>
                </a:solidFill>
                <a:latin typeface="Times New Roman"/>
                <a:cs typeface="Times New Roman"/>
              </a:rPr>
              <a:t>. applies a force</a:t>
            </a:r>
            <a:r>
              <a:rPr lang="en-US" sz="2000" dirty="0">
                <a:latin typeface="Times New Roman"/>
                <a:cs typeface="Times New Roman"/>
              </a:rPr>
              <a:t>, </a:t>
            </a:r>
            <a:r>
              <a:rPr lang="en-US" sz="2000" dirty="0">
                <a:solidFill>
                  <a:srgbClr val="008000"/>
                </a:solidFill>
                <a:latin typeface="Times New Roman"/>
                <a:cs typeface="Times New Roman"/>
              </a:rPr>
              <a:t>hence torque</a:t>
            </a:r>
            <a:r>
              <a:rPr lang="en-US" sz="2000" dirty="0">
                <a:latin typeface="Times New Roman"/>
                <a:cs typeface="Times New Roman"/>
              </a:rPr>
              <a:t>, to the kids changing </a:t>
            </a:r>
            <a:r>
              <a:rPr lang="en-US" sz="2000" i="1" dirty="0">
                <a:solidFill>
                  <a:srgbClr val="0000FF"/>
                </a:solidFill>
                <a:latin typeface="Times New Roman"/>
                <a:cs typeface="Times New Roman"/>
              </a:rPr>
              <a:t>their </a:t>
            </a:r>
            <a:r>
              <a:rPr lang="en-US" sz="2000" dirty="0">
                <a:solidFill>
                  <a:srgbClr val="0000FF"/>
                </a:solidFill>
                <a:latin typeface="Times New Roman"/>
                <a:cs typeface="Times New Roman"/>
              </a:rPr>
              <a:t>angular velocity</a:t>
            </a:r>
            <a:r>
              <a:rPr lang="en-US" sz="2000" dirty="0">
                <a:latin typeface="Times New Roman"/>
                <a:cs typeface="Times New Roman"/>
              </a:rPr>
              <a:t>.  As these are all </a:t>
            </a:r>
            <a:r>
              <a:rPr lang="en-US" sz="2000" dirty="0">
                <a:solidFill>
                  <a:srgbClr val="FF0000"/>
                </a:solidFill>
                <a:latin typeface="Times New Roman"/>
                <a:cs typeface="Times New Roman"/>
              </a:rPr>
              <a:t>internal impulses</a:t>
            </a:r>
            <a:r>
              <a:rPr lang="en-US" sz="2000" dirty="0">
                <a:latin typeface="Times New Roman"/>
                <a:cs typeface="Times New Roman"/>
              </a:rPr>
              <a:t>, </a:t>
            </a:r>
            <a:r>
              <a:rPr lang="en-US" sz="2000" i="1" dirty="0">
                <a:solidFill>
                  <a:srgbClr val="0000FF"/>
                </a:solidFill>
                <a:latin typeface="Times New Roman"/>
                <a:cs typeface="Times New Roman"/>
              </a:rPr>
              <a:t>conservation of angular momentum </a:t>
            </a:r>
            <a:r>
              <a:rPr lang="en-US" sz="2000" dirty="0">
                <a:solidFill>
                  <a:srgbClr val="0000FF"/>
                </a:solidFill>
                <a:latin typeface="Times New Roman"/>
                <a:cs typeface="Times New Roman"/>
              </a:rPr>
              <a:t>is applicable</a:t>
            </a:r>
            <a:r>
              <a:rPr lang="en-US" sz="2000" dirty="0">
                <a:latin typeface="Times New Roman"/>
                <a:cs typeface="Times New Roman"/>
              </a:rPr>
              <a:t>.</a:t>
            </a:r>
          </a:p>
        </p:txBody>
      </p:sp>
      <p:grpSp>
        <p:nvGrpSpPr>
          <p:cNvPr id="2" name="Group 1"/>
          <p:cNvGrpSpPr/>
          <p:nvPr/>
        </p:nvGrpSpPr>
        <p:grpSpPr>
          <a:xfrm>
            <a:off x="312103" y="557341"/>
            <a:ext cx="5821997" cy="2976199"/>
            <a:chOff x="312103" y="138241"/>
            <a:chExt cx="5821997" cy="2976199"/>
          </a:xfrm>
        </p:grpSpPr>
        <p:sp>
          <p:nvSpPr>
            <p:cNvPr id="6" name="Text Box 56"/>
            <p:cNvSpPr txBox="1">
              <a:spLocks/>
            </p:cNvSpPr>
            <p:nvPr/>
          </p:nvSpPr>
          <p:spPr bwMode="auto">
            <a:xfrm>
              <a:off x="312103" y="138241"/>
              <a:ext cx="5821997" cy="2976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800" dirty="0">
                  <a:solidFill>
                    <a:srgbClr val="FF0000"/>
                  </a:solidFill>
                  <a:latin typeface="Apple Chancery"/>
                  <a:cs typeface="Apple Chancery"/>
                </a:rPr>
                <a:t>Example 5: </a:t>
              </a:r>
              <a:r>
                <a:rPr lang="en-US" sz="2000" dirty="0">
                  <a:latin typeface="Times New Roman"/>
                  <a:cs typeface="Times New Roman"/>
                </a:rPr>
                <a:t>Another standard problem is the </a:t>
              </a:r>
              <a:r>
                <a:rPr lang="en-US" sz="2000" i="1" dirty="0">
                  <a:solidFill>
                    <a:srgbClr val="0000FF"/>
                  </a:solidFill>
                  <a:latin typeface="Times New Roman"/>
                  <a:cs typeface="Times New Roman"/>
                </a:rPr>
                <a:t>merry-go-round </a:t>
              </a:r>
              <a:r>
                <a:rPr lang="en-US" sz="2000" dirty="0">
                  <a:solidFill>
                    <a:srgbClr val="0000FF"/>
                  </a:solidFill>
                  <a:latin typeface="Times New Roman"/>
                  <a:cs typeface="Times New Roman"/>
                </a:rPr>
                <a:t>problem</a:t>
              </a:r>
              <a:r>
                <a:rPr lang="en-US" sz="2000" dirty="0">
                  <a:latin typeface="Times New Roman"/>
                  <a:cs typeface="Times New Roman"/>
                </a:rPr>
                <a:t>.   A </a:t>
              </a:r>
              <a:r>
                <a:rPr lang="en-US" sz="2000" i="1" dirty="0">
                  <a:latin typeface="Times New Roman"/>
                  <a:cs typeface="Times New Roman"/>
                </a:rPr>
                <a:t>merry-go-round</a:t>
              </a:r>
              <a:r>
                <a:rPr lang="en-US" sz="2000" dirty="0">
                  <a:latin typeface="Times New Roman"/>
                  <a:cs typeface="Times New Roman"/>
                </a:rPr>
                <a:t>, assumed to be a disk, has mass </a:t>
              </a:r>
              <a:r>
                <a:rPr lang="en-US" sz="2000" i="1" dirty="0">
                  <a:solidFill>
                    <a:srgbClr val="FF0000"/>
                  </a:solidFill>
                  <a:latin typeface="Times New Roman"/>
                  <a:cs typeface="Times New Roman"/>
                </a:rPr>
                <a:t>M</a:t>
              </a:r>
              <a:r>
                <a:rPr lang="en-US" sz="2000" dirty="0">
                  <a:latin typeface="Times New Roman"/>
                  <a:cs typeface="Times New Roman"/>
                </a:rPr>
                <a:t> and </a:t>
              </a:r>
              <a:r>
                <a:rPr lang="en-US" sz="2000" dirty="0">
                  <a:solidFill>
                    <a:schemeClr val="tx1"/>
                  </a:solidFill>
                  <a:latin typeface="Times New Roman"/>
                  <a:cs typeface="Times New Roman"/>
                </a:rPr>
                <a:t>radius</a:t>
              </a:r>
              <a:r>
                <a:rPr lang="en-US" sz="2000" i="1" dirty="0">
                  <a:solidFill>
                    <a:srgbClr val="FF0000"/>
                  </a:solidFill>
                  <a:latin typeface="Times New Roman"/>
                  <a:cs typeface="Times New Roman"/>
                </a:rPr>
                <a:t> R</a:t>
              </a:r>
              <a:r>
                <a:rPr lang="en-US" sz="2000" dirty="0">
                  <a:latin typeface="Times New Roman"/>
                  <a:cs typeface="Times New Roman"/>
                </a:rPr>
                <a:t>.  It also has </a:t>
              </a:r>
              <a:r>
                <a:rPr lang="en-US" sz="2000" dirty="0">
                  <a:solidFill>
                    <a:srgbClr val="0000FF"/>
                  </a:solidFill>
                  <a:latin typeface="Times New Roman"/>
                  <a:cs typeface="Times New Roman"/>
                </a:rPr>
                <a:t>two kids </a:t>
              </a:r>
              <a:r>
                <a:rPr lang="en-US" sz="2000" dirty="0">
                  <a:latin typeface="Times New Roman"/>
                  <a:cs typeface="Times New Roman"/>
                </a:rPr>
                <a:t>who push the </a:t>
              </a:r>
              <a:r>
                <a:rPr lang="en-US" sz="2000" dirty="0" err="1">
                  <a:latin typeface="Times New Roman"/>
                  <a:cs typeface="Times New Roman"/>
                </a:rPr>
                <a:t>m.g.r.’s</a:t>
              </a:r>
              <a:r>
                <a:rPr lang="en-US" sz="2000" dirty="0">
                  <a:latin typeface="Times New Roman"/>
                  <a:cs typeface="Times New Roman"/>
                </a:rPr>
                <a:t> outer edge by running along side of it to get it up to an </a:t>
              </a:r>
              <a:r>
                <a:rPr lang="en-US" sz="2000" dirty="0">
                  <a:solidFill>
                    <a:srgbClr val="0000FF"/>
                  </a:solidFill>
                  <a:latin typeface="Times New Roman"/>
                  <a:cs typeface="Times New Roman"/>
                </a:rPr>
                <a:t>angular speed </a:t>
              </a:r>
              <a:r>
                <a:rPr lang="en-US" sz="2000" dirty="0">
                  <a:latin typeface="Times New Roman"/>
                  <a:cs typeface="Times New Roman"/>
                </a:rPr>
                <a:t>of     .  The kids, each of which have a mass of      , then jump on and start to walk toward the center of the </a:t>
              </a:r>
              <a:r>
                <a:rPr lang="en-US" sz="2000" dirty="0" err="1">
                  <a:latin typeface="Times New Roman"/>
                  <a:cs typeface="Times New Roman"/>
                </a:rPr>
                <a:t>m.g.r</a:t>
              </a:r>
              <a:r>
                <a:rPr lang="en-US" sz="2000" dirty="0">
                  <a:latin typeface="Times New Roman"/>
                  <a:cs typeface="Times New Roman"/>
                </a:rPr>
                <a:t>.  When they get to within </a:t>
              </a:r>
              <a:r>
                <a:rPr lang="en-US" sz="2000" i="1" dirty="0">
                  <a:solidFill>
                    <a:srgbClr val="FF0000"/>
                  </a:solidFill>
                  <a:latin typeface="Times New Roman"/>
                  <a:cs typeface="Times New Roman"/>
                </a:rPr>
                <a:t>    </a:t>
              </a:r>
              <a:r>
                <a:rPr lang="en-US" sz="2000" dirty="0">
                  <a:latin typeface="Times New Roman"/>
                  <a:cs typeface="Times New Roman"/>
                </a:rPr>
                <a:t>  units </a:t>
              </a:r>
              <a:r>
                <a:rPr lang="en-US" sz="2000" dirty="0">
                  <a:solidFill>
                    <a:srgbClr val="0000FF"/>
                  </a:solidFill>
                  <a:latin typeface="Times New Roman"/>
                  <a:cs typeface="Times New Roman"/>
                </a:rPr>
                <a:t>from the center</a:t>
              </a:r>
              <a:r>
                <a:rPr lang="en-US" sz="2000" dirty="0">
                  <a:latin typeface="Times New Roman"/>
                  <a:cs typeface="Times New Roman"/>
                </a:rPr>
                <a:t>, they stop.  </a:t>
              </a:r>
              <a:r>
                <a:rPr lang="en-US" sz="2000" dirty="0">
                  <a:solidFill>
                    <a:srgbClr val="0000FF"/>
                  </a:solidFill>
                  <a:latin typeface="Times New Roman"/>
                  <a:cs typeface="Times New Roman"/>
                </a:rPr>
                <a:t>What is their speed at that point?  </a:t>
              </a:r>
            </a:p>
          </p:txBody>
        </p:sp>
        <p:graphicFrame>
          <p:nvGraphicFramePr>
            <p:cNvPr id="22" name="Object 3"/>
            <p:cNvGraphicFramePr>
              <a:graphicFrameLocks noChangeAspect="1"/>
            </p:cNvGraphicFramePr>
            <p:nvPr/>
          </p:nvGraphicFramePr>
          <p:xfrm>
            <a:off x="4796695" y="1556170"/>
            <a:ext cx="287210" cy="306705"/>
          </p:xfrm>
          <a:graphic>
            <a:graphicData uri="http://schemas.openxmlformats.org/presentationml/2006/ole">
              <mc:AlternateContent xmlns:mc="http://schemas.openxmlformats.org/markup-compatibility/2006">
                <mc:Choice xmlns:v="urn:schemas-microsoft-com:vml" Requires="v">
                  <p:oleObj spid="_x0000_s22654" name="Equation" r:id="rId7" imgW="190500" imgH="203200" progId="Equation.DSMT4">
                    <p:embed/>
                  </p:oleObj>
                </mc:Choice>
                <mc:Fallback>
                  <p:oleObj name="Equation" r:id="rId7" imgW="190500" imgH="203200" progId="Equation.DSMT4">
                    <p:embed/>
                    <p:pic>
                      <p:nvPicPr>
                        <p:cNvPr id="22" name="Object 3"/>
                        <p:cNvPicPr>
                          <a:picLocks noChangeAspect="1" noChangeArrowheads="1"/>
                        </p:cNvPicPr>
                        <p:nvPr/>
                      </p:nvPicPr>
                      <p:blipFill>
                        <a:blip r:embed="rId8"/>
                        <a:srcRect/>
                        <a:stretch>
                          <a:fillRect/>
                        </a:stretch>
                      </p:blipFill>
                      <p:spPr bwMode="auto">
                        <a:xfrm>
                          <a:off x="4796695" y="1556170"/>
                          <a:ext cx="287210" cy="306705"/>
                        </a:xfrm>
                        <a:prstGeom prst="rect">
                          <a:avLst/>
                        </a:prstGeom>
                        <a:noFill/>
                        <a:ln>
                          <a:noFill/>
                        </a:ln>
                        <a:effectLst/>
                      </p:spPr>
                    </p:pic>
                  </p:oleObj>
                </mc:Fallback>
              </mc:AlternateContent>
            </a:graphicData>
          </a:graphic>
        </p:graphicFrame>
        <p:graphicFrame>
          <p:nvGraphicFramePr>
            <p:cNvPr id="32" name="Object 3"/>
            <p:cNvGraphicFramePr>
              <a:graphicFrameLocks noChangeAspect="1"/>
            </p:cNvGraphicFramePr>
            <p:nvPr/>
          </p:nvGraphicFramePr>
          <p:xfrm>
            <a:off x="3978275" y="1854979"/>
            <a:ext cx="365125" cy="326246"/>
          </p:xfrm>
          <a:graphic>
            <a:graphicData uri="http://schemas.openxmlformats.org/presentationml/2006/ole">
              <mc:AlternateContent xmlns:mc="http://schemas.openxmlformats.org/markup-compatibility/2006">
                <mc:Choice xmlns:v="urn:schemas-microsoft-com:vml" Requires="v">
                  <p:oleObj spid="_x0000_s22655" name="Equation" r:id="rId9" imgW="228600" imgH="203200" progId="Equation.DSMT4">
                    <p:embed/>
                  </p:oleObj>
                </mc:Choice>
                <mc:Fallback>
                  <p:oleObj name="Equation" r:id="rId9" imgW="228600" imgH="203200" progId="Equation.DSMT4">
                    <p:embed/>
                    <p:pic>
                      <p:nvPicPr>
                        <p:cNvPr id="32" name="Object 3"/>
                        <p:cNvPicPr>
                          <a:picLocks noChangeAspect="1" noChangeArrowheads="1"/>
                        </p:cNvPicPr>
                        <p:nvPr/>
                      </p:nvPicPr>
                      <p:blipFill>
                        <a:blip r:embed="rId10"/>
                        <a:srcRect/>
                        <a:stretch>
                          <a:fillRect/>
                        </a:stretch>
                      </p:blipFill>
                      <p:spPr bwMode="auto">
                        <a:xfrm>
                          <a:off x="3978275" y="1854979"/>
                          <a:ext cx="365125" cy="326246"/>
                        </a:xfrm>
                        <a:prstGeom prst="rect">
                          <a:avLst/>
                        </a:prstGeom>
                        <a:noFill/>
                        <a:ln>
                          <a:noFill/>
                        </a:ln>
                        <a:effectLst/>
                      </p:spPr>
                    </p:pic>
                  </p:oleObj>
                </mc:Fallback>
              </mc:AlternateContent>
            </a:graphicData>
          </a:graphic>
        </p:graphicFrame>
        <p:graphicFrame>
          <p:nvGraphicFramePr>
            <p:cNvPr id="44" name="Object 3"/>
            <p:cNvGraphicFramePr>
              <a:graphicFrameLocks noChangeAspect="1"/>
            </p:cNvGraphicFramePr>
            <p:nvPr/>
          </p:nvGraphicFramePr>
          <p:xfrm>
            <a:off x="2222500" y="2403475"/>
            <a:ext cx="381000" cy="441325"/>
          </p:xfrm>
          <a:graphic>
            <a:graphicData uri="http://schemas.openxmlformats.org/presentationml/2006/ole">
              <mc:AlternateContent xmlns:mc="http://schemas.openxmlformats.org/markup-compatibility/2006">
                <mc:Choice xmlns:v="urn:schemas-microsoft-com:vml" Requires="v">
                  <p:oleObj spid="_x0000_s22656" name="Equation" r:id="rId11" imgW="254000" imgH="292100" progId="Equation.DSMT4">
                    <p:embed/>
                  </p:oleObj>
                </mc:Choice>
                <mc:Fallback>
                  <p:oleObj name="Equation" r:id="rId11" imgW="254000" imgH="292100" progId="Equation.DSMT4">
                    <p:embed/>
                    <p:pic>
                      <p:nvPicPr>
                        <p:cNvPr id="44" name="Object 3"/>
                        <p:cNvPicPr>
                          <a:picLocks noChangeAspect="1" noChangeArrowheads="1"/>
                        </p:cNvPicPr>
                        <p:nvPr/>
                      </p:nvPicPr>
                      <p:blipFill>
                        <a:blip r:embed="rId12"/>
                        <a:srcRect/>
                        <a:stretch>
                          <a:fillRect/>
                        </a:stretch>
                      </p:blipFill>
                      <p:spPr bwMode="auto">
                        <a:xfrm>
                          <a:off x="2222500" y="2403475"/>
                          <a:ext cx="381000" cy="441325"/>
                        </a:xfrm>
                        <a:prstGeom prst="rect">
                          <a:avLst/>
                        </a:prstGeom>
                        <a:noFill/>
                        <a:ln>
                          <a:noFill/>
                        </a:ln>
                        <a:effectLst/>
                      </p:spPr>
                    </p:pic>
                  </p:oleObj>
                </mc:Fallback>
              </mc:AlternateContent>
            </a:graphicData>
          </a:graphic>
        </p:graphicFrame>
      </p:grpSp>
      <p:sp>
        <p:nvSpPr>
          <p:cNvPr id="45" name="Text Box 56"/>
          <p:cNvSpPr txBox="1">
            <a:spLocks/>
          </p:cNvSpPr>
          <p:nvPr/>
        </p:nvSpPr>
        <p:spPr bwMode="auto">
          <a:xfrm>
            <a:off x="641350" y="5294477"/>
            <a:ext cx="797687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Interestingly, </a:t>
            </a:r>
            <a:r>
              <a:rPr lang="en-US" sz="2000" dirty="0">
                <a:solidFill>
                  <a:srgbClr val="0000FF"/>
                </a:solidFill>
                <a:latin typeface="Times New Roman"/>
                <a:cs typeface="Times New Roman"/>
              </a:rPr>
              <a:t>there are TWO ways </a:t>
            </a:r>
            <a:r>
              <a:rPr lang="en-US" sz="2000" dirty="0">
                <a:latin typeface="Times New Roman"/>
                <a:cs typeface="Times New Roman"/>
              </a:rPr>
              <a:t>we can go here with the kids:</a:t>
            </a:r>
          </a:p>
        </p:txBody>
      </p:sp>
      <p:cxnSp>
        <p:nvCxnSpPr>
          <p:cNvPr id="47" name="Straight Arrow Connector 18"/>
          <p:cNvCxnSpPr>
            <a:cxnSpLocks noChangeShapeType="1"/>
          </p:cNvCxnSpPr>
          <p:nvPr/>
        </p:nvCxnSpPr>
        <p:spPr bwMode="auto">
          <a:xfrm rot="10800000" flipV="1">
            <a:off x="8018780" y="127806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90820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16.)</a:t>
            </a:r>
          </a:p>
        </p:txBody>
      </p:sp>
      <p:sp>
        <p:nvSpPr>
          <p:cNvPr id="18" name="Text Box 56"/>
          <p:cNvSpPr txBox="1">
            <a:spLocks/>
          </p:cNvSpPr>
          <p:nvPr/>
        </p:nvSpPr>
        <p:spPr bwMode="auto">
          <a:xfrm>
            <a:off x="265208" y="414689"/>
            <a:ext cx="691029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treating the two kids as masses executing rotational motion:</a:t>
            </a:r>
            <a:endParaRPr lang="en-US" sz="2000" dirty="0">
              <a:solidFill>
                <a:srgbClr val="0000FF"/>
              </a:solidFill>
              <a:latin typeface="Times New Roman"/>
              <a:cs typeface="Times New Roman"/>
            </a:endParaRPr>
          </a:p>
        </p:txBody>
      </p:sp>
      <p:graphicFrame>
        <p:nvGraphicFramePr>
          <p:cNvPr id="30" name="Object 2"/>
          <p:cNvGraphicFramePr>
            <a:graphicFrameLocks noChangeAspect="1"/>
          </p:cNvGraphicFramePr>
          <p:nvPr/>
        </p:nvGraphicFramePr>
        <p:xfrm>
          <a:off x="427038" y="1231900"/>
          <a:ext cx="8393112" cy="2519363"/>
        </p:xfrm>
        <a:graphic>
          <a:graphicData uri="http://schemas.openxmlformats.org/presentationml/2006/ole">
            <mc:AlternateContent xmlns:mc="http://schemas.openxmlformats.org/markup-compatibility/2006">
              <mc:Choice xmlns:v="urn:schemas-microsoft-com:vml" Requires="v">
                <p:oleObj spid="_x0000_s23649" name="Equation" r:id="rId4" imgW="4927600" imgH="1473200" progId="Equation.DSMT4">
                  <p:embed/>
                </p:oleObj>
              </mc:Choice>
              <mc:Fallback>
                <p:oleObj name="Equation" r:id="rId4" imgW="4927600" imgH="1473200" progId="Equation.DSMT4">
                  <p:embed/>
                  <p:pic>
                    <p:nvPicPr>
                      <p:cNvPr id="30" name="Object 2"/>
                      <p:cNvPicPr>
                        <a:picLocks noChangeAspect="1" noChangeArrowheads="1"/>
                      </p:cNvPicPr>
                      <p:nvPr/>
                    </p:nvPicPr>
                    <p:blipFill>
                      <a:blip r:embed="rId5"/>
                      <a:srcRect/>
                      <a:stretch>
                        <a:fillRect/>
                      </a:stretch>
                    </p:blipFill>
                    <p:spPr bwMode="auto">
                      <a:xfrm>
                        <a:off x="427038" y="1231900"/>
                        <a:ext cx="8393112" cy="25193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0" name="Text Box 56"/>
          <p:cNvSpPr txBox="1">
            <a:spLocks/>
          </p:cNvSpPr>
          <p:nvPr/>
        </p:nvSpPr>
        <p:spPr bwMode="auto">
          <a:xfrm>
            <a:off x="265208" y="4175696"/>
            <a:ext cx="471281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the kid’s velocities:</a:t>
            </a:r>
            <a:endParaRPr lang="en-US" sz="2000" dirty="0">
              <a:solidFill>
                <a:srgbClr val="0000FF"/>
              </a:solidFill>
              <a:latin typeface="Times New Roman"/>
              <a:cs typeface="Times New Roman"/>
            </a:endParaRPr>
          </a:p>
        </p:txBody>
      </p:sp>
      <p:graphicFrame>
        <p:nvGraphicFramePr>
          <p:cNvPr id="51" name="Object 2"/>
          <p:cNvGraphicFramePr>
            <a:graphicFrameLocks noChangeAspect="1"/>
          </p:cNvGraphicFramePr>
          <p:nvPr/>
        </p:nvGraphicFramePr>
        <p:xfrm>
          <a:off x="2411413" y="4657725"/>
          <a:ext cx="3763962" cy="1627188"/>
        </p:xfrm>
        <a:graphic>
          <a:graphicData uri="http://schemas.openxmlformats.org/presentationml/2006/ole">
            <mc:AlternateContent xmlns:mc="http://schemas.openxmlformats.org/markup-compatibility/2006">
              <mc:Choice xmlns:v="urn:schemas-microsoft-com:vml" Requires="v">
                <p:oleObj spid="_x0000_s23650" name="Equation" r:id="rId6" imgW="2209800" imgH="952500" progId="Equation.DSMT4">
                  <p:embed/>
                </p:oleObj>
              </mc:Choice>
              <mc:Fallback>
                <p:oleObj name="Equation" r:id="rId6" imgW="2209800" imgH="952500" progId="Equation.DSMT4">
                  <p:embed/>
                  <p:pic>
                    <p:nvPicPr>
                      <p:cNvPr id="51" name="Object 2"/>
                      <p:cNvPicPr>
                        <a:picLocks noChangeAspect="1" noChangeArrowheads="1"/>
                      </p:cNvPicPr>
                      <p:nvPr/>
                    </p:nvPicPr>
                    <p:blipFill>
                      <a:blip r:embed="rId7"/>
                      <a:srcRect/>
                      <a:stretch>
                        <a:fillRect/>
                      </a:stretch>
                    </p:blipFill>
                    <p:spPr bwMode="auto">
                      <a:xfrm>
                        <a:off x="2411413" y="4657725"/>
                        <a:ext cx="3763962" cy="16271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8" name="Straight Connector 7"/>
          <p:cNvCxnSpPr/>
          <p:nvPr/>
        </p:nvCxnSpPr>
        <p:spPr>
          <a:xfrm flipV="1">
            <a:off x="1295400" y="22225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781300" y="22352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6032500" y="20701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7772400" y="22225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473700" y="50927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3924300" y="4657725"/>
            <a:ext cx="288925" cy="3429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aphicFrame>
        <p:nvGraphicFramePr>
          <p:cNvPr id="15" name="Object 2"/>
          <p:cNvGraphicFramePr>
            <a:graphicFrameLocks noChangeAspect="1"/>
          </p:cNvGraphicFramePr>
          <p:nvPr/>
        </p:nvGraphicFramePr>
        <p:xfrm>
          <a:off x="4191000" y="4502150"/>
          <a:ext cx="149168" cy="180975"/>
        </p:xfrm>
        <a:graphic>
          <a:graphicData uri="http://schemas.openxmlformats.org/presentationml/2006/ole">
            <mc:AlternateContent xmlns:mc="http://schemas.openxmlformats.org/markup-compatibility/2006">
              <mc:Choice xmlns:v="urn:schemas-microsoft-com:vml" Requires="v">
                <p:oleObj spid="_x0000_s23651" name="Equation" r:id="rId8" imgW="127000" imgH="152400" progId="Equation.DSMT4">
                  <p:embed/>
                </p:oleObj>
              </mc:Choice>
              <mc:Fallback>
                <p:oleObj name="Equation" r:id="rId8" imgW="127000" imgH="152400" progId="Equation.DSMT4">
                  <p:embed/>
                  <p:pic>
                    <p:nvPicPr>
                      <p:cNvPr id="15" name="Object 2"/>
                      <p:cNvPicPr>
                        <a:picLocks noChangeAspect="1" noChangeArrowheads="1"/>
                      </p:cNvPicPr>
                      <p:nvPr/>
                    </p:nvPicPr>
                    <p:blipFill>
                      <a:blip r:embed="rId9"/>
                      <a:srcRect/>
                      <a:stretch>
                        <a:fillRect/>
                      </a:stretch>
                    </p:blipFill>
                    <p:spPr bwMode="auto">
                      <a:xfrm>
                        <a:off x="4191000" y="4502150"/>
                        <a:ext cx="149168" cy="18097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40758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dissolve">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dissolve">
                                      <p:cBhvr>
                                        <p:cTn id="29" dur="500"/>
                                        <p:tgtEl>
                                          <p:spTgt spid="51"/>
                                        </p:tgtEl>
                                      </p:cBhvr>
                                    </p:animEffect>
                                  </p:childTnLst>
                                </p:cTn>
                              </p:par>
                              <p:par>
                                <p:cTn id="30" presetID="9"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par>
                                <p:cTn id="33" presetID="9"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par>
                                <p:cTn id="36" presetID="9"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17.)</a:t>
            </a:r>
          </a:p>
        </p:txBody>
      </p:sp>
      <p:sp>
        <p:nvSpPr>
          <p:cNvPr id="18" name="Text Box 56"/>
          <p:cNvSpPr txBox="1">
            <a:spLocks/>
          </p:cNvSpPr>
          <p:nvPr/>
        </p:nvSpPr>
        <p:spPr bwMode="auto">
          <a:xfrm>
            <a:off x="265208" y="414689"/>
            <a:ext cx="744369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treating the kids as point masses moving with velocity “v”:</a:t>
            </a:r>
            <a:endParaRPr lang="en-US" sz="2000" dirty="0">
              <a:solidFill>
                <a:srgbClr val="0000FF"/>
              </a:solidFill>
              <a:latin typeface="Times New Roman"/>
              <a:cs typeface="Times New Roman"/>
            </a:endParaRPr>
          </a:p>
        </p:txBody>
      </p:sp>
      <p:graphicFrame>
        <p:nvGraphicFramePr>
          <p:cNvPr id="30" name="Object 2"/>
          <p:cNvGraphicFramePr>
            <a:graphicFrameLocks noChangeAspect="1"/>
          </p:cNvGraphicFramePr>
          <p:nvPr/>
        </p:nvGraphicFramePr>
        <p:xfrm>
          <a:off x="644525" y="1166813"/>
          <a:ext cx="7781925" cy="3349625"/>
        </p:xfrm>
        <a:graphic>
          <a:graphicData uri="http://schemas.openxmlformats.org/presentationml/2006/ole">
            <mc:AlternateContent xmlns:mc="http://schemas.openxmlformats.org/markup-compatibility/2006">
              <mc:Choice xmlns:v="urn:schemas-microsoft-com:vml" Requires="v">
                <p:oleObj spid="_x0000_s24609" name="Equation" r:id="rId4" imgW="4978400" imgH="2133600" progId="Equation.DSMT4">
                  <p:embed/>
                </p:oleObj>
              </mc:Choice>
              <mc:Fallback>
                <p:oleObj name="Equation" r:id="rId4" imgW="4978400" imgH="2133600" progId="Equation.DSMT4">
                  <p:embed/>
                  <p:pic>
                    <p:nvPicPr>
                      <p:cNvPr id="30" name="Object 2"/>
                      <p:cNvPicPr>
                        <a:picLocks noChangeAspect="1" noChangeArrowheads="1"/>
                      </p:cNvPicPr>
                      <p:nvPr/>
                    </p:nvPicPr>
                    <p:blipFill>
                      <a:blip r:embed="rId5"/>
                      <a:srcRect/>
                      <a:stretch>
                        <a:fillRect/>
                      </a:stretch>
                    </p:blipFill>
                    <p:spPr bwMode="auto">
                      <a:xfrm>
                        <a:off x="644525" y="1166813"/>
                        <a:ext cx="7781925" cy="3349625"/>
                      </a:xfrm>
                      <a:prstGeom prst="rect">
                        <a:avLst/>
                      </a:prstGeom>
                      <a:noFill/>
                      <a:ln>
                        <a:noFill/>
                      </a:ln>
                      <a:effectLst/>
                    </p:spPr>
                  </p:pic>
                </p:oleObj>
              </mc:Fallback>
            </mc:AlternateContent>
          </a:graphicData>
        </a:graphic>
      </p:graphicFrame>
      <p:sp>
        <p:nvSpPr>
          <p:cNvPr id="9" name="Text Box 56"/>
          <p:cNvSpPr txBox="1">
            <a:spLocks/>
          </p:cNvSpPr>
          <p:nvPr/>
        </p:nvSpPr>
        <p:spPr bwMode="auto">
          <a:xfrm>
            <a:off x="265208" y="4961289"/>
            <a:ext cx="8561292"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Same solution</a:t>
            </a:r>
            <a:r>
              <a:rPr lang="en-US" sz="2000" dirty="0">
                <a:solidFill>
                  <a:schemeClr val="tx1"/>
                </a:solidFill>
                <a:latin typeface="Times New Roman"/>
                <a:cs typeface="Times New Roman"/>
              </a:rPr>
              <a:t> either way.  What’s important is the set-up, not all the nasty math.</a:t>
            </a:r>
            <a:endParaRPr lang="en-US" sz="2000" dirty="0">
              <a:solidFill>
                <a:srgbClr val="0000FF"/>
              </a:solidFill>
              <a:latin typeface="Times New Roman"/>
              <a:cs typeface="Times New Roman"/>
            </a:endParaRPr>
          </a:p>
        </p:txBody>
      </p:sp>
      <p:cxnSp>
        <p:nvCxnSpPr>
          <p:cNvPr id="31" name="Straight Connector 30"/>
          <p:cNvCxnSpPr/>
          <p:nvPr/>
        </p:nvCxnSpPr>
        <p:spPr>
          <a:xfrm flipV="1">
            <a:off x="1371600" y="30353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1905000" y="30353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2857500" y="30353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6045200" y="28829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7175500" y="30353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7416800" y="3035300"/>
            <a:ext cx="114300" cy="152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3073400" y="3035300"/>
            <a:ext cx="114300" cy="1524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7708900" y="31877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072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par>
                                <p:cTn id="8" presetID="9"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par>
                                <p:cTn id="11" presetID="9"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ssolve">
                                      <p:cBhvr>
                                        <p:cTn id="13" dur="500"/>
                                        <p:tgtEl>
                                          <p:spTgt spid="32"/>
                                        </p:tgtEl>
                                      </p:cBhvr>
                                    </p:animEffect>
                                  </p:childTnLst>
                                </p:cTn>
                              </p:par>
                              <p:par>
                                <p:cTn id="14" presetID="9" presetClass="entr" presetSubtype="0"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dissolve">
                                      <p:cBhvr>
                                        <p:cTn id="16" dur="500"/>
                                        <p:tgtEl>
                                          <p:spTgt spid="33"/>
                                        </p:tgtEl>
                                      </p:cBhvr>
                                    </p:animEffect>
                                  </p:childTnLst>
                                </p:cTn>
                              </p:par>
                              <p:par>
                                <p:cTn id="17" presetID="9"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dissolve">
                                      <p:cBhvr>
                                        <p:cTn id="19" dur="500"/>
                                        <p:tgtEl>
                                          <p:spTgt spid="34"/>
                                        </p:tgtEl>
                                      </p:cBhvr>
                                    </p:animEffect>
                                  </p:childTnLst>
                                </p:cTn>
                              </p:par>
                              <p:par>
                                <p:cTn id="20" presetID="9"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dissolve">
                                      <p:cBhvr>
                                        <p:cTn id="22" dur="500"/>
                                        <p:tgtEl>
                                          <p:spTgt spid="35"/>
                                        </p:tgtEl>
                                      </p:cBhvr>
                                    </p:animEffect>
                                  </p:childTnLst>
                                </p:cTn>
                              </p:par>
                              <p:par>
                                <p:cTn id="23" presetID="9"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dissolve">
                                      <p:cBhvr>
                                        <p:cTn id="25" dur="500"/>
                                        <p:tgtEl>
                                          <p:spTgt spid="36"/>
                                        </p:tgtEl>
                                      </p:cBhvr>
                                    </p:animEffect>
                                  </p:childTnLst>
                                </p:cTn>
                              </p:par>
                              <p:par>
                                <p:cTn id="26" presetID="9"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dissolve">
                                      <p:cBhvr>
                                        <p:cTn id="28" dur="500"/>
                                        <p:tgtEl>
                                          <p:spTgt spid="37"/>
                                        </p:tgtEl>
                                      </p:cBhvr>
                                    </p:animEffect>
                                  </p:childTnLst>
                                </p:cTn>
                              </p:par>
                              <p:par>
                                <p:cTn id="29" presetID="9"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dissolv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868"/>
            <a:ext cx="8229600" cy="1143000"/>
          </a:xfrm>
        </p:spPr>
        <p:txBody>
          <a:bodyPr/>
          <a:lstStyle/>
          <a:p>
            <a:r>
              <a:rPr lang="en-US" dirty="0"/>
              <a:t>MGR example </a:t>
            </a:r>
            <a:r>
              <a:rPr lang="mr-IN" dirty="0"/>
              <a:t>–</a:t>
            </a:r>
            <a:r>
              <a:rPr lang="en-US" dirty="0"/>
              <a:t> with a twist!</a:t>
            </a:r>
          </a:p>
        </p:txBody>
      </p:sp>
      <p:sp>
        <p:nvSpPr>
          <p:cNvPr id="9" name="Text Box 24"/>
          <p:cNvSpPr txBox="1">
            <a:spLocks/>
          </p:cNvSpPr>
          <p:nvPr/>
        </p:nvSpPr>
        <p:spPr bwMode="auto">
          <a:xfrm>
            <a:off x="279209" y="1036139"/>
            <a:ext cx="873888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400" dirty="0">
                <a:solidFill>
                  <a:srgbClr val="FF0000"/>
                </a:solidFill>
                <a:latin typeface="Apple Chancery" panose="03020702040506060504" pitchFamily="66" charset="-79"/>
                <a:ea typeface="Palatino Linotype" charset="0"/>
                <a:cs typeface="Apple Chancery" panose="03020702040506060504" pitchFamily="66" charset="-79"/>
              </a:rPr>
              <a:t>A child </a:t>
            </a:r>
            <a:r>
              <a:rPr lang="en-US" altLang="en-US" sz="2000" dirty="0">
                <a:latin typeface="+mj-lt"/>
                <a:ea typeface="Palatino Linotype" charset="0"/>
                <a:cs typeface="Palatino Linotype" charset="0"/>
              </a:rPr>
              <a:t>of </a:t>
            </a:r>
            <a:r>
              <a:rPr lang="en-US" altLang="en-US" sz="2000" dirty="0">
                <a:solidFill>
                  <a:srgbClr val="2047C2"/>
                </a:solidFill>
                <a:latin typeface="+mj-lt"/>
                <a:ea typeface="Palatino Linotype" charset="0"/>
                <a:cs typeface="Palatino Linotype" charset="0"/>
              </a:rPr>
              <a:t>mass</a:t>
            </a:r>
            <a:r>
              <a:rPr lang="en-US" altLang="en-US" sz="2000" dirty="0">
                <a:latin typeface="+mj-lt"/>
                <a:ea typeface="Palatino Linotype" charset="0"/>
                <a:cs typeface="Palatino Linotype" charset="0"/>
              </a:rPr>
              <a:t> </a:t>
            </a:r>
            <a:r>
              <a:rPr lang="en-US" altLang="ja-JP" sz="2000" dirty="0">
                <a:solidFill>
                  <a:srgbClr val="FF0000"/>
                </a:solidFill>
                <a:latin typeface="+mj-lt"/>
                <a:ea typeface="Palatino Linotype" charset="0"/>
                <a:cs typeface="Palatino Linotype" charset="0"/>
              </a:rPr>
              <a:t>m</a:t>
            </a:r>
            <a:r>
              <a:rPr lang="en-US" altLang="ja-JP" sz="2000" dirty="0">
                <a:latin typeface="+mj-lt"/>
                <a:ea typeface="Palatino Linotype" charset="0"/>
                <a:cs typeface="Palatino Linotype" charset="0"/>
              </a:rPr>
              <a:t> runs with </a:t>
            </a:r>
            <a:r>
              <a:rPr lang="en-US" altLang="ja-JP" sz="2000" dirty="0">
                <a:solidFill>
                  <a:srgbClr val="2047C2"/>
                </a:solidFill>
                <a:latin typeface="+mj-lt"/>
                <a:ea typeface="Palatino Linotype" charset="0"/>
                <a:cs typeface="Palatino Linotype" charset="0"/>
              </a:rPr>
              <a:t>velocity</a:t>
            </a:r>
            <a:r>
              <a:rPr lang="en-US" altLang="ja-JP" sz="2000" dirty="0">
                <a:latin typeface="+mj-lt"/>
                <a:ea typeface="Palatino Linotype" charset="0"/>
                <a:cs typeface="Palatino Linotype" charset="0"/>
              </a:rPr>
              <a:t> </a:t>
            </a:r>
            <a:r>
              <a:rPr lang="en-US" altLang="ja-JP" sz="2000" dirty="0">
                <a:solidFill>
                  <a:srgbClr val="FF0000"/>
                </a:solidFill>
                <a:latin typeface="+mj-lt"/>
                <a:ea typeface="Palatino Linotype" charset="0"/>
                <a:cs typeface="Palatino Linotype" charset="0"/>
              </a:rPr>
              <a:t>v</a:t>
            </a:r>
            <a:r>
              <a:rPr lang="en-US" altLang="ja-JP" sz="2000" baseline="-25000" dirty="0">
                <a:solidFill>
                  <a:srgbClr val="FF0000"/>
                </a:solidFill>
                <a:latin typeface="+mj-lt"/>
                <a:ea typeface="Palatino Linotype" charset="0"/>
                <a:cs typeface="Palatino Linotype" charset="0"/>
              </a:rPr>
              <a:t>i</a:t>
            </a:r>
            <a:r>
              <a:rPr lang="en-US" altLang="ja-JP" sz="2000" dirty="0">
                <a:latin typeface="+mj-lt"/>
                <a:ea typeface="Palatino Linotype" charset="0"/>
                <a:cs typeface="Palatino Linotype" charset="0"/>
              </a:rPr>
              <a:t> </a:t>
            </a:r>
            <a:r>
              <a:rPr lang="en-US" altLang="ja-JP" sz="2000" dirty="0">
                <a:solidFill>
                  <a:srgbClr val="2047C2"/>
                </a:solidFill>
                <a:latin typeface="+mj-lt"/>
                <a:ea typeface="Palatino Linotype" charset="0"/>
                <a:cs typeface="Palatino Linotype" charset="0"/>
              </a:rPr>
              <a:t>tangent to a stationary merry-go-round</a:t>
            </a:r>
            <a:r>
              <a:rPr lang="en-US" altLang="ja-JP" sz="2000" dirty="0">
                <a:latin typeface="+mj-lt"/>
                <a:ea typeface="Palatino Linotype" charset="0"/>
                <a:cs typeface="Palatino Linotype" charset="0"/>
              </a:rPr>
              <a:t> and jumps onto it.  The </a:t>
            </a:r>
            <a:r>
              <a:rPr lang="en-US" altLang="ja-JP" sz="2000" dirty="0">
                <a:solidFill>
                  <a:srgbClr val="2047C2"/>
                </a:solidFill>
                <a:latin typeface="+mj-lt"/>
                <a:ea typeface="Palatino Linotype" charset="0"/>
                <a:cs typeface="Palatino Linotype" charset="0"/>
              </a:rPr>
              <a:t>merry-go-round</a:t>
            </a:r>
            <a:r>
              <a:rPr lang="ja-JP" altLang="en-US" sz="2000" dirty="0">
                <a:solidFill>
                  <a:srgbClr val="2047C2"/>
                </a:solidFill>
                <a:latin typeface="+mj-lt"/>
                <a:ea typeface="Palatino Linotype" charset="0"/>
                <a:cs typeface="Palatino Linotype" charset="0"/>
              </a:rPr>
              <a:t>’</a:t>
            </a:r>
            <a:r>
              <a:rPr lang="en-US" altLang="ja-JP" sz="2000" dirty="0">
                <a:solidFill>
                  <a:srgbClr val="2047C2"/>
                </a:solidFill>
                <a:latin typeface="+mj-lt"/>
                <a:ea typeface="Palatino Linotype" charset="0"/>
                <a:cs typeface="Palatino Linotype" charset="0"/>
              </a:rPr>
              <a:t>s mass </a:t>
            </a:r>
            <a:r>
              <a:rPr lang="en-US" altLang="ja-JP" sz="2000" dirty="0">
                <a:latin typeface="+mj-lt"/>
                <a:ea typeface="Palatino Linotype" charset="0"/>
                <a:cs typeface="Palatino Linotype" charset="0"/>
              </a:rPr>
              <a:t>is </a:t>
            </a:r>
            <a:r>
              <a:rPr lang="en-US" altLang="ja-JP" sz="2000" dirty="0">
                <a:solidFill>
                  <a:srgbClr val="FF0000"/>
                </a:solidFill>
                <a:latin typeface="+mj-lt"/>
                <a:ea typeface="Palatino Linotype" charset="0"/>
                <a:cs typeface="Palatino Linotype" charset="0"/>
              </a:rPr>
              <a:t>M</a:t>
            </a:r>
            <a:r>
              <a:rPr lang="en-US" altLang="ja-JP" sz="2000" dirty="0">
                <a:latin typeface="+mj-lt"/>
                <a:ea typeface="Palatino Linotype" charset="0"/>
                <a:cs typeface="Palatino Linotype" charset="0"/>
              </a:rPr>
              <a:t>, </a:t>
            </a:r>
            <a:r>
              <a:rPr lang="en-US" altLang="ja-JP" sz="2000" dirty="0">
                <a:solidFill>
                  <a:srgbClr val="2047C2"/>
                </a:solidFill>
                <a:latin typeface="+mj-lt"/>
                <a:ea typeface="Palatino Linotype" charset="0"/>
                <a:cs typeface="Palatino Linotype" charset="0"/>
              </a:rPr>
              <a:t>radius</a:t>
            </a:r>
            <a:r>
              <a:rPr lang="en-US" altLang="ja-JP" sz="2000" dirty="0">
                <a:latin typeface="+mj-lt"/>
                <a:ea typeface="Palatino Linotype" charset="0"/>
                <a:cs typeface="Palatino Linotype" charset="0"/>
              </a:rPr>
              <a:t> </a:t>
            </a:r>
            <a:r>
              <a:rPr lang="en-US" altLang="ja-JP" sz="2000" dirty="0">
                <a:solidFill>
                  <a:srgbClr val="FF0000"/>
                </a:solidFill>
                <a:latin typeface="+mj-lt"/>
                <a:ea typeface="Palatino Linotype" charset="0"/>
                <a:cs typeface="Palatino Linotype" charset="0"/>
              </a:rPr>
              <a:t>R</a:t>
            </a:r>
            <a:r>
              <a:rPr lang="en-US" altLang="ja-JP" sz="2000" dirty="0">
                <a:latin typeface="+mj-lt"/>
                <a:ea typeface="Palatino Linotype" charset="0"/>
                <a:cs typeface="Palatino Linotype" charset="0"/>
              </a:rPr>
              <a:t> and </a:t>
            </a:r>
            <a:r>
              <a:rPr lang="en-US" altLang="ja-JP" sz="2000" dirty="0">
                <a:solidFill>
                  <a:srgbClr val="2047C2"/>
                </a:solidFill>
                <a:latin typeface="+mj-lt"/>
                <a:ea typeface="Palatino Linotype" charset="0"/>
                <a:cs typeface="Palatino Linotype" charset="0"/>
              </a:rPr>
              <a:t>moment of inertia</a:t>
            </a:r>
            <a:r>
              <a:rPr lang="en-US" altLang="ja-JP" sz="2000" dirty="0">
                <a:latin typeface="+mj-lt"/>
                <a:ea typeface="Palatino Linotype" charset="0"/>
                <a:cs typeface="Palatino Linotype" charset="0"/>
              </a:rPr>
              <a:t> </a:t>
            </a:r>
            <a:r>
              <a:rPr lang="en-US" altLang="ja-JP" sz="2000" dirty="0">
                <a:solidFill>
                  <a:srgbClr val="FF0000"/>
                </a:solidFill>
                <a:latin typeface="+mj-lt"/>
                <a:ea typeface="Palatino Linotype" charset="0"/>
                <a:cs typeface="Palatino Linotype" charset="0"/>
              </a:rPr>
              <a:t>½ MR</a:t>
            </a:r>
            <a:r>
              <a:rPr lang="en-US" altLang="ja-JP" sz="2000" baseline="30000" dirty="0">
                <a:solidFill>
                  <a:srgbClr val="FF0000"/>
                </a:solidFill>
                <a:latin typeface="+mj-lt"/>
                <a:ea typeface="Palatino Linotype" charset="0"/>
                <a:cs typeface="Palatino Linotype" charset="0"/>
              </a:rPr>
              <a:t>2</a:t>
            </a:r>
            <a:r>
              <a:rPr lang="en-US" altLang="ja-JP" sz="2000" dirty="0">
                <a:solidFill>
                  <a:srgbClr val="FF0000"/>
                </a:solidFill>
                <a:latin typeface="+mj-lt"/>
                <a:ea typeface="Palatino Linotype" charset="0"/>
                <a:cs typeface="Palatino Linotype" charset="0"/>
              </a:rPr>
              <a:t> </a:t>
            </a:r>
            <a:r>
              <a:rPr lang="en-US" altLang="ja-JP" sz="2000" dirty="0">
                <a:latin typeface="+mj-lt"/>
                <a:ea typeface="Palatino Linotype" charset="0"/>
                <a:cs typeface="Palatino Linotype" charset="0"/>
              </a:rPr>
              <a:t>. </a:t>
            </a:r>
            <a:endParaRPr lang="en-US" altLang="en-US" sz="2000" dirty="0">
              <a:latin typeface="+mj-lt"/>
              <a:ea typeface="Palatino Linotype" charset="0"/>
              <a:cs typeface="Palatino Linotype" charset="0"/>
            </a:endParaRPr>
          </a:p>
        </p:txBody>
      </p:sp>
      <p:sp>
        <p:nvSpPr>
          <p:cNvPr id="12" name="Text Box 12"/>
          <p:cNvSpPr txBox="1">
            <a:spLocks/>
          </p:cNvSpPr>
          <p:nvPr/>
        </p:nvSpPr>
        <p:spPr bwMode="auto">
          <a:xfrm>
            <a:off x="2672995" y="3977173"/>
            <a:ext cx="1828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1400" dirty="0">
                <a:solidFill>
                  <a:schemeClr val="tx1"/>
                </a:solidFill>
                <a:latin typeface="Palatino Linotype" charset="0"/>
                <a:ea typeface="Palatino Linotype" charset="0"/>
                <a:cs typeface="Palatino Linotype" charset="0"/>
              </a:rPr>
              <a:t>before jump</a:t>
            </a:r>
          </a:p>
        </p:txBody>
      </p:sp>
      <p:sp>
        <p:nvSpPr>
          <p:cNvPr id="13" name="Text Box 13"/>
          <p:cNvSpPr txBox="1">
            <a:spLocks/>
          </p:cNvSpPr>
          <p:nvPr/>
        </p:nvSpPr>
        <p:spPr bwMode="auto">
          <a:xfrm>
            <a:off x="5756544" y="3977172"/>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1400">
                <a:solidFill>
                  <a:schemeClr val="tx1"/>
                </a:solidFill>
                <a:latin typeface="Palatino Linotype" charset="0"/>
                <a:ea typeface="Palatino Linotype" charset="0"/>
                <a:cs typeface="Palatino Linotype" charset="0"/>
              </a:rPr>
              <a:t>after jump</a:t>
            </a:r>
          </a:p>
        </p:txBody>
      </p:sp>
      <p:grpSp>
        <p:nvGrpSpPr>
          <p:cNvPr id="25" name="Group 24"/>
          <p:cNvGrpSpPr>
            <a:grpSpLocks noChangeAspect="1"/>
          </p:cNvGrpSpPr>
          <p:nvPr/>
        </p:nvGrpSpPr>
        <p:grpSpPr>
          <a:xfrm>
            <a:off x="2326439" y="4366833"/>
            <a:ext cx="2175356" cy="2032000"/>
            <a:chOff x="990600" y="2743200"/>
            <a:chExt cx="3589338" cy="3352800"/>
          </a:xfrm>
        </p:grpSpPr>
        <p:graphicFrame>
          <p:nvGraphicFramePr>
            <p:cNvPr id="10" name="Object 2"/>
            <p:cNvGraphicFramePr>
              <a:graphicFrameLocks noChangeAspect="1"/>
            </p:cNvGraphicFramePr>
            <p:nvPr/>
          </p:nvGraphicFramePr>
          <p:xfrm>
            <a:off x="4191000" y="5334000"/>
            <a:ext cx="388938" cy="204788"/>
          </p:xfrm>
          <a:graphic>
            <a:graphicData uri="http://schemas.openxmlformats.org/presentationml/2006/ole">
              <mc:AlternateContent xmlns:mc="http://schemas.openxmlformats.org/markup-compatibility/2006">
                <mc:Choice xmlns:v="urn:schemas-microsoft-com:vml" Requires="v">
                  <p:oleObj spid="_x0000_s8271" name="Equation" r:id="rId3" imgW="241300" imgH="127000" progId="Equation.DSMT4">
                    <p:embed/>
                  </p:oleObj>
                </mc:Choice>
                <mc:Fallback>
                  <p:oleObj name="Equation" r:id="rId3" imgW="241300" imgH="127000" progId="Equation.DSMT4">
                    <p:embed/>
                    <p:pic>
                      <p:nvPicPr>
                        <p:cNvPr id="1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334000"/>
                          <a:ext cx="388938" cy="204788"/>
                        </a:xfrm>
                        <a:prstGeom prst="rect">
                          <a:avLst/>
                        </a:prstGeom>
                        <a:noFill/>
                        <a:ln>
                          <a:noFill/>
                        </a:ln>
                        <a:effectLst/>
                      </p:spPr>
                    </p:pic>
                  </p:oleObj>
                </mc:Fallback>
              </mc:AlternateContent>
            </a:graphicData>
          </a:graphic>
        </p:graphicFrame>
        <p:sp>
          <p:nvSpPr>
            <p:cNvPr id="11" name="Oval 11"/>
            <p:cNvSpPr>
              <a:spLocks/>
            </p:cNvSpPr>
            <p:nvPr/>
          </p:nvSpPr>
          <p:spPr bwMode="auto">
            <a:xfrm>
              <a:off x="990600" y="2743200"/>
              <a:ext cx="3124200" cy="3124200"/>
            </a:xfrm>
            <a:prstGeom prst="ellipse">
              <a:avLst/>
            </a:prstGeom>
            <a:solidFill>
              <a:srgbClr val="50FF14"/>
            </a:solidFill>
            <a:ln w="25400">
              <a:solidFill>
                <a:srgbClr val="000000"/>
              </a:solidFill>
              <a:round/>
              <a:headEnd/>
              <a:tailEnd/>
            </a:ln>
          </p:spPr>
          <p:txBody>
            <a:bodyPr wrap="none"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4" name="AutoShape 15"/>
            <p:cNvSpPr>
              <a:spLocks/>
            </p:cNvSpPr>
            <p:nvPr/>
          </p:nvSpPr>
          <p:spPr bwMode="auto">
            <a:xfrm>
              <a:off x="3886200" y="5791200"/>
              <a:ext cx="304800" cy="304800"/>
            </a:xfrm>
            <a:prstGeom prst="octagon">
              <a:avLst>
                <a:gd name="adj" fmla="val 29287"/>
              </a:avLst>
            </a:prstGeom>
            <a:solidFill>
              <a:srgbClr val="FF1808"/>
            </a:solidFill>
            <a:ln w="25400">
              <a:solidFill>
                <a:srgbClr val="000000"/>
              </a:solidFill>
              <a:miter lim="800000"/>
              <a:headEnd/>
              <a:tailEnd/>
            </a:ln>
          </p:spPr>
          <p:txBody>
            <a:bodyPr wrap="none"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5" name="Line 16"/>
            <p:cNvSpPr>
              <a:spLocks noChangeShapeType="1"/>
            </p:cNvSpPr>
            <p:nvPr/>
          </p:nvSpPr>
          <p:spPr bwMode="auto">
            <a:xfrm flipV="1">
              <a:off x="4038600" y="4953000"/>
              <a:ext cx="0" cy="8382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6" name="Group 25"/>
          <p:cNvGrpSpPr>
            <a:grpSpLocks noChangeAspect="1"/>
          </p:cNvGrpSpPr>
          <p:nvPr/>
        </p:nvGrpSpPr>
        <p:grpSpPr>
          <a:xfrm>
            <a:off x="5323940" y="4311313"/>
            <a:ext cx="2003960" cy="2052837"/>
            <a:chOff x="5638800" y="2667000"/>
            <a:chExt cx="3124200" cy="3200400"/>
          </a:xfrm>
        </p:grpSpPr>
        <p:sp>
          <p:nvSpPr>
            <p:cNvPr id="16" name="Oval 17"/>
            <p:cNvSpPr>
              <a:spLocks/>
            </p:cNvSpPr>
            <p:nvPr/>
          </p:nvSpPr>
          <p:spPr bwMode="auto">
            <a:xfrm>
              <a:off x="5638800" y="2743200"/>
              <a:ext cx="3124200" cy="3124200"/>
            </a:xfrm>
            <a:prstGeom prst="ellipse">
              <a:avLst/>
            </a:prstGeom>
            <a:solidFill>
              <a:srgbClr val="50FF14"/>
            </a:solidFill>
            <a:ln w="25400">
              <a:solidFill>
                <a:srgbClr val="000000"/>
              </a:solidFill>
              <a:round/>
              <a:headEnd/>
              <a:tailEnd/>
            </a:ln>
          </p:spPr>
          <p:txBody>
            <a:bodyPr wrap="none"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7" name="AutoShape 18"/>
            <p:cNvSpPr>
              <a:spLocks/>
            </p:cNvSpPr>
            <p:nvPr/>
          </p:nvSpPr>
          <p:spPr bwMode="auto">
            <a:xfrm>
              <a:off x="8229600" y="3429000"/>
              <a:ext cx="304800" cy="304800"/>
            </a:xfrm>
            <a:prstGeom prst="octagon">
              <a:avLst>
                <a:gd name="adj" fmla="val 29287"/>
              </a:avLst>
            </a:prstGeom>
            <a:solidFill>
              <a:srgbClr val="FF1808"/>
            </a:solidFill>
            <a:ln w="25400">
              <a:solidFill>
                <a:srgbClr val="000000"/>
              </a:solidFill>
              <a:miter lim="800000"/>
              <a:headEnd/>
              <a:tailEnd/>
            </a:ln>
          </p:spPr>
          <p:txBody>
            <a:bodyPr wrap="none"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8" name="Line 20"/>
            <p:cNvSpPr>
              <a:spLocks noChangeShapeType="1"/>
            </p:cNvSpPr>
            <p:nvPr/>
          </p:nvSpPr>
          <p:spPr bwMode="auto">
            <a:xfrm flipH="1" flipV="1">
              <a:off x="7620000" y="2667000"/>
              <a:ext cx="609600" cy="6858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Oval 21"/>
            <p:cNvSpPr>
              <a:spLocks/>
            </p:cNvSpPr>
            <p:nvPr/>
          </p:nvSpPr>
          <p:spPr bwMode="auto">
            <a:xfrm>
              <a:off x="6858000" y="3962400"/>
              <a:ext cx="762000" cy="762000"/>
            </a:xfrm>
            <a:prstGeom prst="ellipse">
              <a:avLst/>
            </a:prstGeom>
            <a:noFill/>
            <a:ln w="254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20" name="Line 22"/>
            <p:cNvSpPr>
              <a:spLocks noChangeShapeType="1"/>
            </p:cNvSpPr>
            <p:nvPr/>
          </p:nvSpPr>
          <p:spPr bwMode="auto">
            <a:xfrm>
              <a:off x="7315200" y="3962400"/>
              <a:ext cx="152400" cy="228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23"/>
            <p:cNvSpPr>
              <a:spLocks noChangeShapeType="1"/>
            </p:cNvSpPr>
            <p:nvPr/>
          </p:nvSpPr>
          <p:spPr bwMode="auto">
            <a:xfrm>
              <a:off x="7315200" y="3962400"/>
              <a:ext cx="3048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2" name="Object 3"/>
            <p:cNvGraphicFramePr>
              <a:graphicFrameLocks noChangeAspect="1"/>
            </p:cNvGraphicFramePr>
            <p:nvPr/>
          </p:nvGraphicFramePr>
          <p:xfrm>
            <a:off x="7391400" y="3697288"/>
            <a:ext cx="246063" cy="225425"/>
          </p:xfrm>
          <a:graphic>
            <a:graphicData uri="http://schemas.openxmlformats.org/presentationml/2006/ole">
              <mc:AlternateContent xmlns:mc="http://schemas.openxmlformats.org/markup-compatibility/2006">
                <mc:Choice xmlns:v="urn:schemas-microsoft-com:vml" Requires="v">
                  <p:oleObj spid="_x0000_s8272" name="Equation" r:id="rId5" imgW="152400" imgH="139700" progId="Equation.DSMT4">
                    <p:embed/>
                  </p:oleObj>
                </mc:Choice>
                <mc:Fallback>
                  <p:oleObj name="Equation" r:id="rId5" imgW="152400" imgH="139700" progId="Equation.DSMT4">
                    <p:embed/>
                    <p:pic>
                      <p:nvPicPr>
                        <p:cNvPr id="22"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3697288"/>
                          <a:ext cx="2460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24" name="Text Box 26"/>
          <p:cNvSpPr txBox="1">
            <a:spLocks/>
          </p:cNvSpPr>
          <p:nvPr/>
        </p:nvSpPr>
        <p:spPr bwMode="auto">
          <a:xfrm>
            <a:off x="1195684" y="6106399"/>
            <a:ext cx="2324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1400">
                <a:latin typeface="Palatino Linotype" charset="0"/>
                <a:ea typeface="Palatino Linotype" charset="0"/>
                <a:cs typeface="Palatino Linotype" charset="0"/>
              </a:rPr>
              <a:t>MGR initially at rest</a:t>
            </a:r>
          </a:p>
        </p:txBody>
      </p:sp>
      <p:sp>
        <p:nvSpPr>
          <p:cNvPr id="27" name="Text Box 27"/>
          <p:cNvSpPr txBox="1">
            <a:spLocks/>
          </p:cNvSpPr>
          <p:nvPr/>
        </p:nvSpPr>
        <p:spPr bwMode="auto">
          <a:xfrm>
            <a:off x="592084" y="1990467"/>
            <a:ext cx="758370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1800" dirty="0">
                <a:solidFill>
                  <a:srgbClr val="FF0000"/>
                </a:solidFill>
                <a:latin typeface="Apple Chancery" panose="03020702040506060504" pitchFamily="66" charset="-79"/>
                <a:ea typeface="Palatino Linotype" charset="0"/>
                <a:cs typeface="Apple Chancery" panose="03020702040506060504" pitchFamily="66" charset="-79"/>
              </a:rPr>
              <a:t>a.) Are there </a:t>
            </a:r>
            <a:r>
              <a:rPr lang="en-US" altLang="en-US" sz="1800" dirty="0">
                <a:latin typeface="+mj-lt"/>
                <a:ea typeface="Palatino Linotype" charset="0"/>
                <a:cs typeface="Palatino Linotype" charset="0"/>
              </a:rPr>
              <a:t>any torques acting on the system?  If so, where do they happen? Are they internal or external?</a:t>
            </a:r>
          </a:p>
          <a:p>
            <a:pPr algn="l" eaLnBrk="1" hangingPunct="1"/>
            <a:r>
              <a:rPr lang="en-US" altLang="en-US" sz="1800" dirty="0">
                <a:solidFill>
                  <a:srgbClr val="FF0000"/>
                </a:solidFill>
                <a:latin typeface="Apple Chancery" panose="03020702040506060504" pitchFamily="66" charset="-79"/>
                <a:ea typeface="Palatino Linotype" charset="0"/>
                <a:cs typeface="Apple Chancery" panose="03020702040506060504" pitchFamily="66" charset="-79"/>
              </a:rPr>
              <a:t>b.) Is momentum conserved </a:t>
            </a:r>
            <a:r>
              <a:rPr lang="en-US" altLang="en-US" sz="1800" dirty="0">
                <a:latin typeface="+mj-lt"/>
                <a:ea typeface="Palatino Linotype" charset="0"/>
                <a:cs typeface="Palatino Linotype" charset="0"/>
              </a:rPr>
              <a:t>in the system?</a:t>
            </a:r>
          </a:p>
          <a:p>
            <a:pPr algn="l" eaLnBrk="1" hangingPunct="1"/>
            <a:r>
              <a:rPr lang="en-US" altLang="en-US" sz="1800" dirty="0">
                <a:solidFill>
                  <a:srgbClr val="FF0000"/>
                </a:solidFill>
                <a:latin typeface="Apple Chancery" panose="03020702040506060504" pitchFamily="66" charset="-79"/>
                <a:ea typeface="Palatino Linotype" charset="0"/>
                <a:cs typeface="Apple Chancery" panose="03020702040506060504" pitchFamily="66" charset="-79"/>
              </a:rPr>
              <a:t>c.) Is energy conserved </a:t>
            </a:r>
            <a:r>
              <a:rPr lang="en-US" altLang="en-US" sz="1800" dirty="0">
                <a:latin typeface="+mj-lt"/>
                <a:ea typeface="Palatino Linotype" charset="0"/>
                <a:cs typeface="Palatino Linotype" charset="0"/>
              </a:rPr>
              <a:t>in the system?</a:t>
            </a:r>
          </a:p>
          <a:p>
            <a:pPr algn="l" eaLnBrk="1" hangingPunct="1"/>
            <a:r>
              <a:rPr lang="en-US" altLang="en-US" sz="1800" dirty="0">
                <a:solidFill>
                  <a:srgbClr val="FF0000"/>
                </a:solidFill>
                <a:latin typeface="Apple Chancery" panose="03020702040506060504" pitchFamily="66" charset="-79"/>
                <a:ea typeface="Palatino Linotype" charset="0"/>
                <a:cs typeface="Apple Chancery" panose="03020702040506060504" pitchFamily="66" charset="-79"/>
              </a:rPr>
              <a:t>d.) Is </a:t>
            </a:r>
            <a:r>
              <a:rPr lang="en-US" altLang="en-US" sz="1800" i="1" dirty="0">
                <a:solidFill>
                  <a:srgbClr val="FF0000"/>
                </a:solidFill>
                <a:latin typeface="APPLE CHANCERY" panose="03020702040506060504" pitchFamily="66" charset="-79"/>
                <a:ea typeface="Palatino Linotype" charset="0"/>
                <a:cs typeface="APPLE CHANCERY" panose="03020702040506060504" pitchFamily="66" charset="-79"/>
              </a:rPr>
              <a:t>angular momentum </a:t>
            </a:r>
            <a:r>
              <a:rPr lang="en-US" altLang="en-US" sz="1800" dirty="0">
                <a:solidFill>
                  <a:srgbClr val="FF0000"/>
                </a:solidFill>
                <a:latin typeface="Apple Chancery" panose="03020702040506060504" pitchFamily="66" charset="-79"/>
                <a:ea typeface="Palatino Linotype" charset="0"/>
                <a:cs typeface="Apple Chancery" panose="03020702040506060504" pitchFamily="66" charset="-79"/>
              </a:rPr>
              <a:t>conserved </a:t>
            </a:r>
            <a:r>
              <a:rPr lang="en-US" altLang="en-US" sz="1800" dirty="0">
                <a:latin typeface="+mj-lt"/>
                <a:ea typeface="Palatino Linotype" charset="0"/>
                <a:cs typeface="Palatino Linotype" charset="0"/>
              </a:rPr>
              <a:t>in the system?</a:t>
            </a:r>
          </a:p>
          <a:p>
            <a:pPr algn="l" eaLnBrk="1" hangingPunct="1"/>
            <a:r>
              <a:rPr lang="en-US" altLang="en-US" sz="1800" dirty="0">
                <a:solidFill>
                  <a:srgbClr val="FF0000"/>
                </a:solidFill>
                <a:latin typeface="Apple Chancery" panose="03020702040506060504" pitchFamily="66" charset="-79"/>
                <a:ea typeface="Palatino Linotype" charset="0"/>
                <a:cs typeface="Apple Chancery" panose="03020702040506060504" pitchFamily="66" charset="-79"/>
              </a:rPr>
              <a:t>e.) What is </a:t>
            </a:r>
            <a:r>
              <a:rPr lang="en-US" altLang="en-US" sz="1800" dirty="0">
                <a:latin typeface="+mj-lt"/>
                <a:ea typeface="Palatino Linotype" charset="0"/>
                <a:cs typeface="Palatino Linotype" charset="0"/>
              </a:rPr>
              <a:t>the </a:t>
            </a:r>
            <a:r>
              <a:rPr lang="en-US" altLang="en-US" sz="1800" dirty="0">
                <a:solidFill>
                  <a:srgbClr val="2047C2"/>
                </a:solidFill>
                <a:latin typeface="+mj-lt"/>
                <a:ea typeface="Palatino Linotype" charset="0"/>
                <a:cs typeface="Palatino Linotype" charset="0"/>
              </a:rPr>
              <a:t>final angular velocity </a:t>
            </a:r>
            <a:r>
              <a:rPr lang="en-US" altLang="en-US" sz="1800" dirty="0">
                <a:latin typeface="+mj-lt"/>
                <a:ea typeface="Palatino Linotype" charset="0"/>
                <a:cs typeface="Palatino Linotype" charset="0"/>
              </a:rPr>
              <a:t>of the merry go round?</a:t>
            </a:r>
          </a:p>
        </p:txBody>
      </p:sp>
      <p:sp>
        <p:nvSpPr>
          <p:cNvPr id="23" name="TextBox 22">
            <a:extLst>
              <a:ext uri="{FF2B5EF4-FFF2-40B4-BE49-F238E27FC236}">
                <a16:creationId xmlns:a16="http://schemas.microsoft.com/office/drawing/2014/main" id="{F24AF1BC-5CCA-1F48-AFDA-316296B2FF99}"/>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18.)</a:t>
            </a:r>
          </a:p>
        </p:txBody>
      </p:sp>
    </p:spTree>
    <p:extLst>
      <p:ext uri="{BB962C8B-B14F-4D97-AF65-F5344CB8AC3E}">
        <p14:creationId xmlns:p14="http://schemas.microsoft.com/office/powerpoint/2010/main" val="413213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MGR with a twist (</a:t>
            </a:r>
            <a:r>
              <a:rPr lang="en-US" dirty="0" err="1"/>
              <a:t>con’t</a:t>
            </a:r>
            <a:r>
              <a:rPr lang="en-US" dirty="0"/>
              <a:t>.)!</a:t>
            </a:r>
          </a:p>
        </p:txBody>
      </p:sp>
      <p:sp>
        <p:nvSpPr>
          <p:cNvPr id="4" name="Text Box 27"/>
          <p:cNvSpPr txBox="1">
            <a:spLocks/>
          </p:cNvSpPr>
          <p:nvPr/>
        </p:nvSpPr>
        <p:spPr bwMode="auto">
          <a:xfrm>
            <a:off x="376177" y="979671"/>
            <a:ext cx="85999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2000" dirty="0">
                <a:solidFill>
                  <a:srgbClr val="FF0000"/>
                </a:solidFill>
                <a:latin typeface="Apple Chancery" panose="03020702040506060504" pitchFamily="66" charset="-79"/>
                <a:ea typeface="Palatino Linotype" charset="0"/>
                <a:cs typeface="Apple Chancery" panose="03020702040506060504" pitchFamily="66" charset="-79"/>
              </a:rPr>
              <a:t>a.) Are there </a:t>
            </a:r>
            <a:r>
              <a:rPr lang="en-US" altLang="en-US" sz="2000" dirty="0">
                <a:latin typeface="+mj-lt"/>
                <a:ea typeface="Palatino Linotype" charset="0"/>
                <a:cs typeface="Palatino Linotype" charset="0"/>
              </a:rPr>
              <a:t>any torques acting on the system?  If so, where do they happen? Are they internal or external?</a:t>
            </a:r>
          </a:p>
        </p:txBody>
      </p:sp>
      <p:sp>
        <p:nvSpPr>
          <p:cNvPr id="5" name="TextBox 4"/>
          <p:cNvSpPr txBox="1"/>
          <p:nvPr/>
        </p:nvSpPr>
        <p:spPr>
          <a:xfrm>
            <a:off x="906684" y="1687557"/>
            <a:ext cx="8028972" cy="923330"/>
          </a:xfrm>
          <a:prstGeom prst="rect">
            <a:avLst/>
          </a:prstGeom>
          <a:noFill/>
        </p:spPr>
        <p:txBody>
          <a:bodyPr wrap="square" rtlCol="0">
            <a:spAutoFit/>
          </a:bodyPr>
          <a:lstStyle/>
          <a:p>
            <a:r>
              <a:rPr lang="en-US" dirty="0">
                <a:solidFill>
                  <a:srgbClr val="2047C2"/>
                </a:solidFill>
                <a:latin typeface="Palatino Linotype" charset="0"/>
                <a:ea typeface="Palatino Linotype" charset="0"/>
                <a:cs typeface="Palatino Linotype" charset="0"/>
              </a:rPr>
              <a:t>There is a torque provided by the kid on the MGR when she jumps on. However, the MGR exerts an equal torque back on the kid, so these are </a:t>
            </a:r>
            <a:r>
              <a:rPr lang="en-US" b="1" dirty="0">
                <a:solidFill>
                  <a:srgbClr val="2047C2"/>
                </a:solidFill>
                <a:latin typeface="Palatino Linotype" charset="0"/>
                <a:ea typeface="Palatino Linotype" charset="0"/>
                <a:cs typeface="Palatino Linotype" charset="0"/>
              </a:rPr>
              <a:t>internal</a:t>
            </a:r>
            <a:r>
              <a:rPr lang="en-US" dirty="0">
                <a:solidFill>
                  <a:srgbClr val="2047C2"/>
                </a:solidFill>
                <a:latin typeface="Palatino Linotype" charset="0"/>
                <a:ea typeface="Palatino Linotype" charset="0"/>
                <a:cs typeface="Palatino Linotype" charset="0"/>
              </a:rPr>
              <a:t> torques. </a:t>
            </a:r>
          </a:p>
        </p:txBody>
      </p:sp>
      <p:sp>
        <p:nvSpPr>
          <p:cNvPr id="6" name="TextBox 5"/>
          <p:cNvSpPr txBox="1"/>
          <p:nvPr/>
        </p:nvSpPr>
        <p:spPr>
          <a:xfrm>
            <a:off x="970185" y="3086519"/>
            <a:ext cx="7884448" cy="646331"/>
          </a:xfrm>
          <a:prstGeom prst="rect">
            <a:avLst/>
          </a:prstGeom>
          <a:noFill/>
        </p:spPr>
        <p:txBody>
          <a:bodyPr wrap="square" rtlCol="0">
            <a:spAutoFit/>
          </a:bodyPr>
          <a:lstStyle/>
          <a:p>
            <a:r>
              <a:rPr lang="en-US" dirty="0">
                <a:solidFill>
                  <a:srgbClr val="2047C2"/>
                </a:solidFill>
                <a:latin typeface="Palatino Linotype" charset="0"/>
                <a:ea typeface="Palatino Linotype" charset="0"/>
                <a:cs typeface="Palatino Linotype" charset="0"/>
              </a:rPr>
              <a:t>No </a:t>
            </a:r>
            <a:r>
              <a:rPr lang="mr-IN" dirty="0">
                <a:solidFill>
                  <a:srgbClr val="2047C2"/>
                </a:solidFill>
                <a:latin typeface="Palatino Linotype" charset="0"/>
                <a:ea typeface="Palatino Linotype" charset="0"/>
                <a:cs typeface="Palatino Linotype" charset="0"/>
              </a:rPr>
              <a:t>–</a:t>
            </a:r>
            <a:r>
              <a:rPr lang="en-US" dirty="0">
                <a:solidFill>
                  <a:srgbClr val="2047C2"/>
                </a:solidFill>
                <a:latin typeface="Palatino Linotype" charset="0"/>
                <a:ea typeface="Palatino Linotype" charset="0"/>
                <a:cs typeface="Palatino Linotype" charset="0"/>
              </a:rPr>
              <a:t> there is an external forces providing an impulse during the collision due to the axle’s interaction with the ground</a:t>
            </a:r>
          </a:p>
        </p:txBody>
      </p:sp>
      <p:sp>
        <p:nvSpPr>
          <p:cNvPr id="7" name="TextBox 6"/>
          <p:cNvSpPr txBox="1"/>
          <p:nvPr/>
        </p:nvSpPr>
        <p:spPr>
          <a:xfrm>
            <a:off x="906684" y="4196865"/>
            <a:ext cx="8028972" cy="369332"/>
          </a:xfrm>
          <a:prstGeom prst="rect">
            <a:avLst/>
          </a:prstGeom>
          <a:noFill/>
        </p:spPr>
        <p:txBody>
          <a:bodyPr wrap="square" rtlCol="0">
            <a:spAutoFit/>
          </a:bodyPr>
          <a:lstStyle/>
          <a:p>
            <a:r>
              <a:rPr lang="en-US" dirty="0">
                <a:solidFill>
                  <a:srgbClr val="2047C2"/>
                </a:solidFill>
                <a:latin typeface="Palatino Linotype" charset="0"/>
                <a:ea typeface="Palatino Linotype" charset="0"/>
                <a:cs typeface="Palatino Linotype" charset="0"/>
              </a:rPr>
              <a:t>No </a:t>
            </a:r>
            <a:r>
              <a:rPr lang="mr-IN" dirty="0">
                <a:solidFill>
                  <a:srgbClr val="2047C2"/>
                </a:solidFill>
                <a:latin typeface="Palatino Linotype" charset="0"/>
                <a:ea typeface="Palatino Linotype" charset="0"/>
                <a:cs typeface="Palatino Linotype" charset="0"/>
              </a:rPr>
              <a:t>–</a:t>
            </a:r>
            <a:r>
              <a:rPr lang="en-US" dirty="0">
                <a:solidFill>
                  <a:srgbClr val="2047C2"/>
                </a:solidFill>
                <a:latin typeface="Palatino Linotype" charset="0"/>
                <a:ea typeface="Palatino Linotype" charset="0"/>
                <a:cs typeface="Palatino Linotype" charset="0"/>
              </a:rPr>
              <a:t> the kid is crashing into the </a:t>
            </a:r>
            <a:r>
              <a:rPr lang="en-US" dirty="0" err="1">
                <a:solidFill>
                  <a:srgbClr val="2047C2"/>
                </a:solidFill>
                <a:latin typeface="Palatino Linotype" charset="0"/>
                <a:ea typeface="Palatino Linotype" charset="0"/>
                <a:cs typeface="Palatino Linotype" charset="0"/>
              </a:rPr>
              <a:t>mgr</a:t>
            </a:r>
            <a:r>
              <a:rPr lang="en-US" dirty="0">
                <a:solidFill>
                  <a:srgbClr val="2047C2"/>
                </a:solidFill>
                <a:latin typeface="Palatino Linotype" charset="0"/>
                <a:ea typeface="Palatino Linotype" charset="0"/>
                <a:cs typeface="Palatino Linotype" charset="0"/>
              </a:rPr>
              <a:t> . . . it’s a perfectly inelastic collision</a:t>
            </a:r>
          </a:p>
        </p:txBody>
      </p:sp>
      <p:sp>
        <p:nvSpPr>
          <p:cNvPr id="8" name="TextBox 7"/>
          <p:cNvSpPr txBox="1"/>
          <p:nvPr/>
        </p:nvSpPr>
        <p:spPr>
          <a:xfrm>
            <a:off x="906684" y="5030212"/>
            <a:ext cx="7947949" cy="1200329"/>
          </a:xfrm>
          <a:prstGeom prst="rect">
            <a:avLst/>
          </a:prstGeom>
          <a:noFill/>
        </p:spPr>
        <p:txBody>
          <a:bodyPr wrap="square" rtlCol="0">
            <a:spAutoFit/>
          </a:bodyPr>
          <a:lstStyle/>
          <a:p>
            <a:r>
              <a:rPr lang="en-US" dirty="0">
                <a:solidFill>
                  <a:srgbClr val="2047C2"/>
                </a:solidFill>
                <a:latin typeface="Palatino Linotype" charset="0"/>
                <a:ea typeface="Palatino Linotype" charset="0"/>
                <a:cs typeface="Palatino Linotype" charset="0"/>
              </a:rPr>
              <a:t>The torques are internal, so theory says yes, but there doesn’t seems to be any rotation and associated angular momentum before the collision, so this is confusing.  How might we reconcile these two seemingly disparate observation? </a:t>
            </a:r>
          </a:p>
        </p:txBody>
      </p:sp>
      <p:sp>
        <p:nvSpPr>
          <p:cNvPr id="3" name="TextBox 2">
            <a:extLst>
              <a:ext uri="{FF2B5EF4-FFF2-40B4-BE49-F238E27FC236}">
                <a16:creationId xmlns:a16="http://schemas.microsoft.com/office/drawing/2014/main" id="{2EE2F41C-6331-7A40-9D14-373BE045F96C}"/>
              </a:ext>
            </a:extLst>
          </p:cNvPr>
          <p:cNvSpPr txBox="1"/>
          <p:nvPr/>
        </p:nvSpPr>
        <p:spPr>
          <a:xfrm>
            <a:off x="335666" y="2693573"/>
            <a:ext cx="4570482" cy="400110"/>
          </a:xfrm>
          <a:prstGeom prst="rect">
            <a:avLst/>
          </a:prstGeom>
          <a:noFill/>
        </p:spPr>
        <p:txBody>
          <a:bodyPr wrap="none" rtlCol="0">
            <a:spAutoFit/>
          </a:bodyPr>
          <a:lstStyle/>
          <a:p>
            <a:r>
              <a:rPr lang="en-US" sz="2000" dirty="0">
                <a:solidFill>
                  <a:srgbClr val="FF0000"/>
                </a:solidFill>
                <a:latin typeface="Apple Chancery" panose="03020702040506060504" pitchFamily="66" charset="-79"/>
                <a:cs typeface="Apple Chancery" panose="03020702040506060504" pitchFamily="66" charset="-79"/>
              </a:rPr>
              <a:t>b.) Is momentum conserved </a:t>
            </a:r>
            <a:r>
              <a:rPr lang="en-US" sz="2000" dirty="0">
                <a:latin typeface="Times New Roman" panose="02020603050405020304" pitchFamily="18" charset="0"/>
                <a:cs typeface="Times New Roman" panose="02020603050405020304" pitchFamily="18" charset="0"/>
              </a:rPr>
              <a:t>in the system?</a:t>
            </a:r>
          </a:p>
        </p:txBody>
      </p:sp>
      <p:sp>
        <p:nvSpPr>
          <p:cNvPr id="9" name="TextBox 8">
            <a:extLst>
              <a:ext uri="{FF2B5EF4-FFF2-40B4-BE49-F238E27FC236}">
                <a16:creationId xmlns:a16="http://schemas.microsoft.com/office/drawing/2014/main" id="{C28F0988-3C48-6044-AF28-BF27B5B0F598}"/>
              </a:ext>
            </a:extLst>
          </p:cNvPr>
          <p:cNvSpPr txBox="1"/>
          <p:nvPr/>
        </p:nvSpPr>
        <p:spPr>
          <a:xfrm>
            <a:off x="322966" y="3810927"/>
            <a:ext cx="4097788" cy="400110"/>
          </a:xfrm>
          <a:prstGeom prst="rect">
            <a:avLst/>
          </a:prstGeom>
          <a:noFill/>
        </p:spPr>
        <p:txBody>
          <a:bodyPr wrap="none" rtlCol="0">
            <a:spAutoFit/>
          </a:bodyPr>
          <a:lstStyle/>
          <a:p>
            <a:r>
              <a:rPr lang="en-US" sz="2000" dirty="0">
                <a:solidFill>
                  <a:srgbClr val="FF0000"/>
                </a:solidFill>
                <a:latin typeface="Apple Chancery" panose="03020702040506060504" pitchFamily="66" charset="-79"/>
                <a:cs typeface="Apple Chancery" panose="03020702040506060504" pitchFamily="66" charset="-79"/>
              </a:rPr>
              <a:t>c.) Is energy conserved </a:t>
            </a:r>
            <a:r>
              <a:rPr lang="en-US" sz="2000" dirty="0">
                <a:latin typeface="Times New Roman" panose="02020603050405020304" pitchFamily="18" charset="0"/>
                <a:cs typeface="Times New Roman" panose="02020603050405020304" pitchFamily="18" charset="0"/>
              </a:rPr>
              <a:t>in the system?</a:t>
            </a:r>
          </a:p>
        </p:txBody>
      </p:sp>
      <p:sp>
        <p:nvSpPr>
          <p:cNvPr id="10" name="TextBox 9">
            <a:extLst>
              <a:ext uri="{FF2B5EF4-FFF2-40B4-BE49-F238E27FC236}">
                <a16:creationId xmlns:a16="http://schemas.microsoft.com/office/drawing/2014/main" id="{D90AD016-9DFD-AA4C-9528-E92450745190}"/>
              </a:ext>
            </a:extLst>
          </p:cNvPr>
          <p:cNvSpPr txBox="1"/>
          <p:nvPr/>
        </p:nvSpPr>
        <p:spPr>
          <a:xfrm>
            <a:off x="322966" y="4623618"/>
            <a:ext cx="5519460" cy="400110"/>
          </a:xfrm>
          <a:prstGeom prst="rect">
            <a:avLst/>
          </a:prstGeom>
          <a:noFill/>
        </p:spPr>
        <p:txBody>
          <a:bodyPr wrap="none" rtlCol="0">
            <a:spAutoFit/>
          </a:bodyPr>
          <a:lstStyle/>
          <a:p>
            <a:r>
              <a:rPr lang="en-US" sz="2000" dirty="0">
                <a:solidFill>
                  <a:srgbClr val="FF0000"/>
                </a:solidFill>
                <a:latin typeface="Apple Chancery" panose="03020702040506060504" pitchFamily="66" charset="-79"/>
                <a:cs typeface="Apple Chancery" panose="03020702040506060504" pitchFamily="66" charset="-79"/>
              </a:rPr>
              <a:t>d.) Is angular momentum conserved </a:t>
            </a:r>
            <a:r>
              <a:rPr lang="en-US" sz="2000" dirty="0">
                <a:latin typeface="Times New Roman" panose="02020603050405020304" pitchFamily="18" charset="0"/>
                <a:cs typeface="Times New Roman" panose="02020603050405020304" pitchFamily="18" charset="0"/>
              </a:rPr>
              <a:t>in the system?</a:t>
            </a:r>
          </a:p>
        </p:txBody>
      </p:sp>
      <p:sp>
        <p:nvSpPr>
          <p:cNvPr id="11" name="TextBox 10">
            <a:extLst>
              <a:ext uri="{FF2B5EF4-FFF2-40B4-BE49-F238E27FC236}">
                <a16:creationId xmlns:a16="http://schemas.microsoft.com/office/drawing/2014/main" id="{84B500D0-2B63-124D-AEC5-73D2F75DC38A}"/>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19.)</a:t>
            </a:r>
          </a:p>
        </p:txBody>
      </p:sp>
    </p:spTree>
    <p:extLst>
      <p:ext uri="{BB962C8B-B14F-4D97-AF65-F5344CB8AC3E}">
        <p14:creationId xmlns:p14="http://schemas.microsoft.com/office/powerpoint/2010/main" val="34041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3"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left?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287684"/>
                <a:ext cx="8229600" cy="4525963"/>
              </a:xfrm>
            </p:spPr>
            <p:txBody>
              <a:bodyPr>
                <a:normAutofit/>
              </a:bodyPr>
              <a:lstStyle/>
              <a:p>
                <a:pPr marL="0" indent="0">
                  <a:buNone/>
                </a:pPr>
                <a:r>
                  <a:rPr lang="en-US" dirty="0">
                    <a:solidFill>
                      <a:srgbClr val="FF0000"/>
                    </a:solidFill>
                    <a:latin typeface="Apple Chancery" panose="03020702040506060504" pitchFamily="66" charset="-79"/>
                    <a:cs typeface="Apple Chancery" panose="03020702040506060504" pitchFamily="66" charset="-79"/>
                  </a:rPr>
                  <a:t>We’ve dealt </a:t>
                </a:r>
                <a:r>
                  <a:rPr lang="en-US" sz="2000" dirty="0"/>
                  <a:t>so far with the </a:t>
                </a:r>
                <a:r>
                  <a:rPr lang="en-US" sz="2000" dirty="0">
                    <a:solidFill>
                      <a:srgbClr val="2047C2"/>
                    </a:solidFill>
                  </a:rPr>
                  <a:t>rotational counterparts to kinematics</a:t>
                </a:r>
                <a:r>
                  <a:rPr lang="en-US" sz="2000" dirty="0"/>
                  <a:t>, </a:t>
                </a:r>
                <a:r>
                  <a:rPr lang="en-US" sz="2000" dirty="0">
                    <a:solidFill>
                      <a:srgbClr val="00C201"/>
                    </a:solidFill>
                  </a:rPr>
                  <a:t>N2L</a:t>
                </a:r>
                <a:r>
                  <a:rPr lang="en-US" sz="2000" dirty="0"/>
                  <a:t>, and </a:t>
                </a:r>
                <a:r>
                  <a:rPr lang="en-US" sz="2000" dirty="0">
                    <a:solidFill>
                      <a:srgbClr val="2047C2"/>
                    </a:solidFill>
                  </a:rPr>
                  <a:t>energy</a:t>
                </a:r>
                <a:r>
                  <a:rPr lang="en-US" sz="2000" dirty="0"/>
                  <a:t>. </a:t>
                </a:r>
                <a:r>
                  <a:rPr lang="en-US" sz="2000" dirty="0">
                    <a:solidFill>
                      <a:srgbClr val="FF0000"/>
                    </a:solidFill>
                  </a:rPr>
                  <a:t>Now: momentum</a:t>
                </a:r>
                <a:r>
                  <a:rPr lang="en-US" sz="2000" dirty="0"/>
                  <a:t>!</a:t>
                </a:r>
              </a:p>
              <a:p>
                <a:pPr marL="0" indent="0">
                  <a:buNone/>
                </a:pPr>
                <a:r>
                  <a:rPr lang="en-US" sz="2000" dirty="0"/>
                  <a:t>A refresher: </a:t>
                </a:r>
              </a:p>
              <a:p>
                <a:pPr lvl="1"/>
                <a:r>
                  <a:rPr lang="en-US" dirty="0">
                    <a:solidFill>
                      <a:srgbClr val="FF0000"/>
                    </a:solidFill>
                    <a:latin typeface="Apple Chancery" panose="03020702040506060504" pitchFamily="66" charset="-79"/>
                    <a:cs typeface="Apple Chancery" panose="03020702040506060504" pitchFamily="66" charset="-79"/>
                  </a:rPr>
                  <a:t>We know </a:t>
                </a:r>
                <a:r>
                  <a:rPr lang="en-US" dirty="0"/>
                  <a:t>a </a:t>
                </a:r>
                <a:r>
                  <a:rPr lang="en-US" dirty="0">
                    <a:solidFill>
                      <a:srgbClr val="2047C2"/>
                    </a:solidFill>
                  </a:rPr>
                  <a:t>net force accelerates a body</a:t>
                </a:r>
                <a:r>
                  <a:rPr lang="en-US" dirty="0"/>
                  <a:t>. Similarly, a </a:t>
                </a:r>
                <a:r>
                  <a:rPr lang="en-US" dirty="0">
                    <a:solidFill>
                      <a:srgbClr val="2047C2"/>
                    </a:solidFill>
                  </a:rPr>
                  <a:t>net torque </a:t>
                </a:r>
                <a:r>
                  <a:rPr lang="en-US" i="1" dirty="0">
                    <a:solidFill>
                      <a:srgbClr val="2047C2"/>
                    </a:solidFill>
                  </a:rPr>
                  <a:t>angularly accelerates </a:t>
                </a:r>
                <a:r>
                  <a:rPr lang="en-US" dirty="0">
                    <a:solidFill>
                      <a:srgbClr val="2047C2"/>
                    </a:solidFill>
                  </a:rPr>
                  <a:t>a body</a:t>
                </a:r>
                <a:r>
                  <a:rPr lang="en-US" dirty="0"/>
                  <a:t>. </a:t>
                </a:r>
              </a:p>
              <a:p>
                <a:pPr lvl="1"/>
                <a:r>
                  <a:rPr lang="en-US" dirty="0">
                    <a:solidFill>
                      <a:srgbClr val="FF0000"/>
                    </a:solidFill>
                    <a:latin typeface="Apple Chancery" panose="03020702040506060504" pitchFamily="66" charset="-79"/>
                    <a:cs typeface="Apple Chancery" panose="03020702040506060504" pitchFamily="66" charset="-79"/>
                  </a:rPr>
                  <a:t>Translational momentum </a:t>
                </a:r>
                <a:r>
                  <a:rPr lang="en-US" dirty="0"/>
                  <a:t>depends on mass and velocity (</a:t>
                </a:r>
                <a:r>
                  <a:rPr lang="en-US" dirty="0">
                    <a:solidFill>
                      <a:srgbClr val="2047C2"/>
                    </a:solidFill>
                  </a:rPr>
                  <a:t>p = mv</a:t>
                </a:r>
                <a:r>
                  <a:rPr lang="en-US" dirty="0"/>
                  <a:t>)</a:t>
                </a:r>
              </a:p>
              <a:p>
                <a:pPr lvl="1"/>
                <a:r>
                  <a:rPr lang="en-US" dirty="0">
                    <a:solidFill>
                      <a:srgbClr val="FF0000"/>
                    </a:solidFill>
                    <a:latin typeface="Apple Chancery" panose="03020702040506060504" pitchFamily="66" charset="-79"/>
                    <a:cs typeface="Apple Chancery" panose="03020702040506060504" pitchFamily="66" charset="-79"/>
                  </a:rPr>
                  <a:t>A force applied </a:t>
                </a:r>
                <a:r>
                  <a:rPr lang="en-US" dirty="0"/>
                  <a:t>for a certain duration of time can change momentum. This is called impulse (</a:t>
                </a:r>
                <a14:m>
                  <m:oMath xmlns:m="http://schemas.openxmlformats.org/officeDocument/2006/math">
                    <m:r>
                      <a:rPr lang="en-US" b="0" i="1" smtClean="0">
                        <a:solidFill>
                          <a:srgbClr val="2047C2"/>
                        </a:solidFill>
                        <a:latin typeface="Cambria Math" charset="0"/>
                      </a:rPr>
                      <m:t>𝐹</m:t>
                    </m:r>
                    <m:r>
                      <a:rPr lang="en-US" b="0" i="1" smtClean="0">
                        <a:solidFill>
                          <a:srgbClr val="2047C2"/>
                        </a:solidFill>
                        <a:latin typeface="Cambria Math" charset="0"/>
                        <a:ea typeface="Cambria Math" charset="0"/>
                        <a:cs typeface="Cambria Math" charset="0"/>
                      </a:rPr>
                      <m:t>∆</m:t>
                    </m:r>
                    <m:r>
                      <a:rPr lang="en-US" b="0" i="1" smtClean="0">
                        <a:solidFill>
                          <a:srgbClr val="2047C2"/>
                        </a:solidFill>
                        <a:latin typeface="Cambria Math" charset="0"/>
                        <a:ea typeface="Cambria Math" charset="0"/>
                        <a:cs typeface="Cambria Math" charset="0"/>
                      </a:rPr>
                      <m:t>𝑡</m:t>
                    </m:r>
                    <m:r>
                      <a:rPr lang="en-US" b="0" i="1" smtClean="0">
                        <a:solidFill>
                          <a:srgbClr val="2047C2"/>
                        </a:solidFill>
                        <a:latin typeface="Cambria Math" charset="0"/>
                        <a:ea typeface="Cambria Math" charset="0"/>
                        <a:cs typeface="Cambria Math" charset="0"/>
                      </a:rPr>
                      <m:t>=</m:t>
                    </m:r>
                    <m:r>
                      <a:rPr lang="en-US" b="0" i="1" smtClean="0">
                        <a:solidFill>
                          <a:srgbClr val="2047C2"/>
                        </a:solidFill>
                        <a:latin typeface="Cambria Math" charset="0"/>
                        <a:ea typeface="Cambria Math" charset="0"/>
                        <a:cs typeface="Cambria Math" charset="0"/>
                      </a:rPr>
                      <m:t>𝑚</m:t>
                    </m:r>
                    <m:r>
                      <a:rPr lang="en-US" b="0" i="1" smtClean="0">
                        <a:solidFill>
                          <a:srgbClr val="2047C2"/>
                        </a:solidFill>
                        <a:latin typeface="Cambria Math" charset="0"/>
                        <a:ea typeface="Cambria Math" charset="0"/>
                        <a:cs typeface="Cambria Math" charset="0"/>
                      </a:rPr>
                      <m:t>∆</m:t>
                    </m:r>
                    <m:r>
                      <a:rPr lang="en-US" b="0" i="1" smtClean="0">
                        <a:solidFill>
                          <a:srgbClr val="2047C2"/>
                        </a:solidFill>
                        <a:latin typeface="Cambria Math" charset="0"/>
                        <a:ea typeface="Cambria Math" charset="0"/>
                        <a:cs typeface="Cambria Math" charset="0"/>
                      </a:rPr>
                      <m:t>𝑣</m:t>
                    </m:r>
                    <m:r>
                      <a:rPr lang="en-US" b="0" i="1" smtClean="0">
                        <a:latin typeface="Cambria Math" charset="0"/>
                        <a:ea typeface="Cambria Math" charset="0"/>
                        <a:cs typeface="Cambria Math" charset="0"/>
                      </a:rPr>
                      <m:t>)</m:t>
                    </m:r>
                  </m:oMath>
                </a14:m>
                <a:endParaRPr lang="en-US" dirty="0"/>
              </a:p>
              <a:p>
                <a:pPr lvl="1"/>
                <a:endParaRPr lang="en-US" dirty="0"/>
              </a:p>
              <a:p>
                <a:pPr marL="0" indent="0">
                  <a:buNone/>
                </a:pPr>
                <a:r>
                  <a:rPr lang="en-US" dirty="0">
                    <a:solidFill>
                      <a:srgbClr val="FF0000"/>
                    </a:solidFill>
                    <a:latin typeface="Apple Chancery" panose="03020702040506060504" pitchFamily="66" charset="-79"/>
                    <a:cs typeface="Apple Chancery" panose="03020702040506060504" pitchFamily="66" charset="-79"/>
                  </a:rPr>
                  <a:t>Angular momentum </a:t>
                </a:r>
                <a:r>
                  <a:rPr lang="en-US" sz="2000" dirty="0"/>
                  <a:t>is the </a:t>
                </a:r>
                <a:r>
                  <a:rPr lang="en-US" sz="2000" dirty="0">
                    <a:solidFill>
                      <a:srgbClr val="2047C2"/>
                    </a:solidFill>
                  </a:rPr>
                  <a:t>rotational counterpart to momentum</a:t>
                </a:r>
                <a:r>
                  <a:rPr lang="en-US" sz="2000" dirty="0"/>
                  <a:t>. A large angular momentum means it will take a relatively large torque applied over a given amount of time to bring a rotating body to rest.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287684"/>
                <a:ext cx="8229600" cy="4525963"/>
              </a:xfrm>
              <a:blipFill>
                <a:blip r:embed="rId2"/>
                <a:stretch>
                  <a:fillRect l="-1235" t="-112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4A4D3E76-BD0F-084E-9055-63DCE242FAE4}"/>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a:t>
            </a:r>
          </a:p>
        </p:txBody>
      </p:sp>
    </p:spTree>
    <p:extLst>
      <p:ext uri="{BB962C8B-B14F-4D97-AF65-F5344CB8AC3E}">
        <p14:creationId xmlns:p14="http://schemas.microsoft.com/office/powerpoint/2010/main" val="129099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Object 4"/>
          <p:cNvGraphicFramePr>
            <a:graphicFrameLocks noChangeAspect="1"/>
          </p:cNvGraphicFramePr>
          <p:nvPr/>
        </p:nvGraphicFramePr>
        <p:xfrm>
          <a:off x="5858186" y="5144450"/>
          <a:ext cx="893763" cy="331787"/>
        </p:xfrm>
        <a:graphic>
          <a:graphicData uri="http://schemas.openxmlformats.org/presentationml/2006/ole">
            <mc:AlternateContent xmlns:mc="http://schemas.openxmlformats.org/markup-compatibility/2006">
              <mc:Choice xmlns:v="urn:schemas-microsoft-com:vml" Requires="v">
                <p:oleObj spid="_x0000_s20915" name="Equation" r:id="rId4" imgW="546100" imgH="203200" progId="Equation.DSMT4">
                  <p:embed/>
                </p:oleObj>
              </mc:Choice>
              <mc:Fallback>
                <p:oleObj name="Equation" r:id="rId4" imgW="546100" imgH="203200" progId="Equation.DSMT4">
                  <p:embed/>
                  <p:pic>
                    <p:nvPicPr>
                      <p:cNvPr id="38" name="Object 4"/>
                      <p:cNvPicPr>
                        <a:picLocks noChangeAspect="1" noChangeArrowheads="1"/>
                      </p:cNvPicPr>
                      <p:nvPr/>
                    </p:nvPicPr>
                    <p:blipFill>
                      <a:blip r:embed="rId5"/>
                      <a:srcRect/>
                      <a:stretch>
                        <a:fillRect/>
                      </a:stretch>
                    </p:blipFill>
                    <p:spPr bwMode="auto">
                      <a:xfrm>
                        <a:off x="5858186" y="5144450"/>
                        <a:ext cx="893763" cy="331787"/>
                      </a:xfrm>
                      <a:prstGeom prst="rect">
                        <a:avLst/>
                      </a:prstGeom>
                      <a:noFill/>
                      <a:ln>
                        <a:noFill/>
                      </a:ln>
                      <a:effectLst/>
                    </p:spPr>
                  </p:pic>
                </p:oleObj>
              </mc:Fallback>
            </mc:AlternateContent>
          </a:graphicData>
        </a:graphic>
      </p:graphicFrame>
      <p:graphicFrame>
        <p:nvGraphicFramePr>
          <p:cNvPr id="37" name="Object 4"/>
          <p:cNvGraphicFramePr>
            <a:graphicFrameLocks noChangeAspect="1"/>
          </p:cNvGraphicFramePr>
          <p:nvPr/>
        </p:nvGraphicFramePr>
        <p:xfrm>
          <a:off x="5537730" y="4309052"/>
          <a:ext cx="1806575" cy="931863"/>
        </p:xfrm>
        <a:graphic>
          <a:graphicData uri="http://schemas.openxmlformats.org/presentationml/2006/ole">
            <mc:AlternateContent xmlns:mc="http://schemas.openxmlformats.org/markup-compatibility/2006">
              <mc:Choice xmlns:v="urn:schemas-microsoft-com:vml" Requires="v">
                <p:oleObj spid="_x0000_s20916" name="Equation" r:id="rId6" imgW="1104900" imgH="571500" progId="Equation.DSMT4">
                  <p:embed/>
                </p:oleObj>
              </mc:Choice>
              <mc:Fallback>
                <p:oleObj name="Equation" r:id="rId6" imgW="1104900" imgH="571500" progId="Equation.DSMT4">
                  <p:embed/>
                  <p:pic>
                    <p:nvPicPr>
                      <p:cNvPr id="37" name="Object 4"/>
                      <p:cNvPicPr>
                        <a:picLocks noChangeAspect="1" noChangeArrowheads="1"/>
                      </p:cNvPicPr>
                      <p:nvPr/>
                    </p:nvPicPr>
                    <p:blipFill>
                      <a:blip r:embed="rId7"/>
                      <a:srcRect/>
                      <a:stretch>
                        <a:fillRect/>
                      </a:stretch>
                    </p:blipFill>
                    <p:spPr bwMode="auto">
                      <a:xfrm>
                        <a:off x="5537730" y="4309052"/>
                        <a:ext cx="1806575" cy="931863"/>
                      </a:xfrm>
                      <a:prstGeom prst="rect">
                        <a:avLst/>
                      </a:prstGeom>
                      <a:noFill/>
                      <a:ln>
                        <a:noFill/>
                      </a:ln>
                      <a:effectLst/>
                    </p:spPr>
                  </p:pic>
                </p:oleObj>
              </mc:Fallback>
            </mc:AlternateContent>
          </a:graphicData>
        </a:graphic>
      </p:graphicFrame>
      <p:graphicFrame>
        <p:nvGraphicFramePr>
          <p:cNvPr id="35" name="Object 4"/>
          <p:cNvGraphicFramePr>
            <a:graphicFrameLocks noChangeAspect="1"/>
          </p:cNvGraphicFramePr>
          <p:nvPr/>
        </p:nvGraphicFramePr>
        <p:xfrm>
          <a:off x="1473464" y="5120637"/>
          <a:ext cx="871538" cy="355600"/>
        </p:xfrm>
        <a:graphic>
          <a:graphicData uri="http://schemas.openxmlformats.org/presentationml/2006/ole">
            <mc:AlternateContent xmlns:mc="http://schemas.openxmlformats.org/markup-compatibility/2006">
              <mc:Choice xmlns:v="urn:schemas-microsoft-com:vml" Requires="v">
                <p:oleObj spid="_x0000_s20917" name="Equation" r:id="rId8" imgW="558800" imgH="228600" progId="Equation.DSMT4">
                  <p:embed/>
                </p:oleObj>
              </mc:Choice>
              <mc:Fallback>
                <p:oleObj name="Equation" r:id="rId8" imgW="558800" imgH="228600" progId="Equation.DSMT4">
                  <p:embed/>
                  <p:pic>
                    <p:nvPicPr>
                      <p:cNvPr id="35" name="Object 4"/>
                      <p:cNvPicPr>
                        <a:picLocks noChangeAspect="1" noChangeArrowheads="1"/>
                      </p:cNvPicPr>
                      <p:nvPr/>
                    </p:nvPicPr>
                    <p:blipFill>
                      <a:blip r:embed="rId9"/>
                      <a:srcRect/>
                      <a:stretch>
                        <a:fillRect/>
                      </a:stretch>
                    </p:blipFill>
                    <p:spPr bwMode="auto">
                      <a:xfrm>
                        <a:off x="1473464" y="5120637"/>
                        <a:ext cx="871538" cy="355600"/>
                      </a:xfrm>
                      <a:prstGeom prst="rect">
                        <a:avLst/>
                      </a:prstGeom>
                      <a:noFill/>
                      <a:ln>
                        <a:noFill/>
                      </a:ln>
                      <a:effectLst/>
                    </p:spPr>
                  </p:pic>
                </p:oleObj>
              </mc:Fallback>
            </mc:AlternateContent>
          </a:graphicData>
        </a:graphic>
      </p:graphicFrame>
      <p:graphicFrame>
        <p:nvGraphicFramePr>
          <p:cNvPr id="36" name="Object 4"/>
          <p:cNvGraphicFramePr>
            <a:graphicFrameLocks noChangeAspect="1"/>
          </p:cNvGraphicFramePr>
          <p:nvPr/>
        </p:nvGraphicFramePr>
        <p:xfrm>
          <a:off x="1176321" y="4321752"/>
          <a:ext cx="1662113" cy="890587"/>
        </p:xfrm>
        <a:graphic>
          <a:graphicData uri="http://schemas.openxmlformats.org/presentationml/2006/ole">
            <mc:AlternateContent xmlns:mc="http://schemas.openxmlformats.org/markup-compatibility/2006">
              <mc:Choice xmlns:v="urn:schemas-microsoft-com:vml" Requires="v">
                <p:oleObj spid="_x0000_s20918" name="Equation" r:id="rId10" imgW="1066800" imgH="571500" progId="Equation.DSMT4">
                  <p:embed/>
                </p:oleObj>
              </mc:Choice>
              <mc:Fallback>
                <p:oleObj name="Equation" r:id="rId10" imgW="1066800" imgH="571500" progId="Equation.DSMT4">
                  <p:embed/>
                  <p:pic>
                    <p:nvPicPr>
                      <p:cNvPr id="36" name="Object 4"/>
                      <p:cNvPicPr>
                        <a:picLocks noChangeAspect="1" noChangeArrowheads="1"/>
                      </p:cNvPicPr>
                      <p:nvPr/>
                    </p:nvPicPr>
                    <p:blipFill>
                      <a:blip r:embed="rId11"/>
                      <a:srcRect/>
                      <a:stretch>
                        <a:fillRect/>
                      </a:stretch>
                    </p:blipFill>
                    <p:spPr bwMode="auto">
                      <a:xfrm>
                        <a:off x="1176321" y="4321752"/>
                        <a:ext cx="1662113" cy="890587"/>
                      </a:xfrm>
                      <a:prstGeom prst="rect">
                        <a:avLst/>
                      </a:prstGeom>
                      <a:noFill/>
                      <a:ln>
                        <a:noFill/>
                      </a:ln>
                      <a:effectLst/>
                    </p:spPr>
                  </p:pic>
                </p:oleObj>
              </mc:Fallback>
            </mc:AlternateContent>
          </a:graphicData>
        </a:graphic>
      </p:graphicFrame>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20.)</a:t>
            </a:r>
          </a:p>
        </p:txBody>
      </p:sp>
      <p:sp>
        <p:nvSpPr>
          <p:cNvPr id="6" name="Text Box 56"/>
          <p:cNvSpPr txBox="1">
            <a:spLocks/>
          </p:cNvSpPr>
          <p:nvPr/>
        </p:nvSpPr>
        <p:spPr bwMode="auto">
          <a:xfrm>
            <a:off x="312103" y="379541"/>
            <a:ext cx="8768397" cy="82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This is important:  </a:t>
            </a:r>
            <a:r>
              <a:rPr lang="en-US" sz="2000" dirty="0">
                <a:latin typeface="Times New Roman"/>
                <a:cs typeface="Times New Roman"/>
              </a:rPr>
              <a:t>Objects </a:t>
            </a:r>
            <a:r>
              <a:rPr lang="en-US" sz="2000" dirty="0">
                <a:solidFill>
                  <a:srgbClr val="0000FF"/>
                </a:solidFill>
                <a:latin typeface="Times New Roman"/>
                <a:cs typeface="Times New Roman"/>
              </a:rPr>
              <a:t>moving in a straight line with constant speed </a:t>
            </a:r>
            <a:r>
              <a:rPr lang="en-US" sz="2000" dirty="0">
                <a:solidFill>
                  <a:srgbClr val="FF0000"/>
                </a:solidFill>
                <a:latin typeface="Times New Roman"/>
                <a:cs typeface="Times New Roman"/>
              </a:rPr>
              <a:t>HAVE</a:t>
            </a:r>
            <a:r>
              <a:rPr lang="en-US" sz="2000" dirty="0">
                <a:latin typeface="Times New Roman"/>
                <a:cs typeface="Times New Roman"/>
              </a:rPr>
              <a:t> </a:t>
            </a:r>
            <a:r>
              <a:rPr lang="en-US" sz="2000" i="1" dirty="0">
                <a:solidFill>
                  <a:srgbClr val="FF0000"/>
                </a:solidFill>
                <a:latin typeface="Times New Roman"/>
                <a:cs typeface="Times New Roman"/>
              </a:rPr>
              <a:t>angular momentum</a:t>
            </a:r>
            <a:r>
              <a:rPr lang="en-US" sz="2000" dirty="0">
                <a:latin typeface="Times New Roman"/>
                <a:cs typeface="Times New Roman"/>
              </a:rPr>
              <a:t>, and the </a:t>
            </a:r>
            <a:r>
              <a:rPr lang="en-US" sz="2000" i="1" dirty="0">
                <a:latin typeface="Times New Roman"/>
                <a:cs typeface="Times New Roman"/>
              </a:rPr>
              <a:t>angular momentum </a:t>
            </a:r>
            <a:r>
              <a:rPr lang="en-US" sz="2000" dirty="0">
                <a:solidFill>
                  <a:srgbClr val="00B050"/>
                </a:solidFill>
                <a:latin typeface="Times New Roman"/>
                <a:cs typeface="Times New Roman"/>
              </a:rPr>
              <a:t>is CONSTANT</a:t>
            </a:r>
            <a:r>
              <a:rPr lang="en-US" sz="2000" dirty="0">
                <a:latin typeface="Times New Roman"/>
                <a:cs typeface="Times New Roman"/>
              </a:rPr>
              <a:t>!</a:t>
            </a:r>
            <a:endParaRPr lang="en-US" sz="2000" dirty="0">
              <a:solidFill>
                <a:srgbClr val="0000FF"/>
              </a:solidFill>
              <a:latin typeface="Times New Roman"/>
              <a:cs typeface="Times New Roman"/>
            </a:endParaRPr>
          </a:p>
        </p:txBody>
      </p:sp>
      <p:sp>
        <p:nvSpPr>
          <p:cNvPr id="18" name="Text Box 56"/>
          <p:cNvSpPr txBox="1">
            <a:spLocks/>
          </p:cNvSpPr>
          <p:nvPr/>
        </p:nvSpPr>
        <p:spPr bwMode="auto">
          <a:xfrm>
            <a:off x="321150" y="1361179"/>
            <a:ext cx="8619649" cy="1314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This seemingly insane </a:t>
            </a:r>
            <a:r>
              <a:rPr lang="en-US" sz="2000" dirty="0">
                <a:solidFill>
                  <a:schemeClr val="tx1"/>
                </a:solidFill>
                <a:latin typeface="Times New Roman"/>
                <a:cs typeface="Times New Roman"/>
              </a:rPr>
              <a:t>bit of amusement is actually grounded in intuitively sound reasoning.  To see how, consider the simplest motion possible, a </a:t>
            </a:r>
            <a:r>
              <a:rPr lang="en-US" sz="2000" dirty="0">
                <a:solidFill>
                  <a:srgbClr val="0000FF"/>
                </a:solidFill>
                <a:latin typeface="Times New Roman"/>
                <a:cs typeface="Times New Roman"/>
              </a:rPr>
              <a:t>mass moving with constant velocity </a:t>
            </a:r>
            <a:r>
              <a:rPr lang="en-US" sz="2000" i="1" dirty="0">
                <a:solidFill>
                  <a:srgbClr val="0000FF"/>
                </a:solidFill>
                <a:latin typeface="Times New Roman"/>
                <a:cs typeface="Times New Roman"/>
              </a:rPr>
              <a:t>parallel to the x-axis</a:t>
            </a:r>
            <a:r>
              <a:rPr lang="en-US" sz="2000" dirty="0">
                <a:solidFill>
                  <a:schemeClr val="tx1"/>
                </a:solidFill>
                <a:latin typeface="Times New Roman"/>
                <a:cs typeface="Times New Roman"/>
              </a:rPr>
              <a:t>.  How does the </a:t>
            </a:r>
            <a:r>
              <a:rPr lang="en-US" sz="2000" i="1" dirty="0">
                <a:solidFill>
                  <a:srgbClr val="FF0000"/>
                </a:solidFill>
                <a:latin typeface="Times New Roman"/>
                <a:cs typeface="Times New Roman"/>
              </a:rPr>
              <a:t>angular momentum </a:t>
            </a:r>
            <a:r>
              <a:rPr lang="en-US" sz="2000" dirty="0">
                <a:solidFill>
                  <a:schemeClr val="tx1"/>
                </a:solidFill>
                <a:latin typeface="Times New Roman"/>
                <a:cs typeface="Times New Roman"/>
              </a:rPr>
              <a:t>calculate out at several points in that case?</a:t>
            </a:r>
            <a:endParaRPr lang="en-US" sz="2000" dirty="0">
              <a:solidFill>
                <a:srgbClr val="0000FF"/>
              </a:solidFill>
              <a:latin typeface="Times New Roman"/>
              <a:cs typeface="Times New Roman"/>
            </a:endParaRPr>
          </a:p>
        </p:txBody>
      </p:sp>
      <p:sp>
        <p:nvSpPr>
          <p:cNvPr id="62" name="Line 2"/>
          <p:cNvSpPr>
            <a:spLocks noChangeShapeType="1"/>
          </p:cNvSpPr>
          <p:nvPr/>
        </p:nvSpPr>
        <p:spPr bwMode="auto">
          <a:xfrm flipV="1">
            <a:off x="1134522" y="2724111"/>
            <a:ext cx="1386824" cy="1069836"/>
          </a:xfrm>
          <a:prstGeom prst="line">
            <a:avLst/>
          </a:prstGeom>
          <a:noFill/>
          <a:ln w="12700">
            <a:solidFill>
              <a:srgbClr val="000000"/>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 name="Line 5"/>
          <p:cNvSpPr>
            <a:spLocks noChangeShapeType="1"/>
          </p:cNvSpPr>
          <p:nvPr/>
        </p:nvSpPr>
        <p:spPr bwMode="auto">
          <a:xfrm>
            <a:off x="777910" y="2870199"/>
            <a:ext cx="0" cy="1438853"/>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4" name="Line 6"/>
          <p:cNvSpPr>
            <a:spLocks noChangeShapeType="1"/>
          </p:cNvSpPr>
          <p:nvPr/>
        </p:nvSpPr>
        <p:spPr bwMode="auto">
          <a:xfrm flipV="1">
            <a:off x="262805" y="4071311"/>
            <a:ext cx="2708996" cy="1"/>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 name="AutoShape 7"/>
          <p:cNvSpPr>
            <a:spLocks/>
          </p:cNvSpPr>
          <p:nvPr/>
        </p:nvSpPr>
        <p:spPr bwMode="auto">
          <a:xfrm>
            <a:off x="1649628" y="3278841"/>
            <a:ext cx="158494" cy="158494"/>
          </a:xfrm>
          <a:prstGeom prst="smileyFace">
            <a:avLst>
              <a:gd name="adj" fmla="val 4653"/>
            </a:avLst>
          </a:prstGeom>
          <a:solidFill>
            <a:srgbClr val="50FF14"/>
          </a:solidFill>
          <a:ln w="12700" cmpd="sng">
            <a:solidFill>
              <a:srgbClr val="000000"/>
            </a:solidFill>
            <a:round/>
            <a:headEnd/>
            <a:tailEnd/>
          </a:ln>
        </p:spPr>
        <p:txBody>
          <a:bodyPr wrap="none" anchor="ctr"/>
          <a:lstStyle/>
          <a:p>
            <a:endParaRPr lang="en-US"/>
          </a:p>
        </p:txBody>
      </p:sp>
      <p:sp>
        <p:nvSpPr>
          <p:cNvPr id="102" name="Line 8"/>
          <p:cNvSpPr>
            <a:spLocks noChangeShapeType="1"/>
          </p:cNvSpPr>
          <p:nvPr/>
        </p:nvSpPr>
        <p:spPr bwMode="auto">
          <a:xfrm>
            <a:off x="1808122" y="3358088"/>
            <a:ext cx="673600" cy="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09" name="Line 9"/>
          <p:cNvSpPr>
            <a:spLocks noChangeShapeType="1"/>
          </p:cNvSpPr>
          <p:nvPr/>
        </p:nvSpPr>
        <p:spPr bwMode="auto">
          <a:xfrm flipV="1">
            <a:off x="777910" y="3397711"/>
            <a:ext cx="871718" cy="67360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12" name="Arc 12"/>
          <p:cNvSpPr>
            <a:spLocks/>
          </p:cNvSpPr>
          <p:nvPr/>
        </p:nvSpPr>
        <p:spPr bwMode="auto">
          <a:xfrm>
            <a:off x="976028" y="3912818"/>
            <a:ext cx="118871" cy="158494"/>
          </a:xfrm>
          <a:custGeom>
            <a:avLst/>
            <a:gdLst>
              <a:gd name="T0" fmla="*/ 0 w 21600"/>
              <a:gd name="T1" fmla="*/ 0 h 21600"/>
              <a:gd name="T2" fmla="*/ 228600 w 21600"/>
              <a:gd name="T3" fmla="*/ 304800 h 21600"/>
              <a:gd name="T4" fmla="*/ 0 w 21600"/>
              <a:gd name="T5" fmla="*/ 304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aphicFrame>
        <p:nvGraphicFramePr>
          <p:cNvPr id="113" name="Object 2"/>
          <p:cNvGraphicFramePr>
            <a:graphicFrameLocks noChangeAspect="1"/>
          </p:cNvGraphicFramePr>
          <p:nvPr/>
        </p:nvGraphicFramePr>
        <p:xfrm>
          <a:off x="1094899" y="3807946"/>
          <a:ext cx="231775" cy="285750"/>
        </p:xfrm>
        <a:graphic>
          <a:graphicData uri="http://schemas.openxmlformats.org/presentationml/2006/ole">
            <mc:AlternateContent xmlns:mc="http://schemas.openxmlformats.org/markup-compatibility/2006">
              <mc:Choice xmlns:v="urn:schemas-microsoft-com:vml" Requires="v">
                <p:oleObj spid="_x0000_s20919" name="Equation" r:id="rId12" imgW="165100" imgH="203200" progId="Equation.DSMT4">
                  <p:embed/>
                </p:oleObj>
              </mc:Choice>
              <mc:Fallback>
                <p:oleObj name="Equation" r:id="rId12" imgW="165100" imgH="203200" progId="Equation.DSMT4">
                  <p:embed/>
                  <p:pic>
                    <p:nvPicPr>
                      <p:cNvPr id="113" name="Object 2"/>
                      <p:cNvPicPr>
                        <a:picLocks noChangeAspect="1" noChangeArrowheads="1"/>
                      </p:cNvPicPr>
                      <p:nvPr/>
                    </p:nvPicPr>
                    <p:blipFill>
                      <a:blip r:embed="rId13"/>
                      <a:srcRect/>
                      <a:stretch>
                        <a:fillRect/>
                      </a:stretch>
                    </p:blipFill>
                    <p:spPr bwMode="auto">
                      <a:xfrm>
                        <a:off x="1094899" y="3807946"/>
                        <a:ext cx="231775" cy="285750"/>
                      </a:xfrm>
                      <a:prstGeom prst="rect">
                        <a:avLst/>
                      </a:prstGeom>
                      <a:noFill/>
                      <a:ln>
                        <a:noFill/>
                      </a:ln>
                      <a:effectLst/>
                    </p:spPr>
                  </p:pic>
                </p:oleObj>
              </mc:Fallback>
            </mc:AlternateContent>
          </a:graphicData>
        </a:graphic>
      </p:graphicFrame>
      <p:sp>
        <p:nvSpPr>
          <p:cNvPr id="114" name="Arc 14"/>
          <p:cNvSpPr>
            <a:spLocks/>
          </p:cNvSpPr>
          <p:nvPr/>
        </p:nvSpPr>
        <p:spPr bwMode="auto">
          <a:xfrm>
            <a:off x="1909233" y="3206198"/>
            <a:ext cx="77195" cy="158494"/>
          </a:xfrm>
          <a:custGeom>
            <a:avLst/>
            <a:gdLst>
              <a:gd name="T0" fmla="*/ 0 w 21600"/>
              <a:gd name="T1" fmla="*/ 0 h 21600"/>
              <a:gd name="T2" fmla="*/ 228600 w 21600"/>
              <a:gd name="T3" fmla="*/ 304800 h 21600"/>
              <a:gd name="T4" fmla="*/ 0 w 21600"/>
              <a:gd name="T5" fmla="*/ 304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7" name="Line 18"/>
          <p:cNvSpPr>
            <a:spLocks noChangeShapeType="1"/>
          </p:cNvSpPr>
          <p:nvPr/>
        </p:nvSpPr>
        <p:spPr bwMode="auto">
          <a:xfrm flipV="1">
            <a:off x="1649628" y="3437335"/>
            <a:ext cx="0" cy="594353"/>
          </a:xfrm>
          <a:prstGeom prst="line">
            <a:avLst/>
          </a:prstGeom>
          <a:noFill/>
          <a:ln w="254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18" name="Object 5"/>
          <p:cNvGraphicFramePr>
            <a:graphicFrameLocks noChangeAspect="1"/>
          </p:cNvGraphicFramePr>
          <p:nvPr/>
        </p:nvGraphicFramePr>
        <p:xfrm>
          <a:off x="1693328" y="3582988"/>
          <a:ext cx="1152525" cy="336550"/>
        </p:xfrm>
        <a:graphic>
          <a:graphicData uri="http://schemas.openxmlformats.org/presentationml/2006/ole">
            <mc:AlternateContent xmlns:mc="http://schemas.openxmlformats.org/markup-compatibility/2006">
              <mc:Choice xmlns:v="urn:schemas-microsoft-com:vml" Requires="v">
                <p:oleObj spid="_x0000_s20920" name="Equation" r:id="rId14" imgW="698500" imgH="203200" progId="Equation.DSMT4">
                  <p:embed/>
                </p:oleObj>
              </mc:Choice>
              <mc:Fallback>
                <p:oleObj name="Equation" r:id="rId14" imgW="698500" imgH="203200" progId="Equation.DSMT4">
                  <p:embed/>
                  <p:pic>
                    <p:nvPicPr>
                      <p:cNvPr id="118" name="Object 5"/>
                      <p:cNvPicPr>
                        <a:picLocks noChangeAspect="1" noChangeArrowheads="1"/>
                      </p:cNvPicPr>
                      <p:nvPr/>
                    </p:nvPicPr>
                    <p:blipFill>
                      <a:blip r:embed="rId15"/>
                      <a:srcRect/>
                      <a:stretch>
                        <a:fillRect/>
                      </a:stretch>
                    </p:blipFill>
                    <p:spPr bwMode="auto">
                      <a:xfrm>
                        <a:off x="1693328" y="3582988"/>
                        <a:ext cx="1152525" cy="336550"/>
                      </a:xfrm>
                      <a:prstGeom prst="rect">
                        <a:avLst/>
                      </a:prstGeom>
                      <a:noFill/>
                      <a:ln>
                        <a:noFill/>
                      </a:ln>
                      <a:effectLst/>
                    </p:spPr>
                  </p:pic>
                </p:oleObj>
              </mc:Fallback>
            </mc:AlternateContent>
          </a:graphicData>
        </a:graphic>
      </p:graphicFrame>
      <p:graphicFrame>
        <p:nvGraphicFramePr>
          <p:cNvPr id="119" name="Object 5"/>
          <p:cNvGraphicFramePr>
            <a:graphicFrameLocks noChangeAspect="1"/>
          </p:cNvGraphicFramePr>
          <p:nvPr/>
        </p:nvGraphicFramePr>
        <p:xfrm>
          <a:off x="1134522" y="3324794"/>
          <a:ext cx="222250" cy="357187"/>
        </p:xfrm>
        <a:graphic>
          <a:graphicData uri="http://schemas.openxmlformats.org/presentationml/2006/ole">
            <mc:AlternateContent xmlns:mc="http://schemas.openxmlformats.org/markup-compatibility/2006">
              <mc:Choice xmlns:v="urn:schemas-microsoft-com:vml" Requires="v">
                <p:oleObj spid="_x0000_s20921" name="Equation" r:id="rId16" imgW="127000" imgH="203200" progId="Equation.DSMT4">
                  <p:embed/>
                </p:oleObj>
              </mc:Choice>
              <mc:Fallback>
                <p:oleObj name="Equation" r:id="rId16" imgW="127000" imgH="203200" progId="Equation.DSMT4">
                  <p:embed/>
                  <p:pic>
                    <p:nvPicPr>
                      <p:cNvPr id="119" name="Object 5"/>
                      <p:cNvPicPr>
                        <a:picLocks noChangeAspect="1" noChangeArrowheads="1"/>
                      </p:cNvPicPr>
                      <p:nvPr/>
                    </p:nvPicPr>
                    <p:blipFill>
                      <a:blip r:embed="rId17"/>
                      <a:srcRect/>
                      <a:stretch>
                        <a:fillRect/>
                      </a:stretch>
                    </p:blipFill>
                    <p:spPr bwMode="auto">
                      <a:xfrm>
                        <a:off x="1134522" y="3324794"/>
                        <a:ext cx="222250" cy="357187"/>
                      </a:xfrm>
                      <a:prstGeom prst="rect">
                        <a:avLst/>
                      </a:prstGeom>
                      <a:noFill/>
                      <a:ln>
                        <a:noFill/>
                      </a:ln>
                      <a:effectLst/>
                    </p:spPr>
                  </p:pic>
                </p:oleObj>
              </mc:Fallback>
            </mc:AlternateContent>
          </a:graphicData>
        </a:graphic>
      </p:graphicFrame>
      <p:sp>
        <p:nvSpPr>
          <p:cNvPr id="121" name="Line 2"/>
          <p:cNvSpPr>
            <a:spLocks noChangeShapeType="1"/>
          </p:cNvSpPr>
          <p:nvPr/>
        </p:nvSpPr>
        <p:spPr bwMode="auto">
          <a:xfrm flipV="1">
            <a:off x="6513753" y="3063021"/>
            <a:ext cx="1720224" cy="486150"/>
          </a:xfrm>
          <a:prstGeom prst="line">
            <a:avLst/>
          </a:prstGeom>
          <a:noFill/>
          <a:ln w="12700">
            <a:solidFill>
              <a:srgbClr val="000000"/>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 name="Line 5"/>
          <p:cNvSpPr>
            <a:spLocks noChangeShapeType="1"/>
          </p:cNvSpPr>
          <p:nvPr/>
        </p:nvSpPr>
        <p:spPr bwMode="auto">
          <a:xfrm>
            <a:off x="4718736" y="2870199"/>
            <a:ext cx="0" cy="1426895"/>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 name="Line 6"/>
          <p:cNvSpPr>
            <a:spLocks noChangeShapeType="1"/>
          </p:cNvSpPr>
          <p:nvPr/>
        </p:nvSpPr>
        <p:spPr bwMode="auto">
          <a:xfrm>
            <a:off x="4232586" y="4072717"/>
            <a:ext cx="3814410" cy="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 name="AutoShape 7"/>
          <p:cNvSpPr>
            <a:spLocks/>
          </p:cNvSpPr>
          <p:nvPr/>
        </p:nvSpPr>
        <p:spPr bwMode="auto">
          <a:xfrm>
            <a:off x="6962507" y="3324794"/>
            <a:ext cx="149585" cy="149585"/>
          </a:xfrm>
          <a:prstGeom prst="smileyFace">
            <a:avLst>
              <a:gd name="adj" fmla="val 4653"/>
            </a:avLst>
          </a:prstGeom>
          <a:solidFill>
            <a:srgbClr val="50FF14"/>
          </a:solidFill>
          <a:ln w="25400">
            <a:solidFill>
              <a:srgbClr val="000000"/>
            </a:solidFill>
            <a:round/>
            <a:headEnd/>
            <a:tailEnd/>
          </a:ln>
        </p:spPr>
        <p:txBody>
          <a:bodyPr wrap="none" anchor="ctr"/>
          <a:lstStyle/>
          <a:p>
            <a:endParaRPr lang="en-US"/>
          </a:p>
        </p:txBody>
      </p:sp>
      <p:sp>
        <p:nvSpPr>
          <p:cNvPr id="125" name="Line 8"/>
          <p:cNvSpPr>
            <a:spLocks noChangeShapeType="1"/>
          </p:cNvSpPr>
          <p:nvPr/>
        </p:nvSpPr>
        <p:spPr bwMode="auto">
          <a:xfrm>
            <a:off x="7112092" y="3399586"/>
            <a:ext cx="635735" cy="0"/>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26" name="Line 9"/>
          <p:cNvSpPr>
            <a:spLocks noChangeShapeType="1"/>
          </p:cNvSpPr>
          <p:nvPr/>
        </p:nvSpPr>
        <p:spPr bwMode="auto">
          <a:xfrm flipV="1">
            <a:off x="4718736" y="3436982"/>
            <a:ext cx="2206374" cy="635735"/>
          </a:xfrm>
          <a:prstGeom prst="line">
            <a:avLst/>
          </a:prstGeom>
          <a:noFill/>
          <a:ln w="28575">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129" name="Arc 12"/>
          <p:cNvSpPr>
            <a:spLocks/>
          </p:cNvSpPr>
          <p:nvPr/>
        </p:nvSpPr>
        <p:spPr bwMode="auto">
          <a:xfrm>
            <a:off x="5391868" y="3859246"/>
            <a:ext cx="112189" cy="213471"/>
          </a:xfrm>
          <a:custGeom>
            <a:avLst/>
            <a:gdLst>
              <a:gd name="T0" fmla="*/ 80603 w 21600"/>
              <a:gd name="T1" fmla="*/ 0 h 22942"/>
              <a:gd name="T2" fmla="*/ 226759 w 21600"/>
              <a:gd name="T3" fmla="*/ 323850 h 22942"/>
              <a:gd name="T4" fmla="*/ 0 w 21600"/>
              <a:gd name="T5" fmla="*/ 285313 h 22942"/>
              <a:gd name="T6" fmla="*/ 0 60000 65536"/>
              <a:gd name="T7" fmla="*/ 0 60000 65536"/>
              <a:gd name="T8" fmla="*/ 0 60000 65536"/>
              <a:gd name="T9" fmla="*/ 0 w 21600"/>
              <a:gd name="T10" fmla="*/ 0 h 22942"/>
              <a:gd name="T11" fmla="*/ 21600 w 21600"/>
              <a:gd name="T12" fmla="*/ 22942 h 22942"/>
            </a:gdLst>
            <a:ahLst/>
            <a:cxnLst>
              <a:cxn ang="T6">
                <a:pos x="T0" y="T1"/>
              </a:cxn>
              <a:cxn ang="T7">
                <a:pos x="T2" y="T3"/>
              </a:cxn>
              <a:cxn ang="T8">
                <a:pos x="T4" y="T5"/>
              </a:cxn>
            </a:cxnLst>
            <a:rect l="T9" t="T10" r="T11" b="T12"/>
            <a:pathLst>
              <a:path w="21600" h="22942" fill="none" extrusionOk="0">
                <a:moveTo>
                  <a:pt x="7616" y="-1"/>
                </a:moveTo>
                <a:cubicBezTo>
                  <a:pt x="16030" y="3169"/>
                  <a:pt x="21600" y="11220"/>
                  <a:pt x="21600" y="20212"/>
                </a:cubicBezTo>
                <a:cubicBezTo>
                  <a:pt x="21600" y="21124"/>
                  <a:pt x="21542" y="22036"/>
                  <a:pt x="21426" y="22942"/>
                </a:cubicBezTo>
              </a:path>
              <a:path w="21600" h="22942" stroke="0" extrusionOk="0">
                <a:moveTo>
                  <a:pt x="7616" y="-1"/>
                </a:moveTo>
                <a:cubicBezTo>
                  <a:pt x="16030" y="3169"/>
                  <a:pt x="21600" y="11220"/>
                  <a:pt x="21600" y="20212"/>
                </a:cubicBezTo>
                <a:cubicBezTo>
                  <a:pt x="21600" y="21124"/>
                  <a:pt x="21542" y="22036"/>
                  <a:pt x="21426" y="22942"/>
                </a:cubicBezTo>
                <a:lnTo>
                  <a:pt x="0" y="20212"/>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1" name="Arc 14"/>
          <p:cNvSpPr>
            <a:spLocks/>
          </p:cNvSpPr>
          <p:nvPr/>
        </p:nvSpPr>
        <p:spPr bwMode="auto">
          <a:xfrm>
            <a:off x="7400673" y="3278841"/>
            <a:ext cx="112189" cy="120745"/>
          </a:xfrm>
          <a:custGeom>
            <a:avLst/>
            <a:gdLst>
              <a:gd name="T0" fmla="*/ 183833 w 21600"/>
              <a:gd name="T1" fmla="*/ 0 h 12838"/>
              <a:gd name="T2" fmla="*/ 228600 w 21600"/>
              <a:gd name="T3" fmla="*/ 180975 h 12838"/>
              <a:gd name="T4" fmla="*/ 0 w 21600"/>
              <a:gd name="T5" fmla="*/ 180975 h 12838"/>
              <a:gd name="T6" fmla="*/ 0 60000 65536"/>
              <a:gd name="T7" fmla="*/ 0 60000 65536"/>
              <a:gd name="T8" fmla="*/ 0 60000 65536"/>
              <a:gd name="T9" fmla="*/ 0 w 21600"/>
              <a:gd name="T10" fmla="*/ 0 h 12838"/>
              <a:gd name="T11" fmla="*/ 21600 w 21600"/>
              <a:gd name="T12" fmla="*/ 12838 h 12838"/>
            </a:gdLst>
            <a:ahLst/>
            <a:cxnLst>
              <a:cxn ang="T6">
                <a:pos x="T0" y="T1"/>
              </a:cxn>
              <a:cxn ang="T7">
                <a:pos x="T2" y="T3"/>
              </a:cxn>
              <a:cxn ang="T8">
                <a:pos x="T4" y="T5"/>
              </a:cxn>
            </a:cxnLst>
            <a:rect l="T9" t="T10" r="T11" b="T12"/>
            <a:pathLst>
              <a:path w="21600" h="12838" fill="none" extrusionOk="0">
                <a:moveTo>
                  <a:pt x="17370" y="-1"/>
                </a:moveTo>
                <a:cubicBezTo>
                  <a:pt x="20117" y="3716"/>
                  <a:pt x="21600" y="8216"/>
                  <a:pt x="21600" y="12838"/>
                </a:cubicBezTo>
              </a:path>
              <a:path w="21600" h="12838" stroke="0" extrusionOk="0">
                <a:moveTo>
                  <a:pt x="17370" y="-1"/>
                </a:moveTo>
                <a:cubicBezTo>
                  <a:pt x="20117" y="3716"/>
                  <a:pt x="21600" y="8216"/>
                  <a:pt x="21600" y="12838"/>
                </a:cubicBezTo>
                <a:lnTo>
                  <a:pt x="0" y="12838"/>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4" name="Line 18"/>
          <p:cNvSpPr>
            <a:spLocks noChangeShapeType="1"/>
          </p:cNvSpPr>
          <p:nvPr/>
        </p:nvSpPr>
        <p:spPr bwMode="auto">
          <a:xfrm flipV="1">
            <a:off x="6925111" y="3436982"/>
            <a:ext cx="0" cy="598339"/>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aphicFrame>
        <p:nvGraphicFramePr>
          <p:cNvPr id="136" name="Object 2"/>
          <p:cNvGraphicFramePr>
            <a:graphicFrameLocks noChangeAspect="1"/>
          </p:cNvGraphicFramePr>
          <p:nvPr/>
        </p:nvGraphicFramePr>
        <p:xfrm>
          <a:off x="1986428" y="3072338"/>
          <a:ext cx="231775" cy="285750"/>
        </p:xfrm>
        <a:graphic>
          <a:graphicData uri="http://schemas.openxmlformats.org/presentationml/2006/ole">
            <mc:AlternateContent xmlns:mc="http://schemas.openxmlformats.org/markup-compatibility/2006">
              <mc:Choice xmlns:v="urn:schemas-microsoft-com:vml" Requires="v">
                <p:oleObj spid="_x0000_s20922" name="Equation" r:id="rId18" imgW="165100" imgH="203200" progId="Equation.DSMT4">
                  <p:embed/>
                </p:oleObj>
              </mc:Choice>
              <mc:Fallback>
                <p:oleObj name="Equation" r:id="rId18" imgW="165100" imgH="203200" progId="Equation.DSMT4">
                  <p:embed/>
                  <p:pic>
                    <p:nvPicPr>
                      <p:cNvPr id="136" name="Object 2"/>
                      <p:cNvPicPr>
                        <a:picLocks noChangeAspect="1" noChangeArrowheads="1"/>
                      </p:cNvPicPr>
                      <p:nvPr/>
                    </p:nvPicPr>
                    <p:blipFill>
                      <a:blip r:embed="rId13"/>
                      <a:srcRect/>
                      <a:stretch>
                        <a:fillRect/>
                      </a:stretch>
                    </p:blipFill>
                    <p:spPr bwMode="auto">
                      <a:xfrm>
                        <a:off x="1986428" y="3072338"/>
                        <a:ext cx="231775" cy="285750"/>
                      </a:xfrm>
                      <a:prstGeom prst="rect">
                        <a:avLst/>
                      </a:prstGeom>
                      <a:noFill/>
                      <a:ln>
                        <a:noFill/>
                      </a:ln>
                      <a:effectLst/>
                    </p:spPr>
                  </p:pic>
                </p:oleObj>
              </mc:Fallback>
            </mc:AlternateContent>
          </a:graphicData>
        </a:graphic>
      </p:graphicFrame>
      <p:graphicFrame>
        <p:nvGraphicFramePr>
          <p:cNvPr id="137" name="Object 2"/>
          <p:cNvGraphicFramePr>
            <a:graphicFrameLocks noChangeAspect="1"/>
          </p:cNvGraphicFramePr>
          <p:nvPr/>
        </p:nvGraphicFramePr>
        <p:xfrm>
          <a:off x="5537730" y="3805118"/>
          <a:ext cx="249237" cy="285750"/>
        </p:xfrm>
        <a:graphic>
          <a:graphicData uri="http://schemas.openxmlformats.org/presentationml/2006/ole">
            <mc:AlternateContent xmlns:mc="http://schemas.openxmlformats.org/markup-compatibility/2006">
              <mc:Choice xmlns:v="urn:schemas-microsoft-com:vml" Requires="v">
                <p:oleObj spid="_x0000_s20923" name="Equation" r:id="rId19" imgW="177800" imgH="203200" progId="Equation.DSMT4">
                  <p:embed/>
                </p:oleObj>
              </mc:Choice>
              <mc:Fallback>
                <p:oleObj name="Equation" r:id="rId19" imgW="177800" imgH="203200" progId="Equation.DSMT4">
                  <p:embed/>
                  <p:pic>
                    <p:nvPicPr>
                      <p:cNvPr id="137" name="Object 2"/>
                      <p:cNvPicPr>
                        <a:picLocks noChangeAspect="1" noChangeArrowheads="1"/>
                      </p:cNvPicPr>
                      <p:nvPr/>
                    </p:nvPicPr>
                    <p:blipFill>
                      <a:blip r:embed="rId20"/>
                      <a:srcRect/>
                      <a:stretch>
                        <a:fillRect/>
                      </a:stretch>
                    </p:blipFill>
                    <p:spPr bwMode="auto">
                      <a:xfrm>
                        <a:off x="5537730" y="3805118"/>
                        <a:ext cx="249237" cy="285750"/>
                      </a:xfrm>
                      <a:prstGeom prst="rect">
                        <a:avLst/>
                      </a:prstGeom>
                      <a:noFill/>
                      <a:ln>
                        <a:noFill/>
                      </a:ln>
                      <a:effectLst/>
                    </p:spPr>
                  </p:pic>
                </p:oleObj>
              </mc:Fallback>
            </mc:AlternateContent>
          </a:graphicData>
        </a:graphic>
      </p:graphicFrame>
      <p:graphicFrame>
        <p:nvGraphicFramePr>
          <p:cNvPr id="138" name="Object 5"/>
          <p:cNvGraphicFramePr>
            <a:graphicFrameLocks noChangeAspect="1"/>
          </p:cNvGraphicFramePr>
          <p:nvPr/>
        </p:nvGraphicFramePr>
        <p:xfrm>
          <a:off x="6950602" y="3614738"/>
          <a:ext cx="1193800" cy="336550"/>
        </p:xfrm>
        <a:graphic>
          <a:graphicData uri="http://schemas.openxmlformats.org/presentationml/2006/ole">
            <mc:AlternateContent xmlns:mc="http://schemas.openxmlformats.org/markup-compatibility/2006">
              <mc:Choice xmlns:v="urn:schemas-microsoft-com:vml" Requires="v">
                <p:oleObj spid="_x0000_s20924" name="Equation" r:id="rId21" imgW="723900" imgH="203200" progId="Equation.DSMT4">
                  <p:embed/>
                </p:oleObj>
              </mc:Choice>
              <mc:Fallback>
                <p:oleObj name="Equation" r:id="rId21" imgW="723900" imgH="203200" progId="Equation.DSMT4">
                  <p:embed/>
                  <p:pic>
                    <p:nvPicPr>
                      <p:cNvPr id="138" name="Object 5"/>
                      <p:cNvPicPr>
                        <a:picLocks noChangeAspect="1" noChangeArrowheads="1"/>
                      </p:cNvPicPr>
                      <p:nvPr/>
                    </p:nvPicPr>
                    <p:blipFill>
                      <a:blip r:embed="rId22"/>
                      <a:srcRect/>
                      <a:stretch>
                        <a:fillRect/>
                      </a:stretch>
                    </p:blipFill>
                    <p:spPr bwMode="auto">
                      <a:xfrm>
                        <a:off x="6950602" y="3614738"/>
                        <a:ext cx="1193800" cy="336550"/>
                      </a:xfrm>
                      <a:prstGeom prst="rect">
                        <a:avLst/>
                      </a:prstGeom>
                      <a:noFill/>
                      <a:ln>
                        <a:noFill/>
                      </a:ln>
                      <a:effectLst/>
                    </p:spPr>
                  </p:pic>
                </p:oleObj>
              </mc:Fallback>
            </mc:AlternateContent>
          </a:graphicData>
        </a:graphic>
      </p:graphicFrame>
      <p:graphicFrame>
        <p:nvGraphicFramePr>
          <p:cNvPr id="139" name="Object 2"/>
          <p:cNvGraphicFramePr>
            <a:graphicFrameLocks noChangeAspect="1"/>
          </p:cNvGraphicFramePr>
          <p:nvPr/>
        </p:nvGraphicFramePr>
        <p:xfrm>
          <a:off x="7696730" y="3153140"/>
          <a:ext cx="249237" cy="285750"/>
        </p:xfrm>
        <a:graphic>
          <a:graphicData uri="http://schemas.openxmlformats.org/presentationml/2006/ole">
            <mc:AlternateContent xmlns:mc="http://schemas.openxmlformats.org/markup-compatibility/2006">
              <mc:Choice xmlns:v="urn:schemas-microsoft-com:vml" Requires="v">
                <p:oleObj spid="_x0000_s20925" name="Equation" r:id="rId23" imgW="177800" imgH="203200" progId="Equation.DSMT4">
                  <p:embed/>
                </p:oleObj>
              </mc:Choice>
              <mc:Fallback>
                <p:oleObj name="Equation" r:id="rId23" imgW="177800" imgH="203200" progId="Equation.DSMT4">
                  <p:embed/>
                  <p:pic>
                    <p:nvPicPr>
                      <p:cNvPr id="139" name="Object 2"/>
                      <p:cNvPicPr>
                        <a:picLocks noChangeAspect="1" noChangeArrowheads="1"/>
                      </p:cNvPicPr>
                      <p:nvPr/>
                    </p:nvPicPr>
                    <p:blipFill>
                      <a:blip r:embed="rId20"/>
                      <a:srcRect/>
                      <a:stretch>
                        <a:fillRect/>
                      </a:stretch>
                    </p:blipFill>
                    <p:spPr bwMode="auto">
                      <a:xfrm>
                        <a:off x="7696730" y="3153140"/>
                        <a:ext cx="249237" cy="285750"/>
                      </a:xfrm>
                      <a:prstGeom prst="rect">
                        <a:avLst/>
                      </a:prstGeom>
                      <a:noFill/>
                      <a:ln>
                        <a:noFill/>
                      </a:ln>
                      <a:effectLst/>
                    </p:spPr>
                  </p:pic>
                </p:oleObj>
              </mc:Fallback>
            </mc:AlternateContent>
          </a:graphicData>
        </a:graphic>
      </p:graphicFrame>
      <p:graphicFrame>
        <p:nvGraphicFramePr>
          <p:cNvPr id="140" name="Object 5"/>
          <p:cNvGraphicFramePr>
            <a:graphicFrameLocks noChangeAspect="1"/>
          </p:cNvGraphicFramePr>
          <p:nvPr/>
        </p:nvGraphicFramePr>
        <p:xfrm>
          <a:off x="5854700" y="3285652"/>
          <a:ext cx="230188" cy="336550"/>
        </p:xfrm>
        <a:graphic>
          <a:graphicData uri="http://schemas.openxmlformats.org/presentationml/2006/ole">
            <mc:AlternateContent xmlns:mc="http://schemas.openxmlformats.org/markup-compatibility/2006">
              <mc:Choice xmlns:v="urn:schemas-microsoft-com:vml" Requires="v">
                <p:oleObj spid="_x0000_s20926" name="Equation" r:id="rId24" imgW="139700" imgH="203200" progId="Equation.DSMT4">
                  <p:embed/>
                </p:oleObj>
              </mc:Choice>
              <mc:Fallback>
                <p:oleObj name="Equation" r:id="rId24" imgW="139700" imgH="203200" progId="Equation.DSMT4">
                  <p:embed/>
                  <p:pic>
                    <p:nvPicPr>
                      <p:cNvPr id="140" name="Object 5"/>
                      <p:cNvPicPr>
                        <a:picLocks noChangeAspect="1" noChangeArrowheads="1"/>
                      </p:cNvPicPr>
                      <p:nvPr/>
                    </p:nvPicPr>
                    <p:blipFill>
                      <a:blip r:embed="rId25"/>
                      <a:srcRect/>
                      <a:stretch>
                        <a:fillRect/>
                      </a:stretch>
                    </p:blipFill>
                    <p:spPr bwMode="auto">
                      <a:xfrm>
                        <a:off x="5854700" y="3285652"/>
                        <a:ext cx="230188" cy="336550"/>
                      </a:xfrm>
                      <a:prstGeom prst="rect">
                        <a:avLst/>
                      </a:prstGeom>
                      <a:noFill/>
                      <a:ln>
                        <a:noFill/>
                      </a:ln>
                      <a:effectLst/>
                    </p:spPr>
                  </p:pic>
                </p:oleObj>
              </mc:Fallback>
            </mc:AlternateContent>
          </a:graphicData>
        </a:graphic>
      </p:graphicFrame>
      <p:sp>
        <p:nvSpPr>
          <p:cNvPr id="143" name="Text Box 56"/>
          <p:cNvSpPr txBox="1">
            <a:spLocks/>
          </p:cNvSpPr>
          <p:nvPr/>
        </p:nvSpPr>
        <p:spPr bwMode="auto">
          <a:xfrm>
            <a:off x="312103" y="5671675"/>
            <a:ext cx="8619649"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Same angular momentum!</a:t>
            </a:r>
            <a:r>
              <a:rPr lang="en-US" sz="2000" dirty="0">
                <a:solidFill>
                  <a:schemeClr val="tx1"/>
                </a:solidFill>
                <a:latin typeface="Times New Roman"/>
                <a:cs typeface="Times New Roman"/>
              </a:rPr>
              <a:t>  But </a:t>
            </a:r>
            <a:r>
              <a:rPr lang="en-US" sz="2000" dirty="0">
                <a:solidFill>
                  <a:srgbClr val="0000FF"/>
                </a:solidFill>
                <a:latin typeface="Times New Roman"/>
                <a:cs typeface="Times New Roman"/>
              </a:rPr>
              <a:t>how</a:t>
            </a:r>
            <a:r>
              <a:rPr lang="en-US" sz="2000" dirty="0">
                <a:solidFill>
                  <a:schemeClr val="tx1"/>
                </a:solidFill>
                <a:latin typeface="Times New Roman"/>
                <a:cs typeface="Times New Roman"/>
              </a:rPr>
              <a:t> can a body </a:t>
            </a:r>
            <a:r>
              <a:rPr lang="en-US" sz="2000" dirty="0">
                <a:solidFill>
                  <a:srgbClr val="0000FF"/>
                </a:solidFill>
                <a:latin typeface="Times New Roman"/>
                <a:cs typeface="Times New Roman"/>
              </a:rPr>
              <a:t>moving STRAIGHT </a:t>
            </a:r>
            <a:r>
              <a:rPr lang="en-US" sz="2000" dirty="0">
                <a:solidFill>
                  <a:schemeClr val="tx1"/>
                </a:solidFill>
                <a:latin typeface="Times New Roman"/>
                <a:cs typeface="Times New Roman"/>
              </a:rPr>
              <a:t>have </a:t>
            </a:r>
            <a:r>
              <a:rPr lang="en-US" sz="2000" i="1" dirty="0">
                <a:solidFill>
                  <a:srgbClr val="FF0000"/>
                </a:solidFill>
                <a:latin typeface="Times New Roman"/>
                <a:cs typeface="Times New Roman"/>
              </a:rPr>
              <a:t>angular </a:t>
            </a:r>
            <a:r>
              <a:rPr lang="en-US" sz="2000" dirty="0">
                <a:solidFill>
                  <a:srgbClr val="FF0000"/>
                </a:solidFill>
                <a:latin typeface="Times New Roman"/>
                <a:cs typeface="Times New Roman"/>
              </a:rPr>
              <a:t>momentum</a:t>
            </a:r>
            <a:r>
              <a:rPr lang="en-US" sz="2000" dirty="0">
                <a:solidFill>
                  <a:schemeClr val="tx1"/>
                </a:solidFill>
                <a:latin typeface="Times New Roman"/>
                <a:cs typeface="Times New Roman"/>
              </a:rPr>
              <a:t>?</a:t>
            </a:r>
            <a:endParaRPr lang="en-US" sz="2000" dirty="0">
              <a:solidFill>
                <a:srgbClr val="0000FF"/>
              </a:solidFill>
              <a:latin typeface="Times New Roman"/>
              <a:cs typeface="Times New Roman"/>
            </a:endParaRPr>
          </a:p>
        </p:txBody>
      </p:sp>
      <p:graphicFrame>
        <p:nvGraphicFramePr>
          <p:cNvPr id="39" name="Object 2"/>
          <p:cNvGraphicFramePr>
            <a:graphicFrameLocks noChangeAspect="1"/>
          </p:cNvGraphicFramePr>
          <p:nvPr/>
        </p:nvGraphicFramePr>
        <p:xfrm>
          <a:off x="2293144" y="3384685"/>
          <a:ext cx="338137" cy="179388"/>
        </p:xfrm>
        <a:graphic>
          <a:graphicData uri="http://schemas.openxmlformats.org/presentationml/2006/ole">
            <mc:AlternateContent xmlns:mc="http://schemas.openxmlformats.org/markup-compatibility/2006">
              <mc:Choice xmlns:v="urn:schemas-microsoft-com:vml" Requires="v">
                <p:oleObj spid="_x0000_s20927" name="Equation" r:id="rId26" imgW="241300" imgH="127000" progId="Equation.DSMT4">
                  <p:embed/>
                </p:oleObj>
              </mc:Choice>
              <mc:Fallback>
                <p:oleObj name="Equation" r:id="rId26" imgW="241300" imgH="127000" progId="Equation.DSMT4">
                  <p:embed/>
                  <p:pic>
                    <p:nvPicPr>
                      <p:cNvPr id="39" name="Object 2"/>
                      <p:cNvPicPr>
                        <a:picLocks noChangeAspect="1" noChangeArrowheads="1"/>
                      </p:cNvPicPr>
                      <p:nvPr/>
                    </p:nvPicPr>
                    <p:blipFill>
                      <a:blip r:embed="rId27"/>
                      <a:srcRect/>
                      <a:stretch>
                        <a:fillRect/>
                      </a:stretch>
                    </p:blipFill>
                    <p:spPr bwMode="auto">
                      <a:xfrm>
                        <a:off x="2293144" y="3384685"/>
                        <a:ext cx="338137" cy="179388"/>
                      </a:xfrm>
                      <a:prstGeom prst="rect">
                        <a:avLst/>
                      </a:prstGeom>
                      <a:noFill/>
                      <a:ln>
                        <a:noFill/>
                      </a:ln>
                      <a:effectLst/>
                    </p:spPr>
                  </p:pic>
                </p:oleObj>
              </mc:Fallback>
            </mc:AlternateContent>
          </a:graphicData>
        </a:graphic>
      </p:graphicFrame>
      <p:graphicFrame>
        <p:nvGraphicFramePr>
          <p:cNvPr id="40" name="Object 2"/>
          <p:cNvGraphicFramePr>
            <a:graphicFrameLocks noChangeAspect="1"/>
          </p:cNvGraphicFramePr>
          <p:nvPr/>
        </p:nvGraphicFramePr>
        <p:xfrm>
          <a:off x="7527661" y="3429000"/>
          <a:ext cx="338137" cy="179388"/>
        </p:xfrm>
        <a:graphic>
          <a:graphicData uri="http://schemas.openxmlformats.org/presentationml/2006/ole">
            <mc:AlternateContent xmlns:mc="http://schemas.openxmlformats.org/markup-compatibility/2006">
              <mc:Choice xmlns:v="urn:schemas-microsoft-com:vml" Requires="v">
                <p:oleObj spid="_x0000_s20928" name="Equation" r:id="rId28" imgW="241300" imgH="127000" progId="Equation.DSMT4">
                  <p:embed/>
                </p:oleObj>
              </mc:Choice>
              <mc:Fallback>
                <p:oleObj name="Equation" r:id="rId28" imgW="241300" imgH="127000" progId="Equation.DSMT4">
                  <p:embed/>
                  <p:pic>
                    <p:nvPicPr>
                      <p:cNvPr id="40" name="Object 2"/>
                      <p:cNvPicPr>
                        <a:picLocks noChangeAspect="1" noChangeArrowheads="1"/>
                      </p:cNvPicPr>
                      <p:nvPr/>
                    </p:nvPicPr>
                    <p:blipFill>
                      <a:blip r:embed="rId27"/>
                      <a:srcRect/>
                      <a:stretch>
                        <a:fillRect/>
                      </a:stretch>
                    </p:blipFill>
                    <p:spPr bwMode="auto">
                      <a:xfrm>
                        <a:off x="7527661" y="3429000"/>
                        <a:ext cx="338137" cy="179388"/>
                      </a:xfrm>
                      <a:prstGeom prst="rect">
                        <a:avLst/>
                      </a:prstGeom>
                      <a:noFill/>
                      <a:ln>
                        <a:noFill/>
                      </a:ln>
                      <a:effectLst/>
                    </p:spPr>
                  </p:pic>
                </p:oleObj>
              </mc:Fallback>
            </mc:AlternateContent>
          </a:graphicData>
        </a:graphic>
      </p:graphicFrame>
      <p:sp>
        <p:nvSpPr>
          <p:cNvPr id="41" name="Text Box 56">
            <a:extLst>
              <a:ext uri="{FF2B5EF4-FFF2-40B4-BE49-F238E27FC236}">
                <a16:creationId xmlns:a16="http://schemas.microsoft.com/office/drawing/2014/main" id="{6A51B849-1D5C-5246-A9CC-A4791B18A34D}"/>
              </a:ext>
            </a:extLst>
          </p:cNvPr>
          <p:cNvSpPr txBox="1">
            <a:spLocks/>
          </p:cNvSpPr>
          <p:nvPr/>
        </p:nvSpPr>
        <p:spPr bwMode="auto">
          <a:xfrm>
            <a:off x="2802841" y="2813414"/>
            <a:ext cx="2112435"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0000FF"/>
                </a:solidFill>
                <a:latin typeface="Times New Roman"/>
                <a:cs typeface="Times New Roman"/>
              </a:rPr>
              <a:t>A little bit later . . . </a:t>
            </a:r>
          </a:p>
        </p:txBody>
      </p:sp>
    </p:spTree>
    <p:extLst>
      <p:ext uri="{BB962C8B-B14F-4D97-AF65-F5344CB8AC3E}">
        <p14:creationId xmlns:p14="http://schemas.microsoft.com/office/powerpoint/2010/main" val="170598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dissolve">
                                      <p:cBhvr>
                                        <p:cTn id="12" dur="500"/>
                                        <p:tgtEl>
                                          <p:spTgt spid="6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dissolve">
                                      <p:cBhvr>
                                        <p:cTn id="15" dur="500"/>
                                        <p:tgtEl>
                                          <p:spTgt spid="6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dissolve">
                                      <p:cBhvr>
                                        <p:cTn id="18" dur="500"/>
                                        <p:tgtEl>
                                          <p:spTgt spid="6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dissolve">
                                      <p:cBhvr>
                                        <p:cTn id="21" dur="500"/>
                                        <p:tgtEl>
                                          <p:spTgt spid="6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dissolve">
                                      <p:cBhvr>
                                        <p:cTn id="24" dur="500"/>
                                        <p:tgtEl>
                                          <p:spTgt spid="10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dissolve">
                                      <p:cBhvr>
                                        <p:cTn id="27" dur="500"/>
                                        <p:tgtEl>
                                          <p:spTgt spid="10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dissolve">
                                      <p:cBhvr>
                                        <p:cTn id="30" dur="500"/>
                                        <p:tgtEl>
                                          <p:spTgt spid="112"/>
                                        </p:tgtEl>
                                      </p:cBhvr>
                                    </p:animEffect>
                                  </p:childTnLst>
                                </p:cTn>
                              </p:par>
                              <p:par>
                                <p:cTn id="31" presetID="9" presetClass="entr" presetSubtype="0" fill="hold" nodeType="with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dissolve">
                                      <p:cBhvr>
                                        <p:cTn id="33" dur="500"/>
                                        <p:tgtEl>
                                          <p:spTgt spid="11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14"/>
                                        </p:tgtEl>
                                        <p:attrNameLst>
                                          <p:attrName>style.visibility</p:attrName>
                                        </p:attrNameLst>
                                      </p:cBhvr>
                                      <p:to>
                                        <p:strVal val="visible"/>
                                      </p:to>
                                    </p:set>
                                    <p:animEffect transition="in" filter="dissolve">
                                      <p:cBhvr>
                                        <p:cTn id="36" dur="500"/>
                                        <p:tgtEl>
                                          <p:spTgt spid="114"/>
                                        </p:tgtEl>
                                      </p:cBhvr>
                                    </p:animEffect>
                                  </p:childTnLst>
                                </p:cTn>
                              </p:par>
                              <p:par>
                                <p:cTn id="37" presetID="9"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animEffect transition="in" filter="dissolve">
                                      <p:cBhvr>
                                        <p:cTn id="39" dur="500"/>
                                        <p:tgtEl>
                                          <p:spTgt spid="119"/>
                                        </p:tgtEl>
                                      </p:cBhvr>
                                    </p:animEffect>
                                  </p:childTnLst>
                                </p:cTn>
                              </p:par>
                              <p:par>
                                <p:cTn id="40" presetID="9" presetClass="entr" presetSubtype="0" fill="hold" nodeType="withEffect">
                                  <p:stCondLst>
                                    <p:cond delay="0"/>
                                  </p:stCondLst>
                                  <p:childTnLst>
                                    <p:set>
                                      <p:cBhvr>
                                        <p:cTn id="41" dur="1" fill="hold">
                                          <p:stCondLst>
                                            <p:cond delay="0"/>
                                          </p:stCondLst>
                                        </p:cTn>
                                        <p:tgtEl>
                                          <p:spTgt spid="136"/>
                                        </p:tgtEl>
                                        <p:attrNameLst>
                                          <p:attrName>style.visibility</p:attrName>
                                        </p:attrNameLst>
                                      </p:cBhvr>
                                      <p:to>
                                        <p:strVal val="visible"/>
                                      </p:to>
                                    </p:set>
                                    <p:animEffect transition="in" filter="dissolve">
                                      <p:cBhvr>
                                        <p:cTn id="42" dur="500"/>
                                        <p:tgtEl>
                                          <p:spTgt spid="136"/>
                                        </p:tgtEl>
                                      </p:cBhvr>
                                    </p:animEffect>
                                  </p:childTnLst>
                                </p:cTn>
                              </p:par>
                              <p:par>
                                <p:cTn id="43" presetID="9"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dissolve">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dissolve">
                                      <p:cBhvr>
                                        <p:cTn id="50" dur="5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17"/>
                                        </p:tgtEl>
                                        <p:attrNameLst>
                                          <p:attrName>style.visibility</p:attrName>
                                        </p:attrNameLst>
                                      </p:cBhvr>
                                      <p:to>
                                        <p:strVal val="visible"/>
                                      </p:to>
                                    </p:set>
                                    <p:animEffect transition="in" filter="dissolve">
                                      <p:cBhvr>
                                        <p:cTn id="55" dur="500"/>
                                        <p:tgtEl>
                                          <p:spTgt spid="117"/>
                                        </p:tgtEl>
                                      </p:cBhvr>
                                    </p:animEffect>
                                  </p:childTnLst>
                                </p:cTn>
                              </p:par>
                              <p:par>
                                <p:cTn id="56" presetID="9" presetClass="entr" presetSubtype="0" fill="hold" nodeType="withEffect">
                                  <p:stCondLst>
                                    <p:cond delay="0"/>
                                  </p:stCondLst>
                                  <p:childTnLst>
                                    <p:set>
                                      <p:cBhvr>
                                        <p:cTn id="57" dur="1" fill="hold">
                                          <p:stCondLst>
                                            <p:cond delay="0"/>
                                          </p:stCondLst>
                                        </p:cTn>
                                        <p:tgtEl>
                                          <p:spTgt spid="118"/>
                                        </p:tgtEl>
                                        <p:attrNameLst>
                                          <p:attrName>style.visibility</p:attrName>
                                        </p:attrNameLst>
                                      </p:cBhvr>
                                      <p:to>
                                        <p:strVal val="visible"/>
                                      </p:to>
                                    </p:set>
                                    <p:animEffect transition="in" filter="dissolve">
                                      <p:cBhvr>
                                        <p:cTn id="58" dur="500"/>
                                        <p:tgtEl>
                                          <p:spTgt spid="118"/>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dissolve">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dissolv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21"/>
                                        </p:tgtEl>
                                        <p:attrNameLst>
                                          <p:attrName>style.visibility</p:attrName>
                                        </p:attrNameLst>
                                      </p:cBhvr>
                                      <p:to>
                                        <p:strVal val="visible"/>
                                      </p:to>
                                    </p:set>
                                    <p:animEffect transition="in" filter="dissolve">
                                      <p:cBhvr>
                                        <p:cTn id="73" dur="500"/>
                                        <p:tgtEl>
                                          <p:spTgt spid="121"/>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22"/>
                                        </p:tgtEl>
                                        <p:attrNameLst>
                                          <p:attrName>style.visibility</p:attrName>
                                        </p:attrNameLst>
                                      </p:cBhvr>
                                      <p:to>
                                        <p:strVal val="visible"/>
                                      </p:to>
                                    </p:set>
                                    <p:animEffect transition="in" filter="dissolve">
                                      <p:cBhvr>
                                        <p:cTn id="76" dur="500"/>
                                        <p:tgtEl>
                                          <p:spTgt spid="122"/>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23"/>
                                        </p:tgtEl>
                                        <p:attrNameLst>
                                          <p:attrName>style.visibility</p:attrName>
                                        </p:attrNameLst>
                                      </p:cBhvr>
                                      <p:to>
                                        <p:strVal val="visible"/>
                                      </p:to>
                                    </p:set>
                                    <p:animEffect transition="in" filter="dissolve">
                                      <p:cBhvr>
                                        <p:cTn id="79" dur="500"/>
                                        <p:tgtEl>
                                          <p:spTgt spid="123"/>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24"/>
                                        </p:tgtEl>
                                        <p:attrNameLst>
                                          <p:attrName>style.visibility</p:attrName>
                                        </p:attrNameLst>
                                      </p:cBhvr>
                                      <p:to>
                                        <p:strVal val="visible"/>
                                      </p:to>
                                    </p:set>
                                    <p:animEffect transition="in" filter="dissolve">
                                      <p:cBhvr>
                                        <p:cTn id="82" dur="500"/>
                                        <p:tgtEl>
                                          <p:spTgt spid="124"/>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25"/>
                                        </p:tgtEl>
                                        <p:attrNameLst>
                                          <p:attrName>style.visibility</p:attrName>
                                        </p:attrNameLst>
                                      </p:cBhvr>
                                      <p:to>
                                        <p:strVal val="visible"/>
                                      </p:to>
                                    </p:set>
                                    <p:animEffect transition="in" filter="dissolve">
                                      <p:cBhvr>
                                        <p:cTn id="85" dur="500"/>
                                        <p:tgtEl>
                                          <p:spTgt spid="125"/>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126"/>
                                        </p:tgtEl>
                                        <p:attrNameLst>
                                          <p:attrName>style.visibility</p:attrName>
                                        </p:attrNameLst>
                                      </p:cBhvr>
                                      <p:to>
                                        <p:strVal val="visible"/>
                                      </p:to>
                                    </p:set>
                                    <p:animEffect transition="in" filter="dissolve">
                                      <p:cBhvr>
                                        <p:cTn id="88" dur="500"/>
                                        <p:tgtEl>
                                          <p:spTgt spid="126"/>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29"/>
                                        </p:tgtEl>
                                        <p:attrNameLst>
                                          <p:attrName>style.visibility</p:attrName>
                                        </p:attrNameLst>
                                      </p:cBhvr>
                                      <p:to>
                                        <p:strVal val="visible"/>
                                      </p:to>
                                    </p:set>
                                    <p:animEffect transition="in" filter="dissolve">
                                      <p:cBhvr>
                                        <p:cTn id="91" dur="500"/>
                                        <p:tgtEl>
                                          <p:spTgt spid="129"/>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31"/>
                                        </p:tgtEl>
                                        <p:attrNameLst>
                                          <p:attrName>style.visibility</p:attrName>
                                        </p:attrNameLst>
                                      </p:cBhvr>
                                      <p:to>
                                        <p:strVal val="visible"/>
                                      </p:to>
                                    </p:set>
                                    <p:animEffect transition="in" filter="dissolve">
                                      <p:cBhvr>
                                        <p:cTn id="94" dur="500"/>
                                        <p:tgtEl>
                                          <p:spTgt spid="131"/>
                                        </p:tgtEl>
                                      </p:cBhvr>
                                    </p:animEffect>
                                  </p:childTnLst>
                                </p:cTn>
                              </p:par>
                              <p:par>
                                <p:cTn id="95" presetID="9" presetClass="entr" presetSubtype="0" fill="hold" nodeType="withEffect">
                                  <p:stCondLst>
                                    <p:cond delay="0"/>
                                  </p:stCondLst>
                                  <p:childTnLst>
                                    <p:set>
                                      <p:cBhvr>
                                        <p:cTn id="96" dur="1" fill="hold">
                                          <p:stCondLst>
                                            <p:cond delay="0"/>
                                          </p:stCondLst>
                                        </p:cTn>
                                        <p:tgtEl>
                                          <p:spTgt spid="137"/>
                                        </p:tgtEl>
                                        <p:attrNameLst>
                                          <p:attrName>style.visibility</p:attrName>
                                        </p:attrNameLst>
                                      </p:cBhvr>
                                      <p:to>
                                        <p:strVal val="visible"/>
                                      </p:to>
                                    </p:set>
                                    <p:animEffect transition="in" filter="dissolve">
                                      <p:cBhvr>
                                        <p:cTn id="97" dur="500"/>
                                        <p:tgtEl>
                                          <p:spTgt spid="137"/>
                                        </p:tgtEl>
                                      </p:cBhvr>
                                    </p:animEffect>
                                  </p:childTnLst>
                                </p:cTn>
                              </p:par>
                              <p:par>
                                <p:cTn id="98" presetID="9" presetClass="entr" presetSubtype="0" fill="hold" nodeType="withEffect">
                                  <p:stCondLst>
                                    <p:cond delay="0"/>
                                  </p:stCondLst>
                                  <p:childTnLst>
                                    <p:set>
                                      <p:cBhvr>
                                        <p:cTn id="99" dur="1" fill="hold">
                                          <p:stCondLst>
                                            <p:cond delay="0"/>
                                          </p:stCondLst>
                                        </p:cTn>
                                        <p:tgtEl>
                                          <p:spTgt spid="139"/>
                                        </p:tgtEl>
                                        <p:attrNameLst>
                                          <p:attrName>style.visibility</p:attrName>
                                        </p:attrNameLst>
                                      </p:cBhvr>
                                      <p:to>
                                        <p:strVal val="visible"/>
                                      </p:to>
                                    </p:set>
                                    <p:animEffect transition="in" filter="dissolve">
                                      <p:cBhvr>
                                        <p:cTn id="100" dur="500"/>
                                        <p:tgtEl>
                                          <p:spTgt spid="139"/>
                                        </p:tgtEl>
                                      </p:cBhvr>
                                    </p:animEffect>
                                  </p:childTnLst>
                                </p:cTn>
                              </p:par>
                              <p:par>
                                <p:cTn id="101" presetID="9" presetClass="entr" presetSubtype="0" fill="hold" nodeType="withEffect">
                                  <p:stCondLst>
                                    <p:cond delay="0"/>
                                  </p:stCondLst>
                                  <p:childTnLst>
                                    <p:set>
                                      <p:cBhvr>
                                        <p:cTn id="102" dur="1" fill="hold">
                                          <p:stCondLst>
                                            <p:cond delay="0"/>
                                          </p:stCondLst>
                                        </p:cTn>
                                        <p:tgtEl>
                                          <p:spTgt spid="140"/>
                                        </p:tgtEl>
                                        <p:attrNameLst>
                                          <p:attrName>style.visibility</p:attrName>
                                        </p:attrNameLst>
                                      </p:cBhvr>
                                      <p:to>
                                        <p:strVal val="visible"/>
                                      </p:to>
                                    </p:set>
                                    <p:animEffect transition="in" filter="dissolve">
                                      <p:cBhvr>
                                        <p:cTn id="103" dur="500"/>
                                        <p:tgtEl>
                                          <p:spTgt spid="140"/>
                                        </p:tgtEl>
                                      </p:cBhvr>
                                    </p:animEffect>
                                  </p:childTnLst>
                                </p:cTn>
                              </p:par>
                              <p:par>
                                <p:cTn id="104" presetID="9" presetClass="entr" presetSubtype="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dissolve">
                                      <p:cBhvr>
                                        <p:cTn id="106" dur="500"/>
                                        <p:tgtEl>
                                          <p:spTgt spid="40"/>
                                        </p:tgtEl>
                                      </p:cBhvr>
                                    </p:animEffect>
                                  </p:childTnLst>
                                </p:cTn>
                              </p:par>
                            </p:childTnLst>
                          </p:cTn>
                        </p:par>
                      </p:childTnLst>
                    </p:cTn>
                  </p:par>
                  <p:par>
                    <p:cTn id="107" fill="hold">
                      <p:stCondLst>
                        <p:cond delay="indefinite"/>
                      </p:stCondLst>
                      <p:childTnLst>
                        <p:par>
                          <p:cTn id="108" fill="hold">
                            <p:stCondLst>
                              <p:cond delay="0"/>
                            </p:stCondLst>
                            <p:childTnLst>
                              <p:par>
                                <p:cTn id="109" presetID="9" presetClass="entr" presetSubtype="0" fill="hold" nodeType="clickEffect">
                                  <p:stCondLst>
                                    <p:cond delay="0"/>
                                  </p:stCondLst>
                                  <p:childTnLst>
                                    <p:set>
                                      <p:cBhvr>
                                        <p:cTn id="110" dur="1" fill="hold">
                                          <p:stCondLst>
                                            <p:cond delay="0"/>
                                          </p:stCondLst>
                                        </p:cTn>
                                        <p:tgtEl>
                                          <p:spTgt spid="37"/>
                                        </p:tgtEl>
                                        <p:attrNameLst>
                                          <p:attrName>style.visibility</p:attrName>
                                        </p:attrNameLst>
                                      </p:cBhvr>
                                      <p:to>
                                        <p:strVal val="visible"/>
                                      </p:to>
                                    </p:set>
                                    <p:animEffect transition="in" filter="dissolve">
                                      <p:cBhvr>
                                        <p:cTn id="111" dur="500"/>
                                        <p:tgtEl>
                                          <p:spTgt spid="37"/>
                                        </p:tgtEl>
                                      </p:cBhvr>
                                    </p:animEffect>
                                  </p:childTnLst>
                                </p:cTn>
                              </p:par>
                            </p:childTnLst>
                          </p:cTn>
                        </p:par>
                      </p:childTnLst>
                    </p:cTn>
                  </p:par>
                  <p:par>
                    <p:cTn id="112" fill="hold">
                      <p:stCondLst>
                        <p:cond delay="indefinite"/>
                      </p:stCondLst>
                      <p:childTnLst>
                        <p:par>
                          <p:cTn id="113" fill="hold">
                            <p:stCondLst>
                              <p:cond delay="0"/>
                            </p:stCondLst>
                            <p:childTnLst>
                              <p:par>
                                <p:cTn id="114" presetID="9" presetClass="entr" presetSubtype="0" fill="hold" grpId="0" nodeType="clickEffect">
                                  <p:stCondLst>
                                    <p:cond delay="0"/>
                                  </p:stCondLst>
                                  <p:childTnLst>
                                    <p:set>
                                      <p:cBhvr>
                                        <p:cTn id="115" dur="1" fill="hold">
                                          <p:stCondLst>
                                            <p:cond delay="0"/>
                                          </p:stCondLst>
                                        </p:cTn>
                                        <p:tgtEl>
                                          <p:spTgt spid="134"/>
                                        </p:tgtEl>
                                        <p:attrNameLst>
                                          <p:attrName>style.visibility</p:attrName>
                                        </p:attrNameLst>
                                      </p:cBhvr>
                                      <p:to>
                                        <p:strVal val="visible"/>
                                      </p:to>
                                    </p:set>
                                    <p:animEffect transition="in" filter="dissolve">
                                      <p:cBhvr>
                                        <p:cTn id="116" dur="500"/>
                                        <p:tgtEl>
                                          <p:spTgt spid="134"/>
                                        </p:tgtEl>
                                      </p:cBhvr>
                                    </p:animEffect>
                                  </p:childTnLst>
                                </p:cTn>
                              </p:par>
                              <p:par>
                                <p:cTn id="117" presetID="9" presetClass="entr" presetSubtype="0" fill="hold" nodeType="withEffect">
                                  <p:stCondLst>
                                    <p:cond delay="0"/>
                                  </p:stCondLst>
                                  <p:childTnLst>
                                    <p:set>
                                      <p:cBhvr>
                                        <p:cTn id="118" dur="1" fill="hold">
                                          <p:stCondLst>
                                            <p:cond delay="0"/>
                                          </p:stCondLst>
                                        </p:cTn>
                                        <p:tgtEl>
                                          <p:spTgt spid="138"/>
                                        </p:tgtEl>
                                        <p:attrNameLst>
                                          <p:attrName>style.visibility</p:attrName>
                                        </p:attrNameLst>
                                      </p:cBhvr>
                                      <p:to>
                                        <p:strVal val="visible"/>
                                      </p:to>
                                    </p:set>
                                    <p:animEffect transition="in" filter="dissolve">
                                      <p:cBhvr>
                                        <p:cTn id="119" dur="500"/>
                                        <p:tgtEl>
                                          <p:spTgt spid="138"/>
                                        </p:tgtEl>
                                      </p:cBhvr>
                                    </p:animEffect>
                                  </p:childTnLst>
                                </p:cTn>
                              </p:par>
                            </p:childTnLst>
                          </p:cTn>
                        </p:par>
                      </p:childTnLst>
                    </p:cTn>
                  </p:par>
                  <p:par>
                    <p:cTn id="120" fill="hold">
                      <p:stCondLst>
                        <p:cond delay="indefinite"/>
                      </p:stCondLst>
                      <p:childTnLst>
                        <p:par>
                          <p:cTn id="121" fill="hold">
                            <p:stCondLst>
                              <p:cond delay="0"/>
                            </p:stCondLst>
                            <p:childTnLst>
                              <p:par>
                                <p:cTn id="122" presetID="9" presetClass="entr" presetSubtype="0" fill="hold" nodeType="clickEffect">
                                  <p:stCondLst>
                                    <p:cond delay="0"/>
                                  </p:stCondLst>
                                  <p:childTnLst>
                                    <p:set>
                                      <p:cBhvr>
                                        <p:cTn id="123" dur="1" fill="hold">
                                          <p:stCondLst>
                                            <p:cond delay="0"/>
                                          </p:stCondLst>
                                        </p:cTn>
                                        <p:tgtEl>
                                          <p:spTgt spid="38"/>
                                        </p:tgtEl>
                                        <p:attrNameLst>
                                          <p:attrName>style.visibility</p:attrName>
                                        </p:attrNameLst>
                                      </p:cBhvr>
                                      <p:to>
                                        <p:strVal val="visible"/>
                                      </p:to>
                                    </p:set>
                                    <p:animEffect transition="in" filter="dissolve">
                                      <p:cBhvr>
                                        <p:cTn id="124" dur="500"/>
                                        <p:tgtEl>
                                          <p:spTgt spid="38"/>
                                        </p:tgtEl>
                                      </p:cBhvr>
                                    </p:animEffect>
                                  </p:childTnLst>
                                </p:cTn>
                              </p:par>
                            </p:childTnLst>
                          </p:cTn>
                        </p:par>
                      </p:childTnLst>
                    </p:cTn>
                  </p:par>
                  <p:par>
                    <p:cTn id="125" fill="hold">
                      <p:stCondLst>
                        <p:cond delay="indefinite"/>
                      </p:stCondLst>
                      <p:childTnLst>
                        <p:par>
                          <p:cTn id="126" fill="hold">
                            <p:stCondLst>
                              <p:cond delay="0"/>
                            </p:stCondLst>
                            <p:childTnLst>
                              <p:par>
                                <p:cTn id="127" presetID="9" presetClass="entr" presetSubtype="0" fill="hold" grpId="0" nodeType="clickEffect">
                                  <p:stCondLst>
                                    <p:cond delay="0"/>
                                  </p:stCondLst>
                                  <p:childTnLst>
                                    <p:set>
                                      <p:cBhvr>
                                        <p:cTn id="128" dur="1" fill="hold">
                                          <p:stCondLst>
                                            <p:cond delay="0"/>
                                          </p:stCondLst>
                                        </p:cTn>
                                        <p:tgtEl>
                                          <p:spTgt spid="143"/>
                                        </p:tgtEl>
                                        <p:attrNameLst>
                                          <p:attrName>style.visibility</p:attrName>
                                        </p:attrNameLst>
                                      </p:cBhvr>
                                      <p:to>
                                        <p:strVal val="visible"/>
                                      </p:to>
                                    </p:set>
                                    <p:animEffect transition="in" filter="dissolve">
                                      <p:cBhvr>
                                        <p:cTn id="129"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2" grpId="0" animBg="1"/>
      <p:bldP spid="63" grpId="0" animBg="1"/>
      <p:bldP spid="64" grpId="0" animBg="1"/>
      <p:bldP spid="65" grpId="0" animBg="1"/>
      <p:bldP spid="102" grpId="0" animBg="1"/>
      <p:bldP spid="109" grpId="0" animBg="1"/>
      <p:bldP spid="112" grpId="0" animBg="1"/>
      <p:bldP spid="114" grpId="0" animBg="1"/>
      <p:bldP spid="117" grpId="0" animBg="1"/>
      <p:bldP spid="121" grpId="0" animBg="1"/>
      <p:bldP spid="122" grpId="0" animBg="1"/>
      <p:bldP spid="123" grpId="0" animBg="1"/>
      <p:bldP spid="124" grpId="0" animBg="1"/>
      <p:bldP spid="125" grpId="0" animBg="1"/>
      <p:bldP spid="126" grpId="0" animBg="1"/>
      <p:bldP spid="129" grpId="0" animBg="1"/>
      <p:bldP spid="131" grpId="0" animBg="1"/>
      <p:bldP spid="134" grpId="0" animBg="1"/>
      <p:bldP spid="143"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Object 4"/>
          <p:cNvGraphicFramePr>
            <a:graphicFrameLocks noChangeAspect="1"/>
          </p:cNvGraphicFramePr>
          <p:nvPr/>
        </p:nvGraphicFramePr>
        <p:xfrm>
          <a:off x="3944232" y="4914901"/>
          <a:ext cx="352425" cy="374650"/>
        </p:xfrm>
        <a:graphic>
          <a:graphicData uri="http://schemas.openxmlformats.org/presentationml/2006/ole">
            <mc:AlternateContent xmlns:mc="http://schemas.openxmlformats.org/markup-compatibility/2006">
              <mc:Choice xmlns:v="urn:schemas-microsoft-com:vml" Requires="v">
                <p:oleObj spid="_x0000_s21877" name="Equation" r:id="rId4" imgW="190500" imgH="203200" progId="Equation.DSMT4">
                  <p:embed/>
                </p:oleObj>
              </mc:Choice>
              <mc:Fallback>
                <p:oleObj name="Equation" r:id="rId4" imgW="190500" imgH="203200" progId="Equation.DSMT4">
                  <p:embed/>
                  <p:pic>
                    <p:nvPicPr>
                      <p:cNvPr id="41" name="Object 4"/>
                      <p:cNvPicPr>
                        <a:picLocks noChangeAspect="1" noChangeArrowheads="1"/>
                      </p:cNvPicPr>
                      <p:nvPr/>
                    </p:nvPicPr>
                    <p:blipFill>
                      <a:blip r:embed="rId5"/>
                      <a:srcRect/>
                      <a:stretch>
                        <a:fillRect/>
                      </a:stretch>
                    </p:blipFill>
                    <p:spPr bwMode="auto">
                      <a:xfrm>
                        <a:off x="3944232" y="4914901"/>
                        <a:ext cx="352425" cy="374650"/>
                      </a:xfrm>
                      <a:prstGeom prst="rect">
                        <a:avLst/>
                      </a:prstGeom>
                      <a:noFill/>
                      <a:ln>
                        <a:noFill/>
                      </a:ln>
                      <a:effectLst/>
                    </p:spPr>
                  </p:pic>
                </p:oleObj>
              </mc:Fallback>
            </mc:AlternateContent>
          </a:graphicData>
        </a:graphic>
      </p:graphicFrame>
      <p:sp>
        <p:nvSpPr>
          <p:cNvPr id="147463" name="Line 2"/>
          <p:cNvSpPr>
            <a:spLocks noChangeShapeType="1"/>
          </p:cNvSpPr>
          <p:nvPr/>
        </p:nvSpPr>
        <p:spPr bwMode="auto">
          <a:xfrm flipV="1">
            <a:off x="5589270" y="1282700"/>
            <a:ext cx="2400300" cy="1851660"/>
          </a:xfrm>
          <a:prstGeom prst="line">
            <a:avLst/>
          </a:prstGeom>
          <a:noFill/>
          <a:ln w="12700">
            <a:solidFill>
              <a:srgbClr val="000000"/>
            </a:solidFill>
            <a:prstDash val="dash"/>
            <a:round/>
            <a:headEnd/>
            <a:tailEn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64" name="Rectangle 3"/>
          <p:cNvSpPr>
            <a:spLocks/>
          </p:cNvSpPr>
          <p:nvPr/>
        </p:nvSpPr>
        <p:spPr bwMode="auto">
          <a:xfrm>
            <a:off x="3507582" y="552927"/>
            <a:ext cx="166199"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none" lIns="82296" tIns="41148" rIns="82296" bIns="41148">
            <a:spAutoFit/>
          </a:bodyPr>
          <a:lstStyle/>
          <a:p>
            <a:endParaRPr lang="en-US"/>
          </a:p>
        </p:txBody>
      </p:sp>
      <p:sp>
        <p:nvSpPr>
          <p:cNvPr id="147465" name="Text Box 4"/>
          <p:cNvSpPr txBox="1">
            <a:spLocks/>
          </p:cNvSpPr>
          <p:nvPr/>
        </p:nvSpPr>
        <p:spPr bwMode="auto">
          <a:xfrm>
            <a:off x="207010" y="342900"/>
            <a:ext cx="829818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panose="03020702040506060504" pitchFamily="66" charset="-79"/>
                <a:cs typeface="Apple Chancery" panose="03020702040506060504" pitchFamily="66" charset="-79"/>
              </a:rPr>
              <a:t>Consider a</a:t>
            </a:r>
            <a:r>
              <a:rPr lang="en-US" sz="2000" dirty="0">
                <a:latin typeface="Times New Roman"/>
                <a:cs typeface="Times New Roman"/>
              </a:rPr>
              <a:t> body moving in </a:t>
            </a:r>
            <a:r>
              <a:rPr lang="en-US" sz="2000" dirty="0">
                <a:solidFill>
                  <a:srgbClr val="FF0000"/>
                </a:solidFill>
                <a:latin typeface="Times New Roman"/>
                <a:cs typeface="Times New Roman"/>
              </a:rPr>
              <a:t>circular motion</a:t>
            </a:r>
            <a:r>
              <a:rPr lang="en-US" sz="2000" dirty="0">
                <a:latin typeface="Times New Roman"/>
                <a:cs typeface="Times New Roman"/>
              </a:rPr>
              <a:t>.  Its </a:t>
            </a:r>
            <a:r>
              <a:rPr lang="en-US" sz="2000" i="1" dirty="0">
                <a:solidFill>
                  <a:srgbClr val="0000FF"/>
                </a:solidFill>
                <a:latin typeface="Times New Roman"/>
                <a:cs typeface="Times New Roman"/>
              </a:rPr>
              <a:t>angular momentum </a:t>
            </a:r>
            <a:r>
              <a:rPr lang="en-US" sz="2000" dirty="0">
                <a:latin typeface="Times New Roman"/>
                <a:cs typeface="Times New Roman"/>
              </a:rPr>
              <a:t>will equal:     </a:t>
            </a:r>
          </a:p>
        </p:txBody>
      </p:sp>
      <p:sp>
        <p:nvSpPr>
          <p:cNvPr id="147466" name="Line 5"/>
          <p:cNvSpPr>
            <a:spLocks noChangeShapeType="1"/>
          </p:cNvSpPr>
          <p:nvPr/>
        </p:nvSpPr>
        <p:spPr bwMode="auto">
          <a:xfrm>
            <a:off x="5177790" y="1188720"/>
            <a:ext cx="0" cy="301752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67" name="Line 6"/>
          <p:cNvSpPr>
            <a:spLocks noChangeShapeType="1"/>
          </p:cNvSpPr>
          <p:nvPr/>
        </p:nvSpPr>
        <p:spPr bwMode="auto">
          <a:xfrm>
            <a:off x="4286250" y="3451860"/>
            <a:ext cx="4892040" cy="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69" name="Line 8"/>
          <p:cNvSpPr>
            <a:spLocks noChangeShapeType="1"/>
          </p:cNvSpPr>
          <p:nvPr/>
        </p:nvSpPr>
        <p:spPr bwMode="auto">
          <a:xfrm>
            <a:off x="6960870" y="2217420"/>
            <a:ext cx="1851660" cy="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70" name="Line 9"/>
          <p:cNvSpPr>
            <a:spLocks noChangeShapeType="1"/>
          </p:cNvSpPr>
          <p:nvPr/>
        </p:nvSpPr>
        <p:spPr bwMode="auto">
          <a:xfrm flipV="1">
            <a:off x="5177790" y="2286000"/>
            <a:ext cx="1508760" cy="116586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73" name="Arc 12"/>
          <p:cNvSpPr>
            <a:spLocks/>
          </p:cNvSpPr>
          <p:nvPr/>
        </p:nvSpPr>
        <p:spPr bwMode="auto">
          <a:xfrm>
            <a:off x="5520690" y="3177540"/>
            <a:ext cx="205740" cy="274320"/>
          </a:xfrm>
          <a:custGeom>
            <a:avLst/>
            <a:gdLst>
              <a:gd name="T0" fmla="*/ 0 w 21600"/>
              <a:gd name="T1" fmla="*/ 0 h 21600"/>
              <a:gd name="T2" fmla="*/ 228600 w 21600"/>
              <a:gd name="T3" fmla="*/ 304800 h 21600"/>
              <a:gd name="T4" fmla="*/ 0 w 21600"/>
              <a:gd name="T5" fmla="*/ 304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7474" name="Arc 14"/>
          <p:cNvSpPr>
            <a:spLocks/>
          </p:cNvSpPr>
          <p:nvPr/>
        </p:nvSpPr>
        <p:spPr bwMode="auto">
          <a:xfrm rot="-10597649">
            <a:off x="8263890" y="2217420"/>
            <a:ext cx="205740" cy="274320"/>
          </a:xfrm>
          <a:custGeom>
            <a:avLst/>
            <a:gdLst>
              <a:gd name="T0" fmla="*/ 0 w 21600"/>
              <a:gd name="T1" fmla="*/ 0 h 21600"/>
              <a:gd name="T2" fmla="*/ 228600 w 21600"/>
              <a:gd name="T3" fmla="*/ 304800 h 21600"/>
              <a:gd name="T4" fmla="*/ 0 w 21600"/>
              <a:gd name="T5" fmla="*/ 3048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graphicFrame>
        <p:nvGraphicFramePr>
          <p:cNvPr id="147459" name="Object 3"/>
          <p:cNvGraphicFramePr>
            <a:graphicFrameLocks noChangeAspect="1"/>
          </p:cNvGraphicFramePr>
          <p:nvPr/>
        </p:nvGraphicFramePr>
        <p:xfrm>
          <a:off x="8032749" y="2254250"/>
          <a:ext cx="252413" cy="353024"/>
        </p:xfrm>
        <a:graphic>
          <a:graphicData uri="http://schemas.openxmlformats.org/presentationml/2006/ole">
            <mc:AlternateContent xmlns:mc="http://schemas.openxmlformats.org/markup-compatibility/2006">
              <mc:Choice xmlns:v="urn:schemas-microsoft-com:vml" Requires="v">
                <p:oleObj spid="_x0000_s21878" name="Equation" r:id="rId6" imgW="127000" imgH="177800" progId="Equation.DSMT4">
                  <p:embed/>
                </p:oleObj>
              </mc:Choice>
              <mc:Fallback>
                <p:oleObj name="Equation" r:id="rId6" imgW="127000" imgH="177800" progId="Equation.DSMT4">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2749" y="2254250"/>
                        <a:ext cx="252413" cy="353024"/>
                      </a:xfrm>
                      <a:prstGeom prst="rect">
                        <a:avLst/>
                      </a:prstGeom>
                      <a:noFill/>
                      <a:ln>
                        <a:noFill/>
                      </a:ln>
                      <a:effectLst/>
                    </p:spPr>
                  </p:pic>
                </p:oleObj>
              </mc:Fallback>
            </mc:AlternateContent>
          </a:graphicData>
        </a:graphic>
      </p:graphicFrame>
      <p:graphicFrame>
        <p:nvGraphicFramePr>
          <p:cNvPr id="147460" name="Object 4"/>
          <p:cNvGraphicFramePr>
            <a:graphicFrameLocks noChangeAspect="1"/>
          </p:cNvGraphicFramePr>
          <p:nvPr/>
        </p:nvGraphicFramePr>
        <p:xfrm>
          <a:off x="1460501" y="897786"/>
          <a:ext cx="1219200" cy="747944"/>
        </p:xfrm>
        <a:graphic>
          <a:graphicData uri="http://schemas.openxmlformats.org/presentationml/2006/ole">
            <mc:AlternateContent xmlns:mc="http://schemas.openxmlformats.org/markup-compatibility/2006">
              <mc:Choice xmlns:v="urn:schemas-microsoft-com:vml" Requires="v">
                <p:oleObj spid="_x0000_s21879" name="Equation" r:id="rId8" imgW="660400" imgH="406400" progId="Equation.DSMT4">
                  <p:embed/>
                </p:oleObj>
              </mc:Choice>
              <mc:Fallback>
                <p:oleObj name="Equation" r:id="rId8" imgW="660400" imgH="406400" progId="Equation.DSMT4">
                  <p:embed/>
                  <p:pic>
                    <p:nvPicPr>
                      <p:cNvPr id="147460" name="Object 4"/>
                      <p:cNvPicPr>
                        <a:picLocks noChangeAspect="1" noChangeArrowheads="1"/>
                      </p:cNvPicPr>
                      <p:nvPr/>
                    </p:nvPicPr>
                    <p:blipFill>
                      <a:blip r:embed="rId9"/>
                      <a:srcRect/>
                      <a:stretch>
                        <a:fillRect/>
                      </a:stretch>
                    </p:blipFill>
                    <p:spPr bwMode="auto">
                      <a:xfrm>
                        <a:off x="1460501" y="897786"/>
                        <a:ext cx="1219200" cy="747944"/>
                      </a:xfrm>
                      <a:prstGeom prst="rect">
                        <a:avLst/>
                      </a:prstGeom>
                      <a:noFill/>
                      <a:ln>
                        <a:noFill/>
                      </a:ln>
                      <a:effectLst/>
                    </p:spPr>
                  </p:pic>
                </p:oleObj>
              </mc:Fallback>
            </mc:AlternateContent>
          </a:graphicData>
        </a:graphic>
      </p:graphicFrame>
      <p:sp>
        <p:nvSpPr>
          <p:cNvPr id="147475" name="Oval 17"/>
          <p:cNvSpPr>
            <a:spLocks/>
          </p:cNvSpPr>
          <p:nvPr/>
        </p:nvSpPr>
        <p:spPr bwMode="auto">
          <a:xfrm>
            <a:off x="3051810" y="1394460"/>
            <a:ext cx="4183380" cy="4183380"/>
          </a:xfrm>
          <a:prstGeom prst="ellipse">
            <a:avLst/>
          </a:prstGeom>
          <a:noFill/>
          <a:ln w="25400">
            <a:solidFill>
              <a:srgbClr val="0000FF"/>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sp>
        <p:nvSpPr>
          <p:cNvPr id="147476" name="Line 18"/>
          <p:cNvSpPr>
            <a:spLocks noChangeShapeType="1"/>
          </p:cNvSpPr>
          <p:nvPr/>
        </p:nvSpPr>
        <p:spPr bwMode="auto">
          <a:xfrm>
            <a:off x="6892290" y="2286000"/>
            <a:ext cx="617220" cy="891540"/>
          </a:xfrm>
          <a:prstGeom prst="line">
            <a:avLst/>
          </a:prstGeom>
          <a:noFill/>
          <a:ln w="254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sp>
        <p:nvSpPr>
          <p:cNvPr id="147477" name="Line 19"/>
          <p:cNvSpPr>
            <a:spLocks noChangeShapeType="1"/>
          </p:cNvSpPr>
          <p:nvPr/>
        </p:nvSpPr>
        <p:spPr bwMode="auto">
          <a:xfrm flipV="1">
            <a:off x="7578090" y="2286000"/>
            <a:ext cx="1165860" cy="822960"/>
          </a:xfrm>
          <a:prstGeom prst="line">
            <a:avLst/>
          </a:prstGeom>
          <a:noFill/>
          <a:ln w="25400">
            <a:solidFill>
              <a:srgbClr val="000000"/>
            </a:solidFill>
            <a:round/>
            <a:headEnd/>
            <a:tailEnd type="triangle" w="med" len="med"/>
          </a:ln>
          <a:extLst>
            <a:ext uri="{909E8E84-426E-40dd-AFC4-6F175D3DCCD1}">
              <a14:hiddenFill xmlns="" xmlns:a14="http://schemas.microsoft.com/office/drawing/2010/main">
                <a:noFill/>
              </a14:hiddenFill>
            </a:ext>
          </a:extLst>
        </p:spPr>
        <p:txBody>
          <a:bodyPr wrap="none" lIns="82296" tIns="41148" rIns="82296" bIns="41148" anchor="ctr"/>
          <a:lstStyle/>
          <a:p>
            <a:endParaRPr lang="en-US"/>
          </a:p>
        </p:txBody>
      </p:sp>
      <p:graphicFrame>
        <p:nvGraphicFramePr>
          <p:cNvPr id="147461" name="Object 5"/>
          <p:cNvGraphicFramePr>
            <a:graphicFrameLocks noChangeAspect="1"/>
          </p:cNvGraphicFramePr>
          <p:nvPr/>
        </p:nvGraphicFramePr>
        <p:xfrm>
          <a:off x="7235190" y="2357755"/>
          <a:ext cx="403001" cy="428625"/>
        </p:xfrm>
        <a:graphic>
          <a:graphicData uri="http://schemas.openxmlformats.org/presentationml/2006/ole">
            <mc:AlternateContent xmlns:mc="http://schemas.openxmlformats.org/markup-compatibility/2006">
              <mc:Choice xmlns:v="urn:schemas-microsoft-com:vml" Requires="v">
                <p:oleObj spid="_x0000_s21880" name="Equation" r:id="rId10" imgW="190500" imgH="203200" progId="Equation.DSMT4">
                  <p:embed/>
                </p:oleObj>
              </mc:Choice>
              <mc:Fallback>
                <p:oleObj name="Equation" r:id="rId10" imgW="190500" imgH="203200" progId="Equation.DSMT4">
                  <p:embed/>
                  <p:pic>
                    <p:nvPicPr>
                      <p:cNvPr id="147461" name="Object 5"/>
                      <p:cNvPicPr>
                        <a:picLocks noChangeAspect="1" noChangeArrowheads="1"/>
                      </p:cNvPicPr>
                      <p:nvPr/>
                    </p:nvPicPr>
                    <p:blipFill>
                      <a:blip r:embed="rId11"/>
                      <a:srcRect/>
                      <a:stretch>
                        <a:fillRect/>
                      </a:stretch>
                    </p:blipFill>
                    <p:spPr bwMode="auto">
                      <a:xfrm>
                        <a:off x="7235190" y="2357755"/>
                        <a:ext cx="403001" cy="428625"/>
                      </a:xfrm>
                      <a:prstGeom prst="rect">
                        <a:avLst/>
                      </a:prstGeom>
                      <a:noFill/>
                      <a:ln>
                        <a:noFill/>
                      </a:ln>
                      <a:effectLst/>
                    </p:spPr>
                  </p:pic>
                </p:oleObj>
              </mc:Fallback>
            </mc:AlternateContent>
          </a:graphicData>
        </a:graphic>
      </p:graphicFrame>
      <p:sp>
        <p:nvSpPr>
          <p:cNvPr id="147478" name="Arc 23"/>
          <p:cNvSpPr>
            <a:spLocks/>
          </p:cNvSpPr>
          <p:nvPr/>
        </p:nvSpPr>
        <p:spPr bwMode="auto">
          <a:xfrm>
            <a:off x="7029450" y="1965960"/>
            <a:ext cx="205740" cy="252889"/>
          </a:xfrm>
          <a:custGeom>
            <a:avLst/>
            <a:gdLst>
              <a:gd name="T0" fmla="*/ 89165 w 21600"/>
              <a:gd name="T1" fmla="*/ 0 h 19889"/>
              <a:gd name="T2" fmla="*/ 228600 w 21600"/>
              <a:gd name="T3" fmla="*/ 280988 h 19889"/>
              <a:gd name="T4" fmla="*/ 0 w 21600"/>
              <a:gd name="T5" fmla="*/ 280988 h 19889"/>
              <a:gd name="T6" fmla="*/ 0 60000 65536"/>
              <a:gd name="T7" fmla="*/ 0 60000 65536"/>
              <a:gd name="T8" fmla="*/ 0 60000 65536"/>
              <a:gd name="T9" fmla="*/ 0 w 21600"/>
              <a:gd name="T10" fmla="*/ 0 h 19889"/>
              <a:gd name="T11" fmla="*/ 21600 w 21600"/>
              <a:gd name="T12" fmla="*/ 19889 h 19889"/>
            </a:gdLst>
            <a:ahLst/>
            <a:cxnLst>
              <a:cxn ang="T6">
                <a:pos x="T0" y="T1"/>
              </a:cxn>
              <a:cxn ang="T7">
                <a:pos x="T2" y="T3"/>
              </a:cxn>
              <a:cxn ang="T8">
                <a:pos x="T4" y="T5"/>
              </a:cxn>
            </a:cxnLst>
            <a:rect l="T9" t="T10" r="T11" b="T12"/>
            <a:pathLst>
              <a:path w="21600" h="19889" fill="none" extrusionOk="0">
                <a:moveTo>
                  <a:pt x="8425" y="-1"/>
                </a:moveTo>
                <a:cubicBezTo>
                  <a:pt x="16411" y="3382"/>
                  <a:pt x="21600" y="11215"/>
                  <a:pt x="21600" y="19889"/>
                </a:cubicBezTo>
              </a:path>
              <a:path w="21600" h="19889" stroke="0" extrusionOk="0">
                <a:moveTo>
                  <a:pt x="8425" y="-1"/>
                </a:moveTo>
                <a:cubicBezTo>
                  <a:pt x="16411" y="3382"/>
                  <a:pt x="21600" y="11215"/>
                  <a:pt x="21600" y="19889"/>
                </a:cubicBezTo>
                <a:lnTo>
                  <a:pt x="0" y="19889"/>
                </a:lnTo>
                <a:close/>
              </a:path>
            </a:pathLst>
          </a:custGeom>
          <a:noFill/>
          <a:ln w="127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wrap="none" lIns="82296" tIns="41148" rIns="82296" bIns="41148" anchor="ctr"/>
          <a:lstStyle/>
          <a:p>
            <a:endParaRPr lang="en-US"/>
          </a:p>
        </p:txBody>
      </p:sp>
      <p:graphicFrame>
        <p:nvGraphicFramePr>
          <p:cNvPr id="24" name="Object 5"/>
          <p:cNvGraphicFramePr>
            <a:graphicFrameLocks noChangeAspect="1"/>
          </p:cNvGraphicFramePr>
          <p:nvPr/>
        </p:nvGraphicFramePr>
        <p:xfrm>
          <a:off x="7869556" y="2786380"/>
          <a:ext cx="683894" cy="420858"/>
        </p:xfrm>
        <a:graphic>
          <a:graphicData uri="http://schemas.openxmlformats.org/presentationml/2006/ole">
            <mc:AlternateContent xmlns:mc="http://schemas.openxmlformats.org/markup-compatibility/2006">
              <mc:Choice xmlns:v="urn:schemas-microsoft-com:vml" Requires="v">
                <p:oleObj spid="_x0000_s21881" name="Equation" r:id="rId12" imgW="330200" imgH="203200" progId="Equation.DSMT4">
                  <p:embed/>
                </p:oleObj>
              </mc:Choice>
              <mc:Fallback>
                <p:oleObj name="Equation" r:id="rId12" imgW="330200" imgH="203200" progId="Equation.DSMT4">
                  <p:embed/>
                  <p:pic>
                    <p:nvPicPr>
                      <p:cNvPr id="24" name="Object 5"/>
                      <p:cNvPicPr>
                        <a:picLocks noChangeAspect="1" noChangeArrowheads="1"/>
                      </p:cNvPicPr>
                      <p:nvPr/>
                    </p:nvPicPr>
                    <p:blipFill>
                      <a:blip r:embed="rId13"/>
                      <a:srcRect/>
                      <a:stretch>
                        <a:fillRect/>
                      </a:stretch>
                    </p:blipFill>
                    <p:spPr bwMode="auto">
                      <a:xfrm>
                        <a:off x="7869556" y="2786380"/>
                        <a:ext cx="683894" cy="420858"/>
                      </a:xfrm>
                      <a:prstGeom prst="rect">
                        <a:avLst/>
                      </a:prstGeom>
                      <a:noFill/>
                      <a:ln>
                        <a:noFill/>
                      </a:ln>
                      <a:effectLst/>
                    </p:spPr>
                  </p:pic>
                </p:oleObj>
              </mc:Fallback>
            </mc:AlternateContent>
          </a:graphicData>
        </a:graphic>
      </p:graphicFrame>
      <p:sp>
        <p:nvSpPr>
          <p:cNvPr id="2" name="Rectangle 1"/>
          <p:cNvSpPr/>
          <p:nvPr/>
        </p:nvSpPr>
        <p:spPr>
          <a:xfrm>
            <a:off x="2743200" y="1371600"/>
            <a:ext cx="2298700" cy="5003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375064" y="3683000"/>
            <a:ext cx="3800012" cy="2540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3"/>
          <p:cNvGraphicFramePr>
            <a:graphicFrameLocks noChangeAspect="1"/>
          </p:cNvGraphicFramePr>
          <p:nvPr/>
        </p:nvGraphicFramePr>
        <p:xfrm>
          <a:off x="5702299" y="3030726"/>
          <a:ext cx="252413" cy="353024"/>
        </p:xfrm>
        <a:graphic>
          <a:graphicData uri="http://schemas.openxmlformats.org/presentationml/2006/ole">
            <mc:AlternateContent xmlns:mc="http://schemas.openxmlformats.org/markup-compatibility/2006">
              <mc:Choice xmlns:v="urn:schemas-microsoft-com:vml" Requires="v">
                <p:oleObj spid="_x0000_s21882" name="Equation" r:id="rId14" imgW="127000" imgH="177800" progId="Equation.DSMT4">
                  <p:embed/>
                </p:oleObj>
              </mc:Choice>
              <mc:Fallback>
                <p:oleObj name="Equation" r:id="rId14" imgW="127000" imgH="177800" progId="Equation.DSMT4">
                  <p:embed/>
                  <p:pic>
                    <p:nvPicPr>
                      <p:cNvPr id="2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2299" y="3030726"/>
                        <a:ext cx="252413" cy="353024"/>
                      </a:xfrm>
                      <a:prstGeom prst="rect">
                        <a:avLst/>
                      </a:prstGeom>
                      <a:noFill/>
                      <a:ln>
                        <a:noFill/>
                      </a:ln>
                      <a:effectLst/>
                    </p:spPr>
                  </p:pic>
                </p:oleObj>
              </mc:Fallback>
            </mc:AlternateContent>
          </a:graphicData>
        </a:graphic>
      </p:graphicFrame>
      <p:graphicFrame>
        <p:nvGraphicFramePr>
          <p:cNvPr id="28" name="Object 3"/>
          <p:cNvGraphicFramePr>
            <a:graphicFrameLocks noChangeAspect="1"/>
          </p:cNvGraphicFramePr>
          <p:nvPr/>
        </p:nvGraphicFramePr>
        <p:xfrm>
          <a:off x="5865813" y="2411413"/>
          <a:ext cx="228600" cy="327025"/>
        </p:xfrm>
        <a:graphic>
          <a:graphicData uri="http://schemas.openxmlformats.org/presentationml/2006/ole">
            <mc:AlternateContent xmlns:mc="http://schemas.openxmlformats.org/markup-compatibility/2006">
              <mc:Choice xmlns:v="urn:schemas-microsoft-com:vml" Requires="v">
                <p:oleObj spid="_x0000_s21883" name="Equation" r:id="rId15" imgW="114300" imgH="165100" progId="Equation.DSMT4">
                  <p:embed/>
                </p:oleObj>
              </mc:Choice>
              <mc:Fallback>
                <p:oleObj name="Equation" r:id="rId15" imgW="114300" imgH="165100" progId="Equation.DSMT4">
                  <p:embed/>
                  <p:pic>
                    <p:nvPicPr>
                      <p:cNvPr id="28" name="Object 3"/>
                      <p:cNvPicPr>
                        <a:picLocks noChangeAspect="1" noChangeArrowheads="1"/>
                      </p:cNvPicPr>
                      <p:nvPr/>
                    </p:nvPicPr>
                    <p:blipFill>
                      <a:blip r:embed="rId16"/>
                      <a:srcRect/>
                      <a:stretch>
                        <a:fillRect/>
                      </a:stretch>
                    </p:blipFill>
                    <p:spPr bwMode="auto">
                      <a:xfrm>
                        <a:off x="5865813" y="2411413"/>
                        <a:ext cx="228600" cy="327025"/>
                      </a:xfrm>
                      <a:prstGeom prst="rect">
                        <a:avLst/>
                      </a:prstGeom>
                      <a:noFill/>
                      <a:ln>
                        <a:noFill/>
                      </a:ln>
                      <a:effectLst/>
                    </p:spPr>
                  </p:pic>
                </p:oleObj>
              </mc:Fallback>
            </mc:AlternateContent>
          </a:graphicData>
        </a:graphic>
      </p:graphicFrame>
      <p:graphicFrame>
        <p:nvGraphicFramePr>
          <p:cNvPr id="29" name="Object 5"/>
          <p:cNvGraphicFramePr>
            <a:graphicFrameLocks noChangeAspect="1"/>
          </p:cNvGraphicFramePr>
          <p:nvPr/>
        </p:nvGraphicFramePr>
        <p:xfrm>
          <a:off x="7918450" y="1849691"/>
          <a:ext cx="990600" cy="349250"/>
        </p:xfrm>
        <a:graphic>
          <a:graphicData uri="http://schemas.openxmlformats.org/presentationml/2006/ole">
            <mc:AlternateContent xmlns:mc="http://schemas.openxmlformats.org/markup-compatibility/2006">
              <mc:Choice xmlns:v="urn:schemas-microsoft-com:vml" Requires="v">
                <p:oleObj spid="_x0000_s21884" name="Equation" r:id="rId17" imgW="469900" imgH="165100" progId="Equation.DSMT4">
                  <p:embed/>
                </p:oleObj>
              </mc:Choice>
              <mc:Fallback>
                <p:oleObj name="Equation" r:id="rId17" imgW="469900" imgH="165100" progId="Equation.DSMT4">
                  <p:embed/>
                  <p:pic>
                    <p:nvPicPr>
                      <p:cNvPr id="29" name="Object 5"/>
                      <p:cNvPicPr>
                        <a:picLocks noChangeAspect="1" noChangeArrowheads="1"/>
                      </p:cNvPicPr>
                      <p:nvPr/>
                    </p:nvPicPr>
                    <p:blipFill>
                      <a:blip r:embed="rId18"/>
                      <a:srcRect/>
                      <a:stretch>
                        <a:fillRect/>
                      </a:stretch>
                    </p:blipFill>
                    <p:spPr bwMode="auto">
                      <a:xfrm>
                        <a:off x="7918450" y="1849691"/>
                        <a:ext cx="990600" cy="349250"/>
                      </a:xfrm>
                      <a:prstGeom prst="rect">
                        <a:avLst/>
                      </a:prstGeom>
                      <a:noFill/>
                      <a:ln>
                        <a:noFill/>
                      </a:ln>
                      <a:effectLst/>
                    </p:spPr>
                  </p:pic>
                </p:oleObj>
              </mc:Fallback>
            </mc:AlternateContent>
          </a:graphicData>
        </a:graphic>
      </p:graphicFrame>
      <p:graphicFrame>
        <p:nvGraphicFramePr>
          <p:cNvPr id="30" name="Object 3"/>
          <p:cNvGraphicFramePr>
            <a:graphicFrameLocks noChangeAspect="1"/>
          </p:cNvGraphicFramePr>
          <p:nvPr/>
        </p:nvGraphicFramePr>
        <p:xfrm>
          <a:off x="7229839" y="1858581"/>
          <a:ext cx="252413" cy="353024"/>
        </p:xfrm>
        <a:graphic>
          <a:graphicData uri="http://schemas.openxmlformats.org/presentationml/2006/ole">
            <mc:AlternateContent xmlns:mc="http://schemas.openxmlformats.org/markup-compatibility/2006">
              <mc:Choice xmlns:v="urn:schemas-microsoft-com:vml" Requires="v">
                <p:oleObj spid="_x0000_s21885" name="Equation" r:id="rId19" imgW="127000" imgH="177800" progId="Equation.DSMT4">
                  <p:embed/>
                </p:oleObj>
              </mc:Choice>
              <mc:Fallback>
                <p:oleObj name="Equation" r:id="rId19" imgW="127000" imgH="177800" progId="Equation.DSMT4">
                  <p:embed/>
                  <p:pic>
                    <p:nvPicPr>
                      <p:cNvPr id="3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9839" y="1858581"/>
                        <a:ext cx="252413" cy="353024"/>
                      </a:xfrm>
                      <a:prstGeom prst="rect">
                        <a:avLst/>
                      </a:prstGeom>
                      <a:noFill/>
                      <a:ln>
                        <a:noFill/>
                      </a:ln>
                      <a:effectLst/>
                    </p:spPr>
                  </p:pic>
                </p:oleObj>
              </mc:Fallback>
            </mc:AlternateContent>
          </a:graphicData>
        </a:graphic>
      </p:graphicFrame>
      <p:sp>
        <p:nvSpPr>
          <p:cNvPr id="31" name="Text Box 4"/>
          <p:cNvSpPr txBox="1">
            <a:spLocks/>
          </p:cNvSpPr>
          <p:nvPr/>
        </p:nvSpPr>
        <p:spPr bwMode="auto">
          <a:xfrm>
            <a:off x="207010" y="1770522"/>
            <a:ext cx="4568190" cy="1929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where       is the body’s </a:t>
            </a:r>
            <a:r>
              <a:rPr lang="en-US" sz="2000" dirty="0">
                <a:solidFill>
                  <a:srgbClr val="0000FF"/>
                </a:solidFill>
                <a:latin typeface="Times New Roman"/>
                <a:cs typeface="Times New Roman"/>
              </a:rPr>
              <a:t>momentum</a:t>
            </a:r>
            <a:r>
              <a:rPr lang="en-US" sz="2000" dirty="0">
                <a:latin typeface="Times New Roman"/>
                <a:cs typeface="Times New Roman"/>
              </a:rPr>
              <a:t>.  This momentum will be </a:t>
            </a:r>
            <a:r>
              <a:rPr lang="en-US" sz="2000" i="1" dirty="0">
                <a:solidFill>
                  <a:srgbClr val="FF0000"/>
                </a:solidFill>
                <a:latin typeface="Times New Roman"/>
                <a:cs typeface="Times New Roman"/>
              </a:rPr>
              <a:t>perpendicular</a:t>
            </a:r>
            <a:r>
              <a:rPr lang="en-US" sz="2000" dirty="0">
                <a:latin typeface="Times New Roman"/>
                <a:cs typeface="Times New Roman"/>
              </a:rPr>
              <a:t> </a:t>
            </a:r>
            <a:r>
              <a:rPr lang="en-US" sz="2000" dirty="0">
                <a:solidFill>
                  <a:srgbClr val="FF0000"/>
                </a:solidFill>
                <a:latin typeface="Times New Roman"/>
                <a:cs typeface="Times New Roman"/>
              </a:rPr>
              <a:t>to the position vector </a:t>
            </a:r>
            <a:r>
              <a:rPr lang="en-US" sz="2000" dirty="0">
                <a:latin typeface="Times New Roman"/>
                <a:cs typeface="Times New Roman"/>
              </a:rPr>
              <a:t>and </a:t>
            </a:r>
            <a:r>
              <a:rPr lang="en-US" sz="2000" dirty="0">
                <a:solidFill>
                  <a:srgbClr val="FF0000"/>
                </a:solidFill>
                <a:latin typeface="Times New Roman"/>
                <a:cs typeface="Times New Roman"/>
              </a:rPr>
              <a:t>tangent to the path</a:t>
            </a:r>
            <a:r>
              <a:rPr lang="en-US" sz="2000" dirty="0">
                <a:latin typeface="Times New Roman"/>
                <a:cs typeface="Times New Roman"/>
              </a:rPr>
              <a:t>.  Nobody would argue that this body’s motion didn’t have </a:t>
            </a:r>
            <a:r>
              <a:rPr lang="en-US" sz="2000" i="1" dirty="0">
                <a:latin typeface="Times New Roman"/>
                <a:cs typeface="Times New Roman"/>
              </a:rPr>
              <a:t>angular momentum</a:t>
            </a:r>
            <a:r>
              <a:rPr lang="en-US" sz="2000" dirty="0">
                <a:latin typeface="Times New Roman"/>
                <a:cs typeface="Times New Roman"/>
              </a:rPr>
              <a:t>, as its motion is </a:t>
            </a:r>
            <a:r>
              <a:rPr lang="en-US" sz="2000" i="1" dirty="0">
                <a:solidFill>
                  <a:srgbClr val="FF0000"/>
                </a:solidFill>
                <a:latin typeface="Times New Roman"/>
                <a:cs typeface="Times New Roman"/>
              </a:rPr>
              <a:t>circular</a:t>
            </a:r>
            <a:r>
              <a:rPr lang="en-US" sz="2000" dirty="0">
                <a:latin typeface="Times New Roman"/>
                <a:cs typeface="Times New Roman"/>
              </a:rPr>
              <a:t>!</a:t>
            </a:r>
          </a:p>
        </p:txBody>
      </p:sp>
      <p:graphicFrame>
        <p:nvGraphicFramePr>
          <p:cNvPr id="32" name="Object 4"/>
          <p:cNvGraphicFramePr>
            <a:graphicFrameLocks noChangeAspect="1"/>
          </p:cNvGraphicFramePr>
          <p:nvPr/>
        </p:nvGraphicFramePr>
        <p:xfrm>
          <a:off x="979488" y="1812036"/>
          <a:ext cx="334961" cy="356085"/>
        </p:xfrm>
        <a:graphic>
          <a:graphicData uri="http://schemas.openxmlformats.org/presentationml/2006/ole">
            <mc:AlternateContent xmlns:mc="http://schemas.openxmlformats.org/markup-compatibility/2006">
              <mc:Choice xmlns:v="urn:schemas-microsoft-com:vml" Requires="v">
                <p:oleObj spid="_x0000_s21886" name="Equation" r:id="rId20" imgW="190500" imgH="203200" progId="Equation.DSMT4">
                  <p:embed/>
                </p:oleObj>
              </mc:Choice>
              <mc:Fallback>
                <p:oleObj name="Equation" r:id="rId20" imgW="190500" imgH="203200" progId="Equation.DSMT4">
                  <p:embed/>
                  <p:pic>
                    <p:nvPicPr>
                      <p:cNvPr id="32" name="Object 4"/>
                      <p:cNvPicPr>
                        <a:picLocks noChangeAspect="1" noChangeArrowheads="1"/>
                      </p:cNvPicPr>
                      <p:nvPr/>
                    </p:nvPicPr>
                    <p:blipFill>
                      <a:blip r:embed="rId21"/>
                      <a:srcRect/>
                      <a:stretch>
                        <a:fillRect/>
                      </a:stretch>
                    </p:blipFill>
                    <p:spPr bwMode="auto">
                      <a:xfrm>
                        <a:off x="979488" y="1812036"/>
                        <a:ext cx="334961" cy="356085"/>
                      </a:xfrm>
                      <a:prstGeom prst="rect">
                        <a:avLst/>
                      </a:prstGeom>
                      <a:noFill/>
                      <a:ln>
                        <a:noFill/>
                      </a:ln>
                      <a:effectLst/>
                    </p:spPr>
                  </p:pic>
                </p:oleObj>
              </mc:Fallback>
            </mc:AlternateContent>
          </a:graphicData>
        </a:graphic>
      </p:graphicFrame>
      <p:sp>
        <p:nvSpPr>
          <p:cNvPr id="33" name="Text Box 4"/>
          <p:cNvSpPr txBox="1">
            <a:spLocks/>
          </p:cNvSpPr>
          <p:nvPr/>
        </p:nvSpPr>
        <p:spPr bwMode="auto">
          <a:xfrm>
            <a:off x="219710" y="3793413"/>
            <a:ext cx="8702040"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Now consider a </a:t>
            </a:r>
            <a:r>
              <a:rPr lang="en-US" sz="2000" dirty="0">
                <a:solidFill>
                  <a:srgbClr val="0000FF"/>
                </a:solidFill>
                <a:latin typeface="Times New Roman"/>
                <a:cs typeface="Times New Roman"/>
              </a:rPr>
              <a:t>particle moving parallel to the x-axis with momentum </a:t>
            </a:r>
            <a:r>
              <a:rPr lang="en-US" sz="2000" i="1" dirty="0">
                <a:solidFill>
                  <a:srgbClr val="0000FF"/>
                </a:solidFill>
                <a:latin typeface="Times New Roman"/>
                <a:cs typeface="Times New Roman"/>
              </a:rPr>
              <a:t>mv</a:t>
            </a:r>
            <a:r>
              <a:rPr lang="en-US" sz="2000" dirty="0">
                <a:latin typeface="Times New Roman"/>
                <a:cs typeface="Times New Roman"/>
              </a:rPr>
              <a:t>, as shown in the sketch.  </a:t>
            </a:r>
          </a:p>
        </p:txBody>
      </p:sp>
      <p:sp>
        <p:nvSpPr>
          <p:cNvPr id="147468" name="AutoShape 7"/>
          <p:cNvSpPr>
            <a:spLocks/>
          </p:cNvSpPr>
          <p:nvPr/>
        </p:nvSpPr>
        <p:spPr bwMode="auto">
          <a:xfrm>
            <a:off x="6686550" y="2080260"/>
            <a:ext cx="274320" cy="274320"/>
          </a:xfrm>
          <a:prstGeom prst="smileyFace">
            <a:avLst>
              <a:gd name="adj" fmla="val 4653"/>
            </a:avLst>
          </a:prstGeom>
          <a:solidFill>
            <a:srgbClr val="50FF14"/>
          </a:solidFill>
          <a:ln w="25400">
            <a:solidFill>
              <a:srgbClr val="000000"/>
            </a:solidFill>
            <a:round/>
            <a:headEnd/>
            <a:tailEnd/>
          </a:ln>
        </p:spPr>
        <p:txBody>
          <a:bodyPr wrap="none" lIns="82296" tIns="41148" rIns="82296" bIns="41148" anchor="ctr"/>
          <a:lstStyle/>
          <a:p>
            <a:endParaRPr lang="en-US"/>
          </a:p>
        </p:txBody>
      </p:sp>
      <p:sp>
        <p:nvSpPr>
          <p:cNvPr id="38" name="Rectangle 37"/>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21.)</a:t>
            </a:r>
          </a:p>
        </p:txBody>
      </p:sp>
      <p:sp>
        <p:nvSpPr>
          <p:cNvPr id="40" name="Text Box 4"/>
          <p:cNvSpPr txBox="1">
            <a:spLocks/>
          </p:cNvSpPr>
          <p:nvPr/>
        </p:nvSpPr>
        <p:spPr bwMode="auto">
          <a:xfrm>
            <a:off x="523875" y="4883151"/>
            <a:ext cx="8375650"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                                                                                                      In other words, </a:t>
            </a:r>
            <a:r>
              <a:rPr lang="en-US" sz="2000" dirty="0">
                <a:solidFill>
                  <a:srgbClr val="0000FF"/>
                </a:solidFill>
                <a:latin typeface="Times New Roman"/>
                <a:cs typeface="Times New Roman"/>
              </a:rPr>
              <a:t>one</a:t>
            </a:r>
            <a:r>
              <a:rPr lang="en-US" sz="2000" dirty="0">
                <a:latin typeface="Times New Roman"/>
                <a:cs typeface="Times New Roman"/>
              </a:rPr>
              <a:t> of its </a:t>
            </a:r>
            <a:r>
              <a:rPr lang="en-US" sz="2000" dirty="0">
                <a:solidFill>
                  <a:srgbClr val="0000FF"/>
                </a:solidFill>
                <a:latin typeface="Times New Roman"/>
                <a:cs typeface="Times New Roman"/>
              </a:rPr>
              <a:t>components will be exactly like </a:t>
            </a:r>
            <a:r>
              <a:rPr lang="en-US" sz="2000" dirty="0">
                <a:latin typeface="Times New Roman"/>
                <a:cs typeface="Times New Roman"/>
              </a:rPr>
              <a:t>the </a:t>
            </a:r>
            <a:r>
              <a:rPr lang="en-US" sz="2000" dirty="0">
                <a:solidFill>
                  <a:srgbClr val="0000FF"/>
                </a:solidFill>
                <a:latin typeface="Times New Roman"/>
                <a:cs typeface="Times New Roman"/>
              </a:rPr>
              <a:t>momentum</a:t>
            </a:r>
            <a:r>
              <a:rPr lang="en-US" sz="2000" dirty="0">
                <a:latin typeface="Times New Roman"/>
                <a:cs typeface="Times New Roman"/>
              </a:rPr>
              <a:t> </a:t>
            </a:r>
            <a:r>
              <a:rPr lang="en-US" sz="2000" dirty="0">
                <a:solidFill>
                  <a:srgbClr val="0000FF"/>
                </a:solidFill>
                <a:latin typeface="Times New Roman"/>
                <a:cs typeface="Times New Roman"/>
              </a:rPr>
              <a:t>involved</a:t>
            </a:r>
            <a:r>
              <a:rPr lang="en-US" sz="2000" dirty="0">
                <a:latin typeface="Times New Roman"/>
                <a:cs typeface="Times New Roman"/>
              </a:rPr>
              <a:t> </a:t>
            </a:r>
            <a:r>
              <a:rPr lang="en-US" sz="2000" dirty="0">
                <a:solidFill>
                  <a:srgbClr val="0000FF"/>
                </a:solidFill>
                <a:latin typeface="Times New Roman"/>
                <a:cs typeface="Times New Roman"/>
              </a:rPr>
              <a:t>in</a:t>
            </a:r>
            <a:r>
              <a:rPr lang="en-US" sz="2000" dirty="0">
                <a:latin typeface="Times New Roman"/>
                <a:cs typeface="Times New Roman"/>
              </a:rPr>
              <a:t> the object that was </a:t>
            </a:r>
            <a:r>
              <a:rPr lang="en-US" sz="2000" dirty="0">
                <a:solidFill>
                  <a:srgbClr val="0000FF"/>
                </a:solidFill>
                <a:latin typeface="Times New Roman"/>
                <a:cs typeface="Times New Roman"/>
              </a:rPr>
              <a:t>executing a pure rotation</a:t>
            </a:r>
            <a:r>
              <a:rPr lang="en-US" sz="2000" dirty="0">
                <a:latin typeface="Times New Roman"/>
                <a:cs typeface="Times New Roman"/>
              </a:rPr>
              <a:t>, </a:t>
            </a:r>
            <a:r>
              <a:rPr lang="en-US" sz="2000" dirty="0">
                <a:solidFill>
                  <a:srgbClr val="FF0000"/>
                </a:solidFill>
                <a:latin typeface="Times New Roman"/>
                <a:cs typeface="Times New Roman"/>
              </a:rPr>
              <a:t>that had </a:t>
            </a:r>
            <a:r>
              <a:rPr lang="en-US" sz="2000" i="1" dirty="0">
                <a:solidFill>
                  <a:srgbClr val="FF0000"/>
                </a:solidFill>
                <a:latin typeface="Times New Roman"/>
                <a:cs typeface="Times New Roman"/>
              </a:rPr>
              <a:t>angular momentum</a:t>
            </a:r>
            <a:r>
              <a:rPr lang="en-US" sz="2000" dirty="0">
                <a:latin typeface="Times New Roman"/>
                <a:cs typeface="Times New Roman"/>
              </a:rPr>
              <a:t>.  </a:t>
            </a:r>
            <a:r>
              <a:rPr lang="en-US" sz="2000" dirty="0">
                <a:solidFill>
                  <a:srgbClr val="0000FF"/>
                </a:solidFill>
                <a:latin typeface="Times New Roman"/>
                <a:cs typeface="Times New Roman"/>
              </a:rPr>
              <a:t>Conclusion</a:t>
            </a:r>
            <a:r>
              <a:rPr lang="en-US" sz="2000" dirty="0">
                <a:latin typeface="Times New Roman"/>
                <a:cs typeface="Times New Roman"/>
              </a:rPr>
              <a:t>, </a:t>
            </a:r>
            <a:r>
              <a:rPr lang="en-US" sz="2000" i="1" dirty="0">
                <a:solidFill>
                  <a:srgbClr val="FF0000"/>
                </a:solidFill>
                <a:latin typeface="Times New Roman"/>
                <a:cs typeface="Times New Roman"/>
              </a:rPr>
              <a:t>this</a:t>
            </a:r>
            <a:r>
              <a:rPr lang="en-US" sz="2000" dirty="0">
                <a:latin typeface="Times New Roman"/>
                <a:cs typeface="Times New Roman"/>
              </a:rPr>
              <a:t> </a:t>
            </a:r>
            <a:r>
              <a:rPr lang="en-US" sz="2000" i="1" dirty="0">
                <a:solidFill>
                  <a:srgbClr val="FF0000"/>
                </a:solidFill>
                <a:latin typeface="Times New Roman"/>
                <a:cs typeface="Times New Roman"/>
              </a:rPr>
              <a:t>body, moving in a straight line, will also have angular momentum</a:t>
            </a:r>
            <a:r>
              <a:rPr lang="en-US" sz="2000" dirty="0">
                <a:latin typeface="Times New Roman"/>
                <a:cs typeface="Times New Roman"/>
              </a:rPr>
              <a:t> (assuming its velocity vector’s line doesn’t go thru the reference point).   </a:t>
            </a:r>
          </a:p>
        </p:txBody>
      </p:sp>
      <p:grpSp>
        <p:nvGrpSpPr>
          <p:cNvPr id="4" name="Group 3"/>
          <p:cNvGrpSpPr/>
          <p:nvPr/>
        </p:nvGrpSpPr>
        <p:grpSpPr>
          <a:xfrm>
            <a:off x="536881" y="4572979"/>
            <a:ext cx="8375650" cy="716572"/>
            <a:chOff x="536881" y="4572979"/>
            <a:chExt cx="8375650" cy="716572"/>
          </a:xfrm>
        </p:grpSpPr>
        <p:graphicFrame>
          <p:nvGraphicFramePr>
            <p:cNvPr id="42" name="Object 4"/>
            <p:cNvGraphicFramePr>
              <a:graphicFrameLocks noChangeAspect="1"/>
            </p:cNvGraphicFramePr>
            <p:nvPr/>
          </p:nvGraphicFramePr>
          <p:xfrm>
            <a:off x="6752590" y="4900613"/>
            <a:ext cx="304800" cy="304800"/>
          </p:xfrm>
          <a:graphic>
            <a:graphicData uri="http://schemas.openxmlformats.org/presentationml/2006/ole">
              <mc:AlternateContent xmlns:mc="http://schemas.openxmlformats.org/markup-compatibility/2006">
                <mc:Choice xmlns:v="urn:schemas-microsoft-com:vml" Requires="v">
                  <p:oleObj spid="_x0000_s21887" name="Equation" r:id="rId22" imgW="165100" imgH="165100" progId="Equation.DSMT4">
                    <p:embed/>
                  </p:oleObj>
                </mc:Choice>
                <mc:Fallback>
                  <p:oleObj name="Equation" r:id="rId22" imgW="165100" imgH="165100" progId="Equation.DSMT4">
                    <p:embed/>
                    <p:pic>
                      <p:nvPicPr>
                        <p:cNvPr id="42" name="Object 4"/>
                        <p:cNvPicPr>
                          <a:picLocks noChangeAspect="1" noChangeArrowheads="1"/>
                        </p:cNvPicPr>
                        <p:nvPr/>
                      </p:nvPicPr>
                      <p:blipFill>
                        <a:blip r:embed="rId23"/>
                        <a:srcRect/>
                        <a:stretch>
                          <a:fillRect/>
                        </a:stretch>
                      </p:blipFill>
                      <p:spPr bwMode="auto">
                        <a:xfrm>
                          <a:off x="6752590" y="4900613"/>
                          <a:ext cx="304800" cy="304800"/>
                        </a:xfrm>
                        <a:prstGeom prst="rect">
                          <a:avLst/>
                        </a:prstGeom>
                        <a:noFill/>
                        <a:ln>
                          <a:noFill/>
                        </a:ln>
                        <a:effectLst/>
                      </p:spPr>
                    </p:pic>
                  </p:oleObj>
                </mc:Fallback>
              </mc:AlternateContent>
            </a:graphicData>
          </a:graphic>
        </p:graphicFrame>
        <p:grpSp>
          <p:nvGrpSpPr>
            <p:cNvPr id="3" name="Group 2"/>
            <p:cNvGrpSpPr/>
            <p:nvPr/>
          </p:nvGrpSpPr>
          <p:grpSpPr>
            <a:xfrm>
              <a:off x="536881" y="4572979"/>
              <a:ext cx="8375650" cy="716572"/>
              <a:chOff x="-1054269" y="4266942"/>
              <a:chExt cx="8375650" cy="716572"/>
            </a:xfrm>
          </p:grpSpPr>
          <p:graphicFrame>
            <p:nvGraphicFramePr>
              <p:cNvPr id="43" name="Object 4"/>
              <p:cNvGraphicFramePr>
                <a:graphicFrameLocks noChangeAspect="1"/>
              </p:cNvGraphicFramePr>
              <p:nvPr/>
            </p:nvGraphicFramePr>
            <p:xfrm>
              <a:off x="1965631" y="4607276"/>
              <a:ext cx="350837" cy="376238"/>
            </p:xfrm>
            <a:graphic>
              <a:graphicData uri="http://schemas.openxmlformats.org/presentationml/2006/ole">
                <mc:AlternateContent xmlns:mc="http://schemas.openxmlformats.org/markup-compatibility/2006">
                  <mc:Choice xmlns:v="urn:schemas-microsoft-com:vml" Requires="v">
                    <p:oleObj spid="_x0000_s21888" name="Equation" r:id="rId24" imgW="190500" imgH="203200" progId="Equation.DSMT4">
                      <p:embed/>
                    </p:oleObj>
                  </mc:Choice>
                  <mc:Fallback>
                    <p:oleObj name="Equation" r:id="rId24" imgW="190500" imgH="203200" progId="Equation.DSMT4">
                      <p:embed/>
                      <p:pic>
                        <p:nvPicPr>
                          <p:cNvPr id="43" name="Object 4"/>
                          <p:cNvPicPr>
                            <a:picLocks noChangeAspect="1" noChangeArrowheads="1"/>
                          </p:cNvPicPr>
                          <p:nvPr/>
                        </p:nvPicPr>
                        <p:blipFill>
                          <a:blip r:embed="rId25"/>
                          <a:srcRect/>
                          <a:stretch>
                            <a:fillRect/>
                          </a:stretch>
                        </p:blipFill>
                        <p:spPr bwMode="auto">
                          <a:xfrm>
                            <a:off x="1965631" y="4607276"/>
                            <a:ext cx="350837" cy="376238"/>
                          </a:xfrm>
                          <a:prstGeom prst="rect">
                            <a:avLst/>
                          </a:prstGeom>
                          <a:noFill/>
                          <a:ln>
                            <a:noFill/>
                          </a:ln>
                          <a:effectLst/>
                        </p:spPr>
                      </p:pic>
                    </p:oleObj>
                  </mc:Fallback>
                </mc:AlternateContent>
              </a:graphicData>
            </a:graphic>
          </p:graphicFrame>
          <p:sp>
            <p:nvSpPr>
              <p:cNvPr id="35" name="Text Box 4"/>
              <p:cNvSpPr txBox="1">
                <a:spLocks/>
              </p:cNvSpPr>
              <p:nvPr/>
            </p:nvSpPr>
            <p:spPr bwMode="auto">
              <a:xfrm>
                <a:off x="-1054269" y="4266942"/>
                <a:ext cx="8375650"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latin typeface="Times New Roman"/>
                    <a:cs typeface="Times New Roman"/>
                  </a:rPr>
                  <a:t>It will have a </a:t>
                </a:r>
                <a:r>
                  <a:rPr lang="en-US" sz="2000" dirty="0">
                    <a:solidFill>
                      <a:srgbClr val="0000FF"/>
                    </a:solidFill>
                    <a:latin typeface="Times New Roman"/>
                    <a:cs typeface="Times New Roman"/>
                  </a:rPr>
                  <a:t>momentum component that is radial </a:t>
                </a:r>
                <a:r>
                  <a:rPr lang="en-US" sz="2000" dirty="0">
                    <a:latin typeface="Times New Roman"/>
                    <a:cs typeface="Times New Roman"/>
                  </a:rPr>
                  <a:t>and </a:t>
                </a:r>
                <a:r>
                  <a:rPr lang="en-US" sz="2000" dirty="0">
                    <a:solidFill>
                      <a:srgbClr val="0000FF"/>
                    </a:solidFill>
                    <a:latin typeface="Times New Roman"/>
                    <a:cs typeface="Times New Roman"/>
                  </a:rPr>
                  <a:t>outward from the origin</a:t>
                </a:r>
                <a:r>
                  <a:rPr lang="en-US" sz="2000" dirty="0">
                    <a:latin typeface="Times New Roman"/>
                    <a:cs typeface="Times New Roman"/>
                  </a:rPr>
                  <a:t>, and a </a:t>
                </a:r>
                <a:r>
                  <a:rPr lang="en-US" sz="2000" dirty="0">
                    <a:solidFill>
                      <a:srgbClr val="FF0000"/>
                    </a:solidFill>
                    <a:latin typeface="Times New Roman"/>
                    <a:cs typeface="Times New Roman"/>
                  </a:rPr>
                  <a:t>tangential component </a:t>
                </a:r>
                <a:r>
                  <a:rPr lang="en-US" sz="2000" dirty="0">
                    <a:latin typeface="Times New Roman"/>
                    <a:cs typeface="Times New Roman"/>
                  </a:rPr>
                  <a:t>(     ) that is </a:t>
                </a:r>
                <a:r>
                  <a:rPr lang="en-US" sz="2000" dirty="0">
                    <a:solidFill>
                      <a:srgbClr val="FF0000"/>
                    </a:solidFill>
                    <a:latin typeface="Times New Roman"/>
                    <a:cs typeface="Times New Roman"/>
                  </a:rPr>
                  <a:t>perpendicular to </a:t>
                </a:r>
                <a:r>
                  <a:rPr lang="en-US" sz="2000" dirty="0">
                    <a:latin typeface="Times New Roman"/>
                    <a:cs typeface="Times New Roman"/>
                  </a:rPr>
                  <a:t>the </a:t>
                </a:r>
                <a:r>
                  <a:rPr lang="en-US" sz="2000" i="1" dirty="0">
                    <a:latin typeface="Times New Roman"/>
                    <a:cs typeface="Times New Roman"/>
                  </a:rPr>
                  <a:t>  </a:t>
                </a:r>
                <a:r>
                  <a:rPr lang="en-US" sz="2000" dirty="0">
                    <a:latin typeface="Times New Roman"/>
                    <a:cs typeface="Times New Roman"/>
                  </a:rPr>
                  <a:t>.  </a:t>
                </a:r>
              </a:p>
            </p:txBody>
          </p:sp>
        </p:grpSp>
      </p:grpSp>
    </p:spTree>
    <p:extLst>
      <p:ext uri="{BB962C8B-B14F-4D97-AF65-F5344CB8AC3E}">
        <p14:creationId xmlns:p14="http://schemas.microsoft.com/office/powerpoint/2010/main" val="29003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dissolve">
                                      <p:cBhvr>
                                        <p:cTn id="7" dur="500"/>
                                        <p:tgtEl>
                                          <p:spTgt spid="1474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dissolve">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7469"/>
                                        </p:tgtEl>
                                        <p:attrNameLst>
                                          <p:attrName>style.visibility</p:attrName>
                                        </p:attrNameLst>
                                      </p:cBhvr>
                                      <p:to>
                                        <p:strVal val="visible"/>
                                      </p:to>
                                    </p:set>
                                    <p:animEffect transition="in" filter="dissolve">
                                      <p:cBhvr>
                                        <p:cTn id="25" dur="500"/>
                                        <p:tgtEl>
                                          <p:spTgt spid="147469"/>
                                        </p:tgtEl>
                                      </p:cBhvr>
                                    </p:animEffect>
                                  </p:childTnLst>
                                </p:cTn>
                              </p:par>
                              <p:par>
                                <p:cTn id="26" presetID="9"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dissolv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dissolv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47478"/>
                                        </p:tgtEl>
                                        <p:attrNameLst>
                                          <p:attrName>style.visibility</p:attrName>
                                        </p:attrNameLst>
                                      </p:cBhvr>
                                      <p:to>
                                        <p:strVal val="visible"/>
                                      </p:to>
                                    </p:set>
                                    <p:animEffect transition="in" filter="dissolve">
                                      <p:cBhvr>
                                        <p:cTn id="38" dur="500"/>
                                        <p:tgtEl>
                                          <p:spTgt spid="147478"/>
                                        </p:tgtEl>
                                      </p:cBhvr>
                                    </p:animEffect>
                                  </p:childTnLst>
                                </p:cTn>
                              </p:par>
                              <p:par>
                                <p:cTn id="39" presetID="9"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dissolve">
                                      <p:cBhvr>
                                        <p:cTn id="41" dur="500"/>
                                        <p:tgtEl>
                                          <p:spTgt spid="3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47463"/>
                                        </p:tgtEl>
                                        <p:attrNameLst>
                                          <p:attrName>style.visibility</p:attrName>
                                        </p:attrNameLst>
                                      </p:cBhvr>
                                      <p:to>
                                        <p:strVal val="visible"/>
                                      </p:to>
                                    </p:set>
                                    <p:animEffect transition="in" filter="dissolve">
                                      <p:cBhvr>
                                        <p:cTn id="44" dur="500"/>
                                        <p:tgtEl>
                                          <p:spTgt spid="147463"/>
                                        </p:tgtEl>
                                      </p:cBhvr>
                                    </p:animEffect>
                                  </p:childTnLst>
                                </p:cTn>
                              </p:par>
                              <p:par>
                                <p:cTn id="45" presetID="9" presetClass="entr" presetSubtype="0" fill="hold" grpId="1" nodeType="withEffect">
                                  <p:stCondLst>
                                    <p:cond delay="0"/>
                                  </p:stCondLst>
                                  <p:childTnLst>
                                    <p:set>
                                      <p:cBhvr>
                                        <p:cTn id="46" dur="1" fill="hold">
                                          <p:stCondLst>
                                            <p:cond delay="0"/>
                                          </p:stCondLst>
                                        </p:cTn>
                                        <p:tgtEl>
                                          <p:spTgt spid="147469"/>
                                        </p:tgtEl>
                                        <p:attrNameLst>
                                          <p:attrName>style.visibility</p:attrName>
                                        </p:attrNameLst>
                                      </p:cBhvr>
                                      <p:to>
                                        <p:strVal val="visible"/>
                                      </p:to>
                                    </p:set>
                                    <p:animEffect transition="in" filter="dissolve">
                                      <p:cBhvr>
                                        <p:cTn id="47" dur="500"/>
                                        <p:tgtEl>
                                          <p:spTgt spid="147469"/>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47474"/>
                                        </p:tgtEl>
                                        <p:attrNameLst>
                                          <p:attrName>style.visibility</p:attrName>
                                        </p:attrNameLst>
                                      </p:cBhvr>
                                      <p:to>
                                        <p:strVal val="visible"/>
                                      </p:to>
                                    </p:set>
                                    <p:animEffect transition="in" filter="dissolve">
                                      <p:cBhvr>
                                        <p:cTn id="50" dur="500"/>
                                        <p:tgtEl>
                                          <p:spTgt spid="147474"/>
                                        </p:tgtEl>
                                      </p:cBhvr>
                                    </p:animEffect>
                                  </p:childTnLst>
                                </p:cTn>
                              </p:par>
                              <p:par>
                                <p:cTn id="51" presetID="9" presetClass="entr" presetSubtype="0" fill="hold" nodeType="withEffect">
                                  <p:stCondLst>
                                    <p:cond delay="0"/>
                                  </p:stCondLst>
                                  <p:childTnLst>
                                    <p:set>
                                      <p:cBhvr>
                                        <p:cTn id="52" dur="1" fill="hold">
                                          <p:stCondLst>
                                            <p:cond delay="0"/>
                                          </p:stCondLst>
                                        </p:cTn>
                                        <p:tgtEl>
                                          <p:spTgt spid="147459"/>
                                        </p:tgtEl>
                                        <p:attrNameLst>
                                          <p:attrName>style.visibility</p:attrName>
                                        </p:attrNameLst>
                                      </p:cBhvr>
                                      <p:to>
                                        <p:strVal val="visible"/>
                                      </p:to>
                                    </p:set>
                                    <p:animEffect transition="in" filter="dissolve">
                                      <p:cBhvr>
                                        <p:cTn id="53" dur="500"/>
                                        <p:tgtEl>
                                          <p:spTgt spid="147459"/>
                                        </p:tgtEl>
                                      </p:cBhvr>
                                    </p:animEffect>
                                  </p:childTnLst>
                                </p:cTn>
                              </p:par>
                              <p:par>
                                <p:cTn id="54" presetID="9" presetClass="entr" presetSubtype="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dissolve">
                                      <p:cBhvr>
                                        <p:cTn id="56" dur="500"/>
                                        <p:tgtEl>
                                          <p:spTgt spid="29"/>
                                        </p:tgtEl>
                                      </p:cBhvr>
                                    </p:animEffect>
                                  </p:childTnLst>
                                </p:cTn>
                              </p:par>
                              <p:par>
                                <p:cTn id="57" presetID="9" presetClass="entr" presetSubtype="0"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dissolve">
                                      <p:cBhvr>
                                        <p:cTn id="59" dur="500"/>
                                        <p:tgtEl>
                                          <p:spTgt spid="24"/>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47477"/>
                                        </p:tgtEl>
                                        <p:attrNameLst>
                                          <p:attrName>style.visibility</p:attrName>
                                        </p:attrNameLst>
                                      </p:cBhvr>
                                      <p:to>
                                        <p:strVal val="visible"/>
                                      </p:to>
                                    </p:set>
                                    <p:animEffect transition="in" filter="dissolve">
                                      <p:cBhvr>
                                        <p:cTn id="62" dur="500"/>
                                        <p:tgtEl>
                                          <p:spTgt spid="147477"/>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dissolve">
                                      <p:cBhvr>
                                        <p:cTn id="6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3" grpId="0" animBg="1"/>
      <p:bldP spid="147469" grpId="0" animBg="1"/>
      <p:bldP spid="147469" grpId="1" animBg="1"/>
      <p:bldP spid="147474" grpId="0" animBg="1"/>
      <p:bldP spid="147477" grpId="0" animBg="1"/>
      <p:bldP spid="147478" grpId="0" animBg="1"/>
      <p:bldP spid="31" grpId="0"/>
      <p:bldP spid="33" grpId="0"/>
      <p:bldP spid="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081"/>
            <a:ext cx="8229600" cy="1143000"/>
          </a:xfrm>
        </p:spPr>
        <p:txBody>
          <a:bodyPr/>
          <a:lstStyle/>
          <a:p>
            <a:r>
              <a:rPr lang="en-US" dirty="0"/>
              <a:t>Back to the MGR</a:t>
            </a:r>
            <a:r>
              <a:rPr lang="mr-IN" dirty="0"/>
              <a:t>…</a:t>
            </a:r>
            <a:endParaRPr lang="en-US" dirty="0"/>
          </a:p>
        </p:txBody>
      </p:sp>
      <p:sp>
        <p:nvSpPr>
          <p:cNvPr id="4" name="Text Box 12"/>
          <p:cNvSpPr txBox="1">
            <a:spLocks/>
          </p:cNvSpPr>
          <p:nvPr/>
        </p:nvSpPr>
        <p:spPr bwMode="auto">
          <a:xfrm>
            <a:off x="5333064" y="1298221"/>
            <a:ext cx="1828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1400" dirty="0">
                <a:solidFill>
                  <a:schemeClr val="tx1"/>
                </a:solidFill>
                <a:latin typeface="Palatino Linotype" charset="0"/>
                <a:ea typeface="Palatino Linotype" charset="0"/>
                <a:cs typeface="Palatino Linotype" charset="0"/>
              </a:rPr>
              <a:t>before jump</a:t>
            </a:r>
          </a:p>
        </p:txBody>
      </p:sp>
      <p:sp>
        <p:nvSpPr>
          <p:cNvPr id="5" name="Text Box 13"/>
          <p:cNvSpPr txBox="1">
            <a:spLocks/>
          </p:cNvSpPr>
          <p:nvPr/>
        </p:nvSpPr>
        <p:spPr bwMode="auto">
          <a:xfrm>
            <a:off x="7467600" y="1298221"/>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1400">
                <a:solidFill>
                  <a:schemeClr val="tx1"/>
                </a:solidFill>
                <a:latin typeface="Palatino Linotype" charset="0"/>
                <a:ea typeface="Palatino Linotype" charset="0"/>
                <a:cs typeface="Palatino Linotype" charset="0"/>
              </a:rPr>
              <a:t>after jump</a:t>
            </a:r>
          </a:p>
        </p:txBody>
      </p:sp>
      <p:grpSp>
        <p:nvGrpSpPr>
          <p:cNvPr id="6" name="Group 5"/>
          <p:cNvGrpSpPr>
            <a:grpSpLocks noChangeAspect="1"/>
          </p:cNvGrpSpPr>
          <p:nvPr/>
        </p:nvGrpSpPr>
        <p:grpSpPr>
          <a:xfrm>
            <a:off x="4986508" y="1687881"/>
            <a:ext cx="2175356" cy="2032000"/>
            <a:chOff x="990600" y="2743200"/>
            <a:chExt cx="3589338" cy="3352800"/>
          </a:xfrm>
        </p:grpSpPr>
        <p:graphicFrame>
          <p:nvGraphicFramePr>
            <p:cNvPr id="7" name="Object 2"/>
            <p:cNvGraphicFramePr>
              <a:graphicFrameLocks noChangeAspect="1"/>
            </p:cNvGraphicFramePr>
            <p:nvPr/>
          </p:nvGraphicFramePr>
          <p:xfrm>
            <a:off x="4191000" y="5334000"/>
            <a:ext cx="388938" cy="204788"/>
          </p:xfrm>
          <a:graphic>
            <a:graphicData uri="http://schemas.openxmlformats.org/presentationml/2006/ole">
              <mc:AlternateContent xmlns:mc="http://schemas.openxmlformats.org/markup-compatibility/2006">
                <mc:Choice xmlns:v="urn:schemas-microsoft-com:vml" Requires="v">
                  <p:oleObj spid="_x0000_s11382" name="Equation" r:id="rId3" imgW="241300" imgH="127000" progId="Equation.DSMT4">
                    <p:embed/>
                  </p:oleObj>
                </mc:Choice>
                <mc:Fallback>
                  <p:oleObj name="Equation" r:id="rId3" imgW="241300" imgH="127000" progId="Equation.DSMT4">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334000"/>
                          <a:ext cx="388938" cy="204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 name="Oval 11"/>
            <p:cNvSpPr>
              <a:spLocks/>
            </p:cNvSpPr>
            <p:nvPr/>
          </p:nvSpPr>
          <p:spPr bwMode="auto">
            <a:xfrm>
              <a:off x="990600" y="2743200"/>
              <a:ext cx="3124200" cy="3124200"/>
            </a:xfrm>
            <a:prstGeom prst="ellipse">
              <a:avLst/>
            </a:prstGeom>
            <a:solidFill>
              <a:srgbClr val="50FF14"/>
            </a:solidFill>
            <a:ln w="25400">
              <a:solidFill>
                <a:srgbClr val="000000"/>
              </a:solidFill>
              <a:round/>
              <a:headEnd/>
              <a:tailEnd/>
            </a:ln>
          </p:spPr>
          <p:txBody>
            <a:bodyPr wrap="none"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9" name="AutoShape 15"/>
            <p:cNvSpPr>
              <a:spLocks/>
            </p:cNvSpPr>
            <p:nvPr/>
          </p:nvSpPr>
          <p:spPr bwMode="auto">
            <a:xfrm>
              <a:off x="3886200" y="5791200"/>
              <a:ext cx="304800" cy="304800"/>
            </a:xfrm>
            <a:prstGeom prst="octagon">
              <a:avLst>
                <a:gd name="adj" fmla="val 29287"/>
              </a:avLst>
            </a:prstGeom>
            <a:solidFill>
              <a:srgbClr val="FF1808"/>
            </a:solidFill>
            <a:ln w="25400">
              <a:solidFill>
                <a:srgbClr val="000000"/>
              </a:solidFill>
              <a:miter lim="800000"/>
              <a:headEnd/>
              <a:tailEnd/>
            </a:ln>
          </p:spPr>
          <p:txBody>
            <a:bodyPr wrap="none"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0" name="Line 16"/>
            <p:cNvSpPr>
              <a:spLocks noChangeShapeType="1"/>
            </p:cNvSpPr>
            <p:nvPr/>
          </p:nvSpPr>
          <p:spPr bwMode="auto">
            <a:xfrm flipV="1">
              <a:off x="4038600" y="4953000"/>
              <a:ext cx="0" cy="8382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 name="Group 10"/>
          <p:cNvGrpSpPr>
            <a:grpSpLocks noChangeAspect="1"/>
          </p:cNvGrpSpPr>
          <p:nvPr/>
        </p:nvGrpSpPr>
        <p:grpSpPr>
          <a:xfrm>
            <a:off x="7034996" y="1632362"/>
            <a:ext cx="1905804" cy="1952287"/>
            <a:chOff x="5638800" y="2667000"/>
            <a:chExt cx="3124200" cy="3200400"/>
          </a:xfrm>
        </p:grpSpPr>
        <p:sp>
          <p:nvSpPr>
            <p:cNvPr id="12" name="Oval 17"/>
            <p:cNvSpPr>
              <a:spLocks/>
            </p:cNvSpPr>
            <p:nvPr/>
          </p:nvSpPr>
          <p:spPr bwMode="auto">
            <a:xfrm>
              <a:off x="5638800" y="2743200"/>
              <a:ext cx="3124200" cy="3124200"/>
            </a:xfrm>
            <a:prstGeom prst="ellipse">
              <a:avLst/>
            </a:prstGeom>
            <a:solidFill>
              <a:srgbClr val="50FF14"/>
            </a:solidFill>
            <a:ln w="25400">
              <a:solidFill>
                <a:srgbClr val="000000"/>
              </a:solidFill>
              <a:round/>
              <a:headEnd/>
              <a:tailEnd/>
            </a:ln>
          </p:spPr>
          <p:txBody>
            <a:bodyPr wrap="none"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3" name="AutoShape 18"/>
            <p:cNvSpPr>
              <a:spLocks/>
            </p:cNvSpPr>
            <p:nvPr/>
          </p:nvSpPr>
          <p:spPr bwMode="auto">
            <a:xfrm>
              <a:off x="8229600" y="3429000"/>
              <a:ext cx="304800" cy="304800"/>
            </a:xfrm>
            <a:prstGeom prst="octagon">
              <a:avLst>
                <a:gd name="adj" fmla="val 29287"/>
              </a:avLst>
            </a:prstGeom>
            <a:solidFill>
              <a:srgbClr val="FF1808"/>
            </a:solidFill>
            <a:ln w="25400">
              <a:solidFill>
                <a:srgbClr val="000000"/>
              </a:solidFill>
              <a:miter lim="800000"/>
              <a:headEnd/>
              <a:tailEnd/>
            </a:ln>
          </p:spPr>
          <p:txBody>
            <a:bodyPr wrap="none"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4" name="Line 20"/>
            <p:cNvSpPr>
              <a:spLocks noChangeShapeType="1"/>
            </p:cNvSpPr>
            <p:nvPr/>
          </p:nvSpPr>
          <p:spPr bwMode="auto">
            <a:xfrm flipH="1" flipV="1">
              <a:off x="7620000" y="2667000"/>
              <a:ext cx="609600" cy="685800"/>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 name="Oval 21"/>
            <p:cNvSpPr>
              <a:spLocks/>
            </p:cNvSpPr>
            <p:nvPr/>
          </p:nvSpPr>
          <p:spPr bwMode="auto">
            <a:xfrm>
              <a:off x="6858000" y="3962400"/>
              <a:ext cx="762000" cy="762000"/>
            </a:xfrm>
            <a:prstGeom prst="ellipse">
              <a:avLst/>
            </a:prstGeom>
            <a:noFill/>
            <a:ln w="2540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eaLnBrk="1" hangingPunct="1"/>
              <a:endParaRPr lang="en-US" altLang="en-US"/>
            </a:p>
          </p:txBody>
        </p:sp>
        <p:sp>
          <p:nvSpPr>
            <p:cNvPr id="16" name="Line 22"/>
            <p:cNvSpPr>
              <a:spLocks noChangeShapeType="1"/>
            </p:cNvSpPr>
            <p:nvPr/>
          </p:nvSpPr>
          <p:spPr bwMode="auto">
            <a:xfrm>
              <a:off x="7315200" y="3962400"/>
              <a:ext cx="152400" cy="228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23"/>
            <p:cNvSpPr>
              <a:spLocks noChangeShapeType="1"/>
            </p:cNvSpPr>
            <p:nvPr/>
          </p:nvSpPr>
          <p:spPr bwMode="auto">
            <a:xfrm>
              <a:off x="7315200" y="3962400"/>
              <a:ext cx="3048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18" name="Object 3"/>
            <p:cNvGraphicFramePr>
              <a:graphicFrameLocks noChangeAspect="1"/>
            </p:cNvGraphicFramePr>
            <p:nvPr/>
          </p:nvGraphicFramePr>
          <p:xfrm>
            <a:off x="7391400" y="3697288"/>
            <a:ext cx="246063" cy="225425"/>
          </p:xfrm>
          <a:graphic>
            <a:graphicData uri="http://schemas.openxmlformats.org/presentationml/2006/ole">
              <mc:AlternateContent xmlns:mc="http://schemas.openxmlformats.org/markup-compatibility/2006">
                <mc:Choice xmlns:v="urn:schemas-microsoft-com:vml" Requires="v">
                  <p:oleObj spid="_x0000_s11383" name="Equation" r:id="rId5" imgW="152400" imgH="139700" progId="Equation.DSMT4">
                    <p:embed/>
                  </p:oleObj>
                </mc:Choice>
                <mc:Fallback>
                  <p:oleObj name="Equation" r:id="rId5" imgW="152400" imgH="139700" progId="Equation.DSMT4">
                    <p:embed/>
                    <p:pic>
                      <p:nvPicPr>
                        <p:cNvPr id="1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3697288"/>
                          <a:ext cx="246063"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pSp>
      <p:sp>
        <p:nvSpPr>
          <p:cNvPr id="19" name="Text Box 26"/>
          <p:cNvSpPr txBox="1">
            <a:spLocks/>
          </p:cNvSpPr>
          <p:nvPr/>
        </p:nvSpPr>
        <p:spPr bwMode="auto">
          <a:xfrm>
            <a:off x="5085414" y="2496228"/>
            <a:ext cx="2324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ＭＳ Ｐゴシック" charset="-128"/>
                <a:sym typeface="Gill Sans" charset="0"/>
              </a:defRPr>
            </a:lvl1pPr>
            <a:lvl2pPr marL="742950" indent="-285750" eaLnBrk="0" hangingPunct="0">
              <a:defRPr sz="3200">
                <a:solidFill>
                  <a:srgbClr val="000000"/>
                </a:solidFill>
                <a:latin typeface="Gill Sans" charset="0"/>
                <a:ea typeface="ＭＳ Ｐゴシック" charset="-128"/>
                <a:sym typeface="Gill Sans" charset="0"/>
              </a:defRPr>
            </a:lvl2pPr>
            <a:lvl3pPr marL="1143000" indent="-228600" eaLnBrk="0" hangingPunct="0">
              <a:defRPr sz="3200">
                <a:solidFill>
                  <a:srgbClr val="000000"/>
                </a:solidFill>
                <a:latin typeface="Gill Sans" charset="0"/>
                <a:ea typeface="ＭＳ Ｐゴシック" charset="-128"/>
                <a:sym typeface="Gill Sans" charset="0"/>
              </a:defRPr>
            </a:lvl3pPr>
            <a:lvl4pPr marL="1600200" indent="-228600" eaLnBrk="0" hangingPunct="0">
              <a:defRPr sz="3200">
                <a:solidFill>
                  <a:srgbClr val="000000"/>
                </a:solidFill>
                <a:latin typeface="Gill Sans" charset="0"/>
                <a:ea typeface="ＭＳ Ｐゴシック" charset="-128"/>
                <a:sym typeface="Gill Sans" charset="0"/>
              </a:defRPr>
            </a:lvl4pPr>
            <a:lvl5pPr marL="2057400" indent="-228600" eaLnBrk="0" hangingPunct="0">
              <a:defRPr sz="3200">
                <a:solidFill>
                  <a:srgbClr val="000000"/>
                </a:solidFill>
                <a:latin typeface="Gill Sans" charset="0"/>
                <a:ea typeface="ＭＳ Ｐゴシック"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ＭＳ Ｐゴシック" charset="-128"/>
                <a:sym typeface="Gill Sans" charset="0"/>
              </a:defRPr>
            </a:lvl9pPr>
          </a:lstStyle>
          <a:p>
            <a:pPr algn="l" eaLnBrk="1" hangingPunct="1"/>
            <a:r>
              <a:rPr lang="en-US" altLang="en-US" sz="1400">
                <a:latin typeface="Palatino Linotype" charset="0"/>
                <a:ea typeface="Palatino Linotype" charset="0"/>
                <a:cs typeface="Palatino Linotype" charset="0"/>
              </a:rPr>
              <a:t>MGR initially at rest</a:t>
            </a:r>
          </a:p>
        </p:txBody>
      </p:sp>
      <p:graphicFrame>
        <p:nvGraphicFramePr>
          <p:cNvPr id="20" name="Object 4"/>
          <p:cNvGraphicFramePr>
            <a:graphicFrameLocks noChangeAspect="1"/>
          </p:cNvGraphicFramePr>
          <p:nvPr/>
        </p:nvGraphicFramePr>
        <p:xfrm>
          <a:off x="7234488" y="851718"/>
          <a:ext cx="1617663" cy="327025"/>
        </p:xfrm>
        <a:graphic>
          <a:graphicData uri="http://schemas.openxmlformats.org/presentationml/2006/ole">
            <mc:AlternateContent xmlns:mc="http://schemas.openxmlformats.org/markup-compatibility/2006">
              <mc:Choice xmlns:v="urn:schemas-microsoft-com:vml" Requires="v">
                <p:oleObj spid="_x0000_s11384" name="Equation" r:id="rId7" imgW="1003300" imgH="203200" progId="Equation.DSMT4">
                  <p:embed/>
                </p:oleObj>
              </mc:Choice>
              <mc:Fallback>
                <p:oleObj name="Equation" r:id="rId7" imgW="1003300" imgH="203200" progId="Equation.DSMT4">
                  <p:embed/>
                  <p:pic>
                    <p:nvPicPr>
                      <p:cNvPr id="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4488" y="851718"/>
                        <a:ext cx="1617663" cy="327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1" name="TextBox 20"/>
          <p:cNvSpPr txBox="1"/>
          <p:nvPr/>
        </p:nvSpPr>
        <p:spPr>
          <a:xfrm>
            <a:off x="528581" y="1589993"/>
            <a:ext cx="4479102" cy="1015663"/>
          </a:xfrm>
          <a:prstGeom prst="rect">
            <a:avLst/>
          </a:prstGeom>
          <a:noFill/>
        </p:spPr>
        <p:txBody>
          <a:bodyPr wrap="square" rtlCol="0">
            <a:spAutoFit/>
          </a:bodyPr>
          <a:lstStyle/>
          <a:p>
            <a:r>
              <a:rPr lang="en-US" sz="2000" dirty="0">
                <a:solidFill>
                  <a:srgbClr val="FF0000"/>
                </a:solidFill>
                <a:latin typeface="Apple Chancery" panose="03020702040506060504" pitchFamily="66" charset="-79"/>
                <a:ea typeface="Palatino Linotype" charset="0"/>
                <a:cs typeface="Apple Chancery" panose="03020702040506060504" pitchFamily="66" charset="-79"/>
              </a:rPr>
              <a:t>The kid’s </a:t>
            </a:r>
            <a:r>
              <a:rPr lang="en-US" sz="2000" dirty="0">
                <a:solidFill>
                  <a:srgbClr val="2047C2"/>
                </a:solidFill>
                <a:latin typeface="+mj-lt"/>
                <a:ea typeface="Palatino Linotype" charset="0"/>
                <a:cs typeface="Palatino Linotype" charset="0"/>
              </a:rPr>
              <a:t>initial momentum </a:t>
            </a:r>
            <a:r>
              <a:rPr lang="en-US" sz="2000" dirty="0">
                <a:latin typeface="+mj-lt"/>
                <a:ea typeface="Palatino Linotype" charset="0"/>
                <a:cs typeface="Palatino Linotype" charset="0"/>
              </a:rPr>
              <a:t>was </a:t>
            </a:r>
            <a:r>
              <a:rPr lang="en-US" sz="2000" i="1" dirty="0">
                <a:solidFill>
                  <a:srgbClr val="FF0000"/>
                </a:solidFill>
                <a:latin typeface="+mj-lt"/>
                <a:ea typeface="Palatino Linotype" charset="0"/>
                <a:cs typeface="Palatino Linotype" charset="0"/>
              </a:rPr>
              <a:t>mv</a:t>
            </a:r>
            <a:r>
              <a:rPr lang="en-US" sz="2000" i="1" baseline="-25000" dirty="0">
                <a:solidFill>
                  <a:srgbClr val="FF0000"/>
                </a:solidFill>
                <a:latin typeface="+mj-lt"/>
                <a:ea typeface="Palatino Linotype" charset="0"/>
                <a:cs typeface="Palatino Linotype" charset="0"/>
              </a:rPr>
              <a:t>i</a:t>
            </a:r>
            <a:r>
              <a:rPr lang="en-US" sz="2000" dirty="0">
                <a:latin typeface="+mj-lt"/>
                <a:ea typeface="Palatino Linotype" charset="0"/>
                <a:cs typeface="Palatino Linotype" charset="0"/>
              </a:rPr>
              <a:t>. After she jumps on, became </a:t>
            </a:r>
            <a:r>
              <a:rPr lang="en-US" sz="2000" i="1" dirty="0" err="1">
                <a:solidFill>
                  <a:srgbClr val="FF0000"/>
                </a:solidFill>
                <a:latin typeface="+mj-lt"/>
                <a:ea typeface="Palatino Linotype" charset="0"/>
                <a:cs typeface="Palatino Linotype" charset="0"/>
              </a:rPr>
              <a:t>mv</a:t>
            </a:r>
            <a:r>
              <a:rPr lang="en-US" sz="2000" i="1" baseline="-25000" dirty="0" err="1">
                <a:solidFill>
                  <a:srgbClr val="FF0000"/>
                </a:solidFill>
                <a:latin typeface="+mj-lt"/>
                <a:ea typeface="Palatino Linotype" charset="0"/>
                <a:cs typeface="Palatino Linotype" charset="0"/>
              </a:rPr>
              <a:t>new</a:t>
            </a:r>
            <a:r>
              <a:rPr lang="en-US" sz="2000" i="1" dirty="0">
                <a:solidFill>
                  <a:srgbClr val="FF0000"/>
                </a:solidFill>
                <a:latin typeface="+mj-lt"/>
                <a:ea typeface="Palatino Linotype" charset="0"/>
                <a:cs typeface="Palatino Linotype" charset="0"/>
              </a:rPr>
              <a:t> = m(R𝛚).  </a:t>
            </a:r>
            <a:r>
              <a:rPr lang="en-US" sz="2000" dirty="0">
                <a:latin typeface="+mj-lt"/>
                <a:ea typeface="Palatino Linotype" charset="0"/>
                <a:cs typeface="Palatino Linotype" charset="0"/>
              </a:rPr>
              <a:t>This means we can write:</a:t>
            </a:r>
          </a:p>
        </p:txBody>
      </p:sp>
      <p:sp>
        <p:nvSpPr>
          <p:cNvPr id="23" name="Rectangle 22"/>
          <p:cNvSpPr/>
          <p:nvPr/>
        </p:nvSpPr>
        <p:spPr>
          <a:xfrm>
            <a:off x="220558" y="1010819"/>
            <a:ext cx="4572000" cy="461665"/>
          </a:xfrm>
          <a:prstGeom prst="rect">
            <a:avLst/>
          </a:prstGeom>
        </p:spPr>
        <p:txBody>
          <a:bodyPr>
            <a:spAutoFit/>
          </a:bodyPr>
          <a:lstStyle/>
          <a:p>
            <a:r>
              <a:rPr lang="en-US" altLang="en-US" sz="2400" dirty="0">
                <a:solidFill>
                  <a:srgbClr val="FF0000"/>
                </a:solidFill>
                <a:latin typeface="Apple Chancery" panose="03020702040506060504" pitchFamily="66" charset="-79"/>
                <a:ea typeface="Palatino Linotype" charset="0"/>
                <a:cs typeface="Apple Chancery" panose="03020702040506060504" pitchFamily="66" charset="-79"/>
              </a:rPr>
              <a:t>e.) what is the </a:t>
            </a:r>
            <a:r>
              <a:rPr lang="en-US" altLang="en-US" sz="2000" dirty="0">
                <a:solidFill>
                  <a:srgbClr val="2047C2"/>
                </a:solidFill>
                <a:latin typeface="+mj-lt"/>
                <a:ea typeface="Palatino Linotype" charset="0"/>
                <a:cs typeface="Palatino Linotype" charset="0"/>
              </a:rPr>
              <a:t>final angular velocity</a:t>
            </a:r>
            <a:r>
              <a:rPr lang="en-US" altLang="en-US" sz="2000" dirty="0">
                <a:latin typeface="+mj-lt"/>
                <a:ea typeface="Palatino Linotype" charset="0"/>
                <a:cs typeface="Palatino Linotype" charset="0"/>
              </a:rPr>
              <a:t>?</a:t>
            </a:r>
          </a:p>
        </p:txBody>
      </p:sp>
      <mc:AlternateContent xmlns:mc="http://schemas.openxmlformats.org/markup-compatibility/2006" xmlns:a14="http://schemas.microsoft.com/office/drawing/2010/main">
        <mc:Choice Requires="a14">
          <p:sp>
            <p:nvSpPr>
              <p:cNvPr id="24" name="TextBox 23"/>
              <p:cNvSpPr txBox="1"/>
              <p:nvPr/>
            </p:nvSpPr>
            <p:spPr>
              <a:xfrm>
                <a:off x="1124502" y="2804005"/>
                <a:ext cx="2538387" cy="332399"/>
              </a:xfrm>
              <a:prstGeom prst="rect">
                <a:avLst/>
              </a:prstGeom>
              <a:noFill/>
            </p:spPr>
            <p:txBody>
              <a:bodyPr wrap="none" lIns="0" tIns="0" rIns="0" bIns="0" rtlCol="0">
                <a:spAutoFit/>
              </a:bodyPr>
              <a:lstStyle/>
              <a:p>
                <a14:m>
                  <m:oMath xmlns:m="http://schemas.openxmlformats.org/officeDocument/2006/math">
                    <m:nary>
                      <m:naryPr>
                        <m:chr m:val="∑"/>
                        <m:subHide m:val="on"/>
                        <m:supHide m:val="on"/>
                        <m:ctrlPr>
                          <a:rPr lang="en-US" sz="2000" i="1" smtClean="0">
                            <a:latin typeface="Cambria Math" panose="02040503050406030204" pitchFamily="18" charset="0"/>
                          </a:rPr>
                        </m:ctrlPr>
                      </m:naryPr>
                      <m:sub/>
                      <m:sup/>
                      <m:e>
                        <m:sSub>
                          <m:sSubPr>
                            <m:ctrlPr>
                              <a:rPr lang="en-US" sz="2000" i="1" smtClean="0">
                                <a:latin typeface="Cambria Math" panose="02040503050406030204" pitchFamily="18" charset="0"/>
                              </a:rPr>
                            </m:ctrlPr>
                          </m:sSubPr>
                          <m:e>
                            <m:r>
                              <a:rPr lang="en-US" sz="2000" b="0" i="1" smtClean="0">
                                <a:latin typeface="Cambria Math" charset="0"/>
                              </a:rPr>
                              <m:t>𝐿</m:t>
                            </m:r>
                          </m:e>
                          <m:sub>
                            <m:r>
                              <a:rPr lang="en-US" sz="2000" b="0" i="1" smtClean="0">
                                <a:latin typeface="Cambria Math" charset="0"/>
                              </a:rPr>
                              <m:t>𝑖</m:t>
                            </m:r>
                          </m:sub>
                        </m:sSub>
                        <m:r>
                          <a:rPr lang="en-US" sz="2000" b="0" i="1" smtClean="0">
                            <a:latin typeface="Cambria Math" charset="0"/>
                          </a:rPr>
                          <m:t>+</m:t>
                        </m:r>
                        <m:nary>
                          <m:naryPr>
                            <m:chr m:val="∑"/>
                            <m:subHide m:val="on"/>
                            <m:supHide m:val="on"/>
                            <m:ctrlPr>
                              <a:rPr lang="en-US" sz="2000" b="0" i="1" smtClean="0">
                                <a:latin typeface="Cambria Math" panose="02040503050406030204" pitchFamily="18" charset="0"/>
                              </a:rPr>
                            </m:ctrlPr>
                          </m:naryPr>
                          <m:sub/>
                          <m:sup/>
                          <m:e>
                            <m:sSub>
                              <m:sSubPr>
                                <m:ctrlPr>
                                  <a:rPr lang="en-US" sz="2000" b="0" i="1" smtClean="0">
                                    <a:latin typeface="Cambria Math" panose="02040503050406030204" pitchFamily="18" charset="0"/>
                                  </a:rPr>
                                </m:ctrlPr>
                              </m:sSubPr>
                              <m:e>
                                <m:r>
                                  <a:rPr lang="en-US" sz="2000" b="0" i="1" smtClean="0">
                                    <a:latin typeface="Cambria Math" charset="0"/>
                                    <a:ea typeface="Cambria Math" charset="0"/>
                                    <a:cs typeface="Cambria Math" charset="0"/>
                                  </a:rPr>
                                  <m:t>𝜏</m:t>
                                </m:r>
                              </m:e>
                              <m:sub>
                                <m:r>
                                  <a:rPr lang="en-US" sz="2000" b="0" i="1" smtClean="0">
                                    <a:latin typeface="Cambria Math" charset="0"/>
                                  </a:rPr>
                                  <m:t>𝑒𝑥𝑡</m:t>
                                </m:r>
                              </m:sub>
                            </m:sSub>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𝑡</m:t>
                            </m:r>
                          </m:e>
                        </m:nary>
                        <m:r>
                          <a:rPr lang="en-US" sz="2000" b="0" i="1" smtClean="0">
                            <a:latin typeface="Cambria Math" charset="0"/>
                          </a:rPr>
                          <m:t>=</m:t>
                        </m:r>
                        <m:nary>
                          <m:naryPr>
                            <m:chr m:val="∑"/>
                            <m:subHide m:val="on"/>
                            <m:supHide m:val="on"/>
                            <m:ctrlPr>
                              <a:rPr lang="en-US" sz="2000" b="0" i="1" smtClean="0">
                                <a:latin typeface="Cambria Math" panose="02040503050406030204" pitchFamily="18" charset="0"/>
                              </a:rPr>
                            </m:ctrlPr>
                          </m:naryPr>
                          <m:sub/>
                          <m:sup/>
                          <m:e>
                            <m:sSub>
                              <m:sSubPr>
                                <m:ctrlPr>
                                  <a:rPr lang="en-US" sz="2000" b="0" i="1" smtClean="0">
                                    <a:latin typeface="Cambria Math" panose="02040503050406030204" pitchFamily="18" charset="0"/>
                                  </a:rPr>
                                </m:ctrlPr>
                              </m:sSubPr>
                              <m:e>
                                <m:r>
                                  <a:rPr lang="en-US" sz="2000" b="0" i="1" smtClean="0">
                                    <a:latin typeface="Cambria Math" charset="0"/>
                                  </a:rPr>
                                  <m:t>𝐿</m:t>
                                </m:r>
                              </m:e>
                              <m:sub>
                                <m:r>
                                  <a:rPr lang="en-US" sz="2000" b="0" i="1" smtClean="0">
                                    <a:latin typeface="Cambria Math" charset="0"/>
                                  </a:rPr>
                                  <m:t>𝑓</m:t>
                                </m:r>
                              </m:sub>
                            </m:sSub>
                          </m:e>
                        </m:nary>
                      </m:e>
                    </m:nary>
                  </m:oMath>
                </a14:m>
                <a:r>
                  <a:rPr lang="en-US" sz="2000" dirty="0"/>
                  <a:t> </a:t>
                </a:r>
              </a:p>
            </p:txBody>
          </p:sp>
        </mc:Choice>
        <mc:Fallback xmlns="">
          <p:sp>
            <p:nvSpPr>
              <p:cNvPr id="24" name="TextBox 23"/>
              <p:cNvSpPr txBox="1">
                <a:spLocks noRot="1" noChangeAspect="1" noMove="1" noResize="1" noEditPoints="1" noAdjustHandles="1" noChangeArrowheads="1" noChangeShapeType="1" noTextEdit="1"/>
              </p:cNvSpPr>
              <p:nvPr/>
            </p:nvSpPr>
            <p:spPr>
              <a:xfrm>
                <a:off x="1124502" y="2804005"/>
                <a:ext cx="2538387" cy="332399"/>
              </a:xfrm>
              <a:prstGeom prst="rect">
                <a:avLst/>
              </a:prstGeom>
              <a:blipFill>
                <a:blip r:embed="rId9"/>
                <a:stretch>
                  <a:fillRect l="-18000" t="-151852" b="-2185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542091" y="3267670"/>
                <a:ext cx="4289123" cy="6315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𝑅</m:t>
                      </m:r>
                      <m:d>
                        <m:dPr>
                          <m:ctrlPr>
                            <a:rPr lang="en-US" sz="2000" b="0" i="1" smtClean="0">
                              <a:latin typeface="Cambria Math" panose="02040503050406030204" pitchFamily="18" charset="0"/>
                            </a:rPr>
                          </m:ctrlPr>
                        </m:dPr>
                        <m:e>
                          <m:r>
                            <a:rPr lang="en-US" sz="2000" b="0" i="1" smtClean="0">
                              <a:latin typeface="Cambria Math" charset="0"/>
                            </a:rPr>
                            <m:t>𝑚</m:t>
                          </m:r>
                          <m:sSub>
                            <m:sSubPr>
                              <m:ctrlPr>
                                <a:rPr lang="en-US" sz="2000" b="0" i="1" smtClean="0">
                                  <a:latin typeface="Cambria Math" panose="02040503050406030204" pitchFamily="18" charset="0"/>
                                </a:rPr>
                              </m:ctrlPr>
                            </m:sSubPr>
                            <m:e>
                              <m:r>
                                <a:rPr lang="en-US" sz="2000" b="0" i="1" smtClean="0">
                                  <a:latin typeface="Cambria Math" charset="0"/>
                                </a:rPr>
                                <m:t>𝑣</m:t>
                              </m:r>
                            </m:e>
                            <m:sub>
                              <m:r>
                                <a:rPr lang="en-US" sz="2000" b="0" i="1" smtClean="0">
                                  <a:latin typeface="Cambria Math" charset="0"/>
                                </a:rPr>
                                <m:t>𝑖</m:t>
                              </m:r>
                            </m:sub>
                          </m:sSub>
                        </m:e>
                      </m:d>
                      <m:r>
                        <a:rPr lang="en-US" sz="2000" b="0" i="1" smtClean="0">
                          <a:latin typeface="Cambria Math" charset="0"/>
                        </a:rPr>
                        <m:t>𝑠𝑖𝑛</m:t>
                      </m:r>
                      <m:r>
                        <a:rPr lang="en-US" sz="2000" b="0" i="1" smtClean="0">
                          <a:latin typeface="Cambria Math" charset="0"/>
                        </a:rPr>
                        <m:t>90+0=</m:t>
                      </m:r>
                      <m:d>
                        <m:dPr>
                          <m:begChr m:val="["/>
                          <m:endChr m:val="]"/>
                          <m:ctrlPr>
                            <a:rPr lang="en-US" sz="2000" b="0" i="1" smtClean="0">
                              <a:latin typeface="Cambria Math" panose="02040503050406030204" pitchFamily="18" charset="0"/>
                            </a:rPr>
                          </m:ctrlPr>
                        </m:dPr>
                        <m:e>
                          <m:r>
                            <a:rPr lang="en-US" sz="2000" b="0" i="1" smtClean="0">
                              <a:latin typeface="Cambria Math" charset="0"/>
                            </a:rPr>
                            <m:t>𝑅</m:t>
                          </m:r>
                          <m:d>
                            <m:dPr>
                              <m:ctrlPr>
                                <a:rPr lang="en-US" sz="2000" b="0" i="1" smtClean="0">
                                  <a:latin typeface="Cambria Math" panose="02040503050406030204" pitchFamily="18" charset="0"/>
                                </a:rPr>
                              </m:ctrlPr>
                            </m:dPr>
                            <m:e>
                              <m:r>
                                <a:rPr lang="en-US" sz="2000" b="0" i="1" smtClean="0">
                                  <a:latin typeface="Cambria Math" charset="0"/>
                                </a:rPr>
                                <m:t>𝑚𝑅</m:t>
                              </m:r>
                              <m:sSub>
                                <m:sSubPr>
                                  <m:ctrlPr>
                                    <a:rPr lang="en-US" sz="2000" b="0" i="1" smtClean="0">
                                      <a:latin typeface="Cambria Math" panose="02040503050406030204" pitchFamily="18" charset="0"/>
                                    </a:rPr>
                                  </m:ctrlPr>
                                </m:sSubPr>
                                <m:e>
                                  <m:r>
                                    <a:rPr lang="en-US" sz="2000" b="0" i="1" smtClean="0">
                                      <a:latin typeface="Cambria Math" charset="0"/>
                                      <a:ea typeface="Cambria Math" charset="0"/>
                                      <a:cs typeface="Cambria Math" charset="0"/>
                                    </a:rPr>
                                    <m:t>𝜔</m:t>
                                  </m:r>
                                </m:e>
                                <m:sub>
                                  <m:r>
                                    <a:rPr lang="en-US" sz="2000" b="0" i="1" smtClean="0">
                                      <a:latin typeface="Cambria Math" charset="0"/>
                                    </a:rPr>
                                    <m:t>𝑓</m:t>
                                  </m:r>
                                </m:sub>
                              </m:sSub>
                            </m:e>
                          </m:d>
                          <m:r>
                            <a:rPr lang="en-US" sz="2000" b="0" i="1" smtClean="0">
                              <a:latin typeface="Cambria Math" charset="0"/>
                            </a:rPr>
                            <m:t>+</m:t>
                          </m:r>
                          <m:r>
                            <a:rPr lang="en-US" sz="2000" b="0" i="1" smtClean="0">
                              <a:latin typeface="Cambria Math" charset="0"/>
                            </a:rPr>
                            <m:t>𝐼</m:t>
                          </m:r>
                          <m:sSub>
                            <m:sSubPr>
                              <m:ctrlPr>
                                <a:rPr lang="en-US" sz="2000" b="0" i="1" smtClean="0">
                                  <a:latin typeface="Cambria Math" panose="02040503050406030204" pitchFamily="18" charset="0"/>
                                </a:rPr>
                              </m:ctrlPr>
                            </m:sSubPr>
                            <m:e>
                              <m:r>
                                <a:rPr lang="en-US" sz="2000" b="0" i="1" smtClean="0">
                                  <a:latin typeface="Cambria Math" charset="0"/>
                                  <a:ea typeface="Cambria Math" charset="0"/>
                                  <a:cs typeface="Cambria Math" charset="0"/>
                                </a:rPr>
                                <m:t>𝜔</m:t>
                              </m:r>
                            </m:e>
                            <m:sub>
                              <m:r>
                                <a:rPr lang="en-US" sz="2000" b="0" i="1" smtClean="0">
                                  <a:latin typeface="Cambria Math" charset="0"/>
                                </a:rPr>
                                <m:t>𝑓</m:t>
                              </m:r>
                            </m:sub>
                          </m:sSub>
                        </m:e>
                      </m:d>
                    </m:oMath>
                  </m:oMathPara>
                </a14:m>
                <a:endParaRPr lang="en-US" sz="2000" b="0" dirty="0"/>
              </a:p>
              <a:p>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542091" y="3267670"/>
                <a:ext cx="4289123" cy="631520"/>
              </a:xfrm>
              <a:prstGeom prst="rect">
                <a:avLst/>
              </a:prstGeom>
              <a:blipFill>
                <a:blip r:embed="rId10"/>
                <a:stretch>
                  <a:fillRect l="-5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996597" y="3627517"/>
                <a:ext cx="3120919" cy="5761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𝑅𝑚</m:t>
                      </m:r>
                      <m:sSub>
                        <m:sSubPr>
                          <m:ctrlPr>
                            <a:rPr lang="en-US" sz="2000" b="0" i="1" smtClean="0">
                              <a:latin typeface="Cambria Math" panose="02040503050406030204" pitchFamily="18" charset="0"/>
                            </a:rPr>
                          </m:ctrlPr>
                        </m:sSubPr>
                        <m:e>
                          <m:r>
                            <a:rPr lang="en-US" sz="2000" b="0" i="1" smtClean="0">
                              <a:latin typeface="Cambria Math" charset="0"/>
                            </a:rPr>
                            <m:t>𝑣</m:t>
                          </m:r>
                        </m:e>
                        <m:sub>
                          <m:r>
                            <a:rPr lang="en-US" sz="2000" b="0" i="1" smtClean="0">
                              <a:latin typeface="Cambria Math" charset="0"/>
                            </a:rPr>
                            <m:t>𝑖</m:t>
                          </m:r>
                        </m:sub>
                      </m:sSub>
                      <m:r>
                        <a:rPr lang="en-US" sz="2000" b="0" i="1" smtClean="0">
                          <a:latin typeface="Cambria Math" charset="0"/>
                        </a:rPr>
                        <m:t>=</m:t>
                      </m:r>
                      <m:r>
                        <a:rPr lang="en-US" sz="2000" b="0" i="1" smtClean="0">
                          <a:latin typeface="Cambria Math" charset="0"/>
                        </a:rPr>
                        <m:t>𝑚</m:t>
                      </m:r>
                      <m:sSup>
                        <m:sSupPr>
                          <m:ctrlPr>
                            <a:rPr lang="en-US" sz="2000" b="0" i="1" smtClean="0">
                              <a:latin typeface="Cambria Math" panose="02040503050406030204" pitchFamily="18" charset="0"/>
                            </a:rPr>
                          </m:ctrlPr>
                        </m:sSupPr>
                        <m:e>
                          <m:r>
                            <a:rPr lang="en-US" sz="2000" b="0" i="1" smtClean="0">
                              <a:latin typeface="Cambria Math" charset="0"/>
                            </a:rPr>
                            <m:t>𝑅</m:t>
                          </m:r>
                        </m:e>
                        <m:sup>
                          <m:r>
                            <a:rPr lang="en-US" sz="2000" b="0" i="1" smtClean="0">
                              <a:latin typeface="Cambria Math" charset="0"/>
                            </a:rPr>
                            <m:t>2</m:t>
                          </m:r>
                        </m:sup>
                      </m:sSup>
                      <m:sSub>
                        <m:sSubPr>
                          <m:ctrlPr>
                            <a:rPr lang="en-US" sz="2000" b="0" i="1" smtClean="0">
                              <a:latin typeface="Cambria Math" panose="02040503050406030204" pitchFamily="18" charset="0"/>
                            </a:rPr>
                          </m:ctrlPr>
                        </m:sSubPr>
                        <m:e>
                          <m:r>
                            <a:rPr lang="en-US" sz="2000" b="0" i="1" smtClean="0">
                              <a:latin typeface="Cambria Math" charset="0"/>
                              <a:ea typeface="Cambria Math" charset="0"/>
                              <a:cs typeface="Cambria Math" charset="0"/>
                            </a:rPr>
                            <m:t>𝜔</m:t>
                          </m:r>
                        </m:e>
                        <m:sub>
                          <m:r>
                            <a:rPr lang="en-US" sz="2000" b="0" i="1" smtClean="0">
                              <a:latin typeface="Cambria Math" charset="0"/>
                            </a:rPr>
                            <m:t>𝑓</m:t>
                          </m:r>
                        </m:sub>
                      </m:sSub>
                      <m:r>
                        <a:rPr lang="en-US" sz="2000" b="0" i="1" smtClean="0">
                          <a:latin typeface="Cambria Math" charset="0"/>
                        </a:rPr>
                        <m:t>+</m:t>
                      </m:r>
                      <m:f>
                        <m:fPr>
                          <m:ctrlPr>
                            <a:rPr lang="en-US" sz="2000" b="0" i="1" smtClean="0">
                              <a:latin typeface="Cambria Math" panose="02040503050406030204" pitchFamily="18" charset="0"/>
                            </a:rPr>
                          </m:ctrlPr>
                        </m:fPr>
                        <m:num>
                          <m:r>
                            <a:rPr lang="en-US" sz="2000" b="0" i="1" smtClean="0">
                              <a:latin typeface="Cambria Math" charset="0"/>
                            </a:rPr>
                            <m:t>1</m:t>
                          </m:r>
                        </m:num>
                        <m:den>
                          <m:r>
                            <a:rPr lang="en-US" sz="2000" b="0" i="1" smtClean="0">
                              <a:latin typeface="Cambria Math" charset="0"/>
                            </a:rPr>
                            <m:t>2</m:t>
                          </m:r>
                        </m:den>
                      </m:f>
                      <m:r>
                        <a:rPr lang="en-US" sz="2000" b="0" i="1" smtClean="0">
                          <a:latin typeface="Cambria Math" charset="0"/>
                        </a:rPr>
                        <m:t>𝑀</m:t>
                      </m:r>
                      <m:sSup>
                        <m:sSupPr>
                          <m:ctrlPr>
                            <a:rPr lang="en-US" sz="2000" b="0" i="1" smtClean="0">
                              <a:latin typeface="Cambria Math" panose="02040503050406030204" pitchFamily="18" charset="0"/>
                            </a:rPr>
                          </m:ctrlPr>
                        </m:sSupPr>
                        <m:e>
                          <m:r>
                            <a:rPr lang="en-US" sz="2000" b="0" i="1" smtClean="0">
                              <a:latin typeface="Cambria Math" charset="0"/>
                            </a:rPr>
                            <m:t>𝑅</m:t>
                          </m:r>
                        </m:e>
                        <m:sup>
                          <m:r>
                            <a:rPr lang="en-US" sz="2000" b="0" i="1" smtClean="0">
                              <a:latin typeface="Cambria Math" charset="0"/>
                            </a:rPr>
                            <m:t>2</m:t>
                          </m:r>
                        </m:sup>
                      </m:sSup>
                      <m:sSub>
                        <m:sSubPr>
                          <m:ctrlPr>
                            <a:rPr lang="en-US" sz="2000" b="0" i="1" smtClean="0">
                              <a:latin typeface="Cambria Math" panose="02040503050406030204" pitchFamily="18" charset="0"/>
                            </a:rPr>
                          </m:ctrlPr>
                        </m:sSubPr>
                        <m:e>
                          <m:r>
                            <a:rPr lang="en-US" sz="2000" b="0" i="1" smtClean="0">
                              <a:latin typeface="Cambria Math" charset="0"/>
                              <a:ea typeface="Cambria Math" charset="0"/>
                              <a:cs typeface="Cambria Math" charset="0"/>
                            </a:rPr>
                            <m:t>𝜔</m:t>
                          </m:r>
                        </m:e>
                        <m:sub>
                          <m:r>
                            <a:rPr lang="en-US" sz="2000" b="0" i="1" smtClean="0">
                              <a:latin typeface="Cambria Math" charset="0"/>
                            </a:rPr>
                            <m:t>𝑓</m:t>
                          </m:r>
                        </m:sub>
                      </m:sSub>
                    </m:oMath>
                  </m:oMathPara>
                </a14:m>
                <a:endParaRPr lang="en-US" sz="2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996597" y="3627517"/>
                <a:ext cx="3120919" cy="576183"/>
              </a:xfrm>
              <a:prstGeom prst="rect">
                <a:avLst/>
              </a:prstGeom>
              <a:blipFill>
                <a:blip r:embed="rId11"/>
                <a:stretch>
                  <a:fillRect l="-810" r="-405"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302755" y="4203700"/>
                <a:ext cx="2181879" cy="7738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charset="0"/>
                              <a:ea typeface="Cambria Math" charset="0"/>
                              <a:cs typeface="Cambria Math" charset="0"/>
                            </a:rPr>
                            <m:t>𝜔</m:t>
                          </m:r>
                        </m:e>
                        <m:sub>
                          <m:r>
                            <a:rPr lang="en-US" sz="2000" b="0" i="1" smtClean="0">
                              <a:latin typeface="Cambria Math" charset="0"/>
                            </a:rPr>
                            <m:t>𝑓</m:t>
                          </m:r>
                        </m:sub>
                      </m:sSub>
                      <m:r>
                        <a:rPr lang="en-US" sz="2000" b="0" i="1" smtClean="0">
                          <a:latin typeface="Cambria Math" charset="0"/>
                        </a:rPr>
                        <m:t>=</m:t>
                      </m:r>
                      <m:f>
                        <m:fPr>
                          <m:ctrlPr>
                            <a:rPr lang="mr-IN" sz="2000" b="0" i="1" smtClean="0">
                              <a:latin typeface="Cambria Math" panose="02040503050406030204" pitchFamily="18" charset="0"/>
                            </a:rPr>
                          </m:ctrlPr>
                        </m:fPr>
                        <m:num>
                          <m:r>
                            <a:rPr lang="en-US" sz="2000" b="0" i="1" smtClean="0">
                              <a:latin typeface="Cambria Math" charset="0"/>
                            </a:rPr>
                            <m:t>𝑚</m:t>
                          </m:r>
                          <m:sSub>
                            <m:sSubPr>
                              <m:ctrlPr>
                                <a:rPr lang="en-US" sz="2000" b="0" i="1" smtClean="0">
                                  <a:latin typeface="Cambria Math" panose="02040503050406030204" pitchFamily="18" charset="0"/>
                                </a:rPr>
                              </m:ctrlPr>
                            </m:sSubPr>
                            <m:e>
                              <m:r>
                                <a:rPr lang="en-US" sz="2000" b="0" i="1" smtClean="0">
                                  <a:latin typeface="Cambria Math" charset="0"/>
                                </a:rPr>
                                <m:t>𝑣</m:t>
                              </m:r>
                            </m:e>
                            <m:sub>
                              <m:r>
                                <a:rPr lang="en-US" sz="2000" b="0" i="1" smtClean="0">
                                  <a:latin typeface="Cambria Math" charset="0"/>
                                </a:rPr>
                                <m:t>𝑖</m:t>
                              </m:r>
                            </m:sub>
                          </m:sSub>
                        </m:num>
                        <m:den>
                          <m:r>
                            <a:rPr lang="en-US" sz="2000" b="0" i="1" smtClean="0">
                              <a:latin typeface="Cambria Math" charset="0"/>
                            </a:rPr>
                            <m:t>(</m:t>
                          </m:r>
                          <m:r>
                            <a:rPr lang="en-US" sz="2000" b="0" i="1" smtClean="0">
                              <a:latin typeface="Cambria Math" charset="0"/>
                            </a:rPr>
                            <m:t>𝑚𝑅</m:t>
                          </m:r>
                          <m:r>
                            <a:rPr lang="en-US" sz="2000" b="0" i="1" smtClean="0">
                              <a:latin typeface="Cambria Math" charset="0"/>
                            </a:rPr>
                            <m:t>+</m:t>
                          </m:r>
                          <m:f>
                            <m:fPr>
                              <m:ctrlPr>
                                <a:rPr lang="en-US" sz="2000" b="0" i="1" smtClean="0">
                                  <a:latin typeface="Cambria Math" panose="02040503050406030204" pitchFamily="18" charset="0"/>
                                </a:rPr>
                              </m:ctrlPr>
                            </m:fPr>
                            <m:num>
                              <m:r>
                                <a:rPr lang="en-US" sz="2000" b="0" i="1" smtClean="0">
                                  <a:latin typeface="Cambria Math" charset="0"/>
                                </a:rPr>
                                <m:t>1</m:t>
                              </m:r>
                            </m:num>
                            <m:den>
                              <m:r>
                                <a:rPr lang="en-US" sz="2000" b="0" i="1" smtClean="0">
                                  <a:latin typeface="Cambria Math" charset="0"/>
                                </a:rPr>
                                <m:t>2</m:t>
                              </m:r>
                            </m:den>
                          </m:f>
                          <m:r>
                            <a:rPr lang="en-US" sz="2000" b="0" i="1" smtClean="0">
                              <a:latin typeface="Cambria Math" charset="0"/>
                            </a:rPr>
                            <m:t>𝑀𝑅</m:t>
                          </m:r>
                          <m:r>
                            <a:rPr lang="en-US" sz="2000" b="0" i="1" smtClean="0">
                              <a:latin typeface="Cambria Math" charset="0"/>
                            </a:rPr>
                            <m:t>)</m:t>
                          </m:r>
                        </m:den>
                      </m:f>
                    </m:oMath>
                  </m:oMathPara>
                </a14:m>
                <a:endParaRPr lang="en-US" sz="2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1302755" y="4203700"/>
                <a:ext cx="2181879" cy="773866"/>
              </a:xfrm>
              <a:prstGeom prst="rect">
                <a:avLst/>
              </a:prstGeom>
              <a:blipFill>
                <a:blip r:embed="rId12"/>
                <a:stretch>
                  <a:fillRect l="-1163" r="-3488" b="-9677"/>
                </a:stretch>
              </a:blipFill>
            </p:spPr>
            <p:txBody>
              <a:bodyPr/>
              <a:lstStyle/>
              <a:p>
                <a:r>
                  <a:rPr lang="en-US">
                    <a:noFill/>
                  </a:rPr>
                  <a:t> </a:t>
                </a:r>
              </a:p>
            </p:txBody>
          </p:sp>
        </mc:Fallback>
      </mc:AlternateContent>
      <p:sp>
        <p:nvSpPr>
          <p:cNvPr id="29" name="TextBox 28"/>
          <p:cNvSpPr txBox="1"/>
          <p:nvPr/>
        </p:nvSpPr>
        <p:spPr>
          <a:xfrm>
            <a:off x="4854881" y="3999683"/>
            <a:ext cx="4085916" cy="923330"/>
          </a:xfrm>
          <a:prstGeom prst="rect">
            <a:avLst/>
          </a:prstGeom>
          <a:noFill/>
        </p:spPr>
        <p:txBody>
          <a:bodyPr wrap="square" rtlCol="0">
            <a:spAutoFit/>
          </a:bodyPr>
          <a:lstStyle/>
          <a:p>
            <a:r>
              <a:rPr lang="en-US" dirty="0">
                <a:solidFill>
                  <a:srgbClr val="2047C2"/>
                </a:solidFill>
                <a:latin typeface="+mj-lt"/>
                <a:ea typeface="Palatino Linotype" charset="0"/>
                <a:cs typeface="Palatino Linotype" charset="0"/>
              </a:rPr>
              <a:t>Alternately, you could say after the collision, we have one disk with total I = I</a:t>
            </a:r>
            <a:r>
              <a:rPr lang="en-US" baseline="-25000" dirty="0">
                <a:solidFill>
                  <a:srgbClr val="2047C2"/>
                </a:solidFill>
                <a:latin typeface="+mj-lt"/>
                <a:ea typeface="Palatino Linotype" charset="0"/>
                <a:cs typeface="Palatino Linotype" charset="0"/>
              </a:rPr>
              <a:t>MGR</a:t>
            </a:r>
            <a:r>
              <a:rPr lang="en-US" dirty="0">
                <a:solidFill>
                  <a:srgbClr val="2047C2"/>
                </a:solidFill>
                <a:latin typeface="+mj-lt"/>
                <a:ea typeface="Palatino Linotype" charset="0"/>
                <a:cs typeface="Palatino Linotype" charset="0"/>
              </a:rPr>
              <a:t> + </a:t>
            </a:r>
            <a:r>
              <a:rPr lang="en-US" dirty="0" err="1">
                <a:solidFill>
                  <a:srgbClr val="2047C2"/>
                </a:solidFill>
                <a:latin typeface="+mj-lt"/>
                <a:ea typeface="Palatino Linotype" charset="0"/>
                <a:cs typeface="Palatino Linotype" charset="0"/>
              </a:rPr>
              <a:t>I</a:t>
            </a:r>
            <a:r>
              <a:rPr lang="en-US" baseline="-25000" dirty="0" err="1">
                <a:solidFill>
                  <a:srgbClr val="2047C2"/>
                </a:solidFill>
                <a:latin typeface="+mj-lt"/>
                <a:ea typeface="Palatino Linotype" charset="0"/>
                <a:cs typeface="Palatino Linotype" charset="0"/>
              </a:rPr>
              <a:t>kid</a:t>
            </a:r>
            <a:r>
              <a:rPr lang="en-US" baseline="-25000" dirty="0">
                <a:solidFill>
                  <a:srgbClr val="2047C2"/>
                </a:solidFill>
                <a:latin typeface="+mj-lt"/>
                <a:ea typeface="Palatino Linotype" charset="0"/>
                <a:cs typeface="Palatino Linotype" charset="0"/>
              </a:rPr>
              <a:t> as </a:t>
            </a:r>
            <a:r>
              <a:rPr lang="en-US" baseline="-25000" dirty="0" err="1">
                <a:solidFill>
                  <a:srgbClr val="2047C2"/>
                </a:solidFill>
                <a:latin typeface="+mj-lt"/>
                <a:ea typeface="Palatino Linotype" charset="0"/>
                <a:cs typeface="Palatino Linotype" charset="0"/>
              </a:rPr>
              <a:t>pt</a:t>
            </a:r>
            <a:r>
              <a:rPr lang="en-US" baseline="-25000" dirty="0">
                <a:solidFill>
                  <a:srgbClr val="2047C2"/>
                </a:solidFill>
                <a:latin typeface="+mj-lt"/>
                <a:ea typeface="Palatino Linotype" charset="0"/>
                <a:cs typeface="Palatino Linotype" charset="0"/>
              </a:rPr>
              <a:t> mass </a:t>
            </a:r>
            <a:r>
              <a:rPr lang="en-US" dirty="0">
                <a:solidFill>
                  <a:srgbClr val="2047C2"/>
                </a:solidFill>
                <a:latin typeface="+mj-lt"/>
                <a:ea typeface="Palatino Linotype" charset="0"/>
                <a:cs typeface="Palatino Linotype" charset="0"/>
              </a:rPr>
              <a:t> = ½ MR</a:t>
            </a:r>
            <a:r>
              <a:rPr lang="en-US" baseline="30000" dirty="0">
                <a:solidFill>
                  <a:srgbClr val="2047C2"/>
                </a:solidFill>
                <a:latin typeface="+mj-lt"/>
                <a:ea typeface="Palatino Linotype" charset="0"/>
                <a:cs typeface="Palatino Linotype" charset="0"/>
              </a:rPr>
              <a:t>2</a:t>
            </a:r>
            <a:r>
              <a:rPr lang="en-US" dirty="0">
                <a:solidFill>
                  <a:srgbClr val="2047C2"/>
                </a:solidFill>
                <a:latin typeface="+mj-lt"/>
                <a:ea typeface="Palatino Linotype" charset="0"/>
                <a:cs typeface="Palatino Linotype" charset="0"/>
              </a:rPr>
              <a:t> + mR</a:t>
            </a:r>
            <a:r>
              <a:rPr lang="en-US" baseline="30000" dirty="0">
                <a:solidFill>
                  <a:srgbClr val="2047C2"/>
                </a:solidFill>
                <a:latin typeface="+mj-lt"/>
                <a:ea typeface="Palatino Linotype" charset="0"/>
                <a:cs typeface="Palatino Linotype" charset="0"/>
              </a:rPr>
              <a:t>2</a:t>
            </a:r>
            <a:r>
              <a:rPr lang="en-US" dirty="0">
                <a:solidFill>
                  <a:srgbClr val="2047C2"/>
                </a:solidFill>
                <a:latin typeface="+mj-lt"/>
                <a:ea typeface="Palatino Linotype" charset="0"/>
                <a:cs typeface="Palatino Linotype" charset="0"/>
              </a:rPr>
              <a:t> so:</a:t>
            </a:r>
          </a:p>
        </p:txBody>
      </p:sp>
      <mc:AlternateContent xmlns:mc="http://schemas.openxmlformats.org/markup-compatibility/2006" xmlns:a14="http://schemas.microsoft.com/office/drawing/2010/main">
        <mc:Choice Requires="a14">
          <p:sp>
            <p:nvSpPr>
              <p:cNvPr id="30" name="TextBox 29"/>
              <p:cNvSpPr txBox="1"/>
              <p:nvPr/>
            </p:nvSpPr>
            <p:spPr>
              <a:xfrm>
                <a:off x="5602451" y="5129255"/>
                <a:ext cx="2277931" cy="299249"/>
              </a:xfrm>
              <a:prstGeom prst="rect">
                <a:avLst/>
              </a:prstGeom>
              <a:noFill/>
            </p:spPr>
            <p:txBody>
              <a:bodyPr wrap="none" lIns="0" tIns="0" rIns="0" bIns="0" rtlCol="0">
                <a:spAutoFit/>
              </a:bodyPr>
              <a:lstStyle/>
              <a:p>
                <a14:m>
                  <m:oMath xmlns:m="http://schemas.openxmlformats.org/officeDocument/2006/math">
                    <m:nary>
                      <m:naryPr>
                        <m:chr m:val="∑"/>
                        <m:subHide m:val="on"/>
                        <m:supHide m:val="on"/>
                        <m:ctrlPr>
                          <a:rPr lang="en-US" i="1" smtClean="0">
                            <a:latin typeface="Cambria Math" panose="02040503050406030204" pitchFamily="18" charset="0"/>
                          </a:rPr>
                        </m:ctrlPr>
                      </m:naryPr>
                      <m:sub/>
                      <m:sup/>
                      <m:e>
                        <m:sSub>
                          <m:sSubPr>
                            <m:ctrlPr>
                              <a:rPr lang="en-US" i="1" smtClean="0">
                                <a:latin typeface="Cambria Math" panose="02040503050406030204" pitchFamily="18" charset="0"/>
                              </a:rPr>
                            </m:ctrlPr>
                          </m:sSubPr>
                          <m:e>
                            <m:r>
                              <a:rPr lang="en-US" b="0" i="1" smtClean="0">
                                <a:latin typeface="Cambria Math" charset="0"/>
                              </a:rPr>
                              <m:t>𝐿</m:t>
                            </m:r>
                          </m:e>
                          <m:sub>
                            <m:r>
                              <a:rPr lang="en-US" b="0" i="1" smtClean="0">
                                <a:latin typeface="Cambria Math" charset="0"/>
                              </a:rPr>
                              <m:t>𝑖</m:t>
                            </m:r>
                          </m:sub>
                        </m:sSub>
                        <m:r>
                          <a:rPr lang="en-US" b="0" i="1" smtClean="0">
                            <a:latin typeface="Cambria Math" charset="0"/>
                          </a:rPr>
                          <m:t>+</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charset="0"/>
                                    <a:ea typeface="Cambria Math" charset="0"/>
                                    <a:cs typeface="Cambria Math" charset="0"/>
                                  </a:rPr>
                                  <m:t>𝜏</m:t>
                                </m:r>
                              </m:e>
                              <m:sub>
                                <m:r>
                                  <a:rPr lang="en-US" b="0" i="1" smtClean="0">
                                    <a:latin typeface="Cambria Math" charset="0"/>
                                  </a:rPr>
                                  <m:t>𝑒𝑥𝑡</m:t>
                                </m:r>
                              </m:sub>
                            </m:sSub>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𝑡</m:t>
                            </m:r>
                          </m:e>
                        </m:nary>
                        <m:r>
                          <a:rPr lang="en-US" b="0" i="1" smtClean="0">
                            <a:latin typeface="Cambria Math" charset="0"/>
                          </a:rPr>
                          <m:t>=</m:t>
                        </m:r>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rPr>
                                </m:ctrlPr>
                              </m:sSubPr>
                              <m:e>
                                <m:r>
                                  <a:rPr lang="en-US" b="0" i="1" smtClean="0">
                                    <a:latin typeface="Cambria Math" charset="0"/>
                                  </a:rPr>
                                  <m:t>𝐿</m:t>
                                </m:r>
                              </m:e>
                              <m:sub>
                                <m:r>
                                  <a:rPr lang="en-US" b="0" i="1" smtClean="0">
                                    <a:latin typeface="Cambria Math" charset="0"/>
                                  </a:rPr>
                                  <m:t>𝑓</m:t>
                                </m:r>
                              </m:sub>
                            </m:sSub>
                          </m:e>
                        </m:nary>
                      </m:e>
                    </m:nary>
                  </m:oMath>
                </a14:m>
                <a:r>
                  <a:rPr lang="en-US" dirty="0"/>
                  <a:t> </a:t>
                </a:r>
              </a:p>
            </p:txBody>
          </p:sp>
        </mc:Choice>
        <mc:Fallback xmlns="">
          <p:sp>
            <p:nvSpPr>
              <p:cNvPr id="30" name="TextBox 29"/>
              <p:cNvSpPr txBox="1">
                <a:spLocks noRot="1" noChangeAspect="1" noMove="1" noResize="1" noEditPoints="1" noAdjustHandles="1" noChangeArrowheads="1" noChangeShapeType="1" noTextEdit="1"/>
              </p:cNvSpPr>
              <p:nvPr/>
            </p:nvSpPr>
            <p:spPr>
              <a:xfrm>
                <a:off x="5602451" y="5129255"/>
                <a:ext cx="2277931" cy="299249"/>
              </a:xfrm>
              <a:prstGeom prst="rect">
                <a:avLst/>
              </a:prstGeom>
              <a:blipFill>
                <a:blip r:embed="rId13"/>
                <a:stretch>
                  <a:fillRect l="-17680" t="-154167" b="-2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4899819" y="5434111"/>
                <a:ext cx="3818033" cy="803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𝑅</m:t>
                      </m:r>
                      <m:d>
                        <m:dPr>
                          <m:ctrlPr>
                            <a:rPr lang="en-US" b="0" i="1" smtClean="0">
                              <a:latin typeface="Cambria Math" panose="02040503050406030204" pitchFamily="18" charset="0"/>
                            </a:rPr>
                          </m:ctrlPr>
                        </m:dPr>
                        <m:e>
                          <m:r>
                            <a:rPr lang="en-US" b="0" i="1" smtClean="0">
                              <a:latin typeface="Cambria Math" charset="0"/>
                            </a:rPr>
                            <m:t>𝑚</m:t>
                          </m:r>
                          <m:sSub>
                            <m:sSubPr>
                              <m:ctrlPr>
                                <a:rPr lang="en-US" b="0" i="1" smtClean="0">
                                  <a:latin typeface="Cambria Math" panose="02040503050406030204" pitchFamily="18" charset="0"/>
                                </a:rPr>
                              </m:ctrlPr>
                            </m:sSubPr>
                            <m:e>
                              <m:r>
                                <a:rPr lang="en-US" b="0" i="1" smtClean="0">
                                  <a:latin typeface="Cambria Math" charset="0"/>
                                </a:rPr>
                                <m:t>𝑣</m:t>
                              </m:r>
                            </m:e>
                            <m:sub>
                              <m:r>
                                <a:rPr lang="en-US" b="0" i="1" smtClean="0">
                                  <a:latin typeface="Cambria Math" charset="0"/>
                                </a:rPr>
                                <m:t>𝑖</m:t>
                              </m:r>
                            </m:sub>
                          </m:sSub>
                        </m:e>
                      </m:d>
                      <m:r>
                        <a:rPr lang="en-US" b="0" i="1" smtClean="0">
                          <a:latin typeface="Cambria Math" charset="0"/>
                        </a:rPr>
                        <m:t>𝑠𝑖𝑛</m:t>
                      </m:r>
                      <m:r>
                        <a:rPr lang="en-US" b="0" i="1" smtClean="0">
                          <a:latin typeface="Cambria Math" charset="0"/>
                        </a:rPr>
                        <m:t>90+0=</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r>
                            <a:rPr lang="en-US" b="0" i="1" smtClean="0">
                              <a:latin typeface="Cambria Math" charset="0"/>
                            </a:rPr>
                            <m:t>𝑀</m:t>
                          </m:r>
                          <m:r>
                            <a:rPr lang="en-US" b="0" i="1" smtClean="0">
                              <a:latin typeface="Cambria Math" charset="0"/>
                            </a:rPr>
                            <m:t>+</m:t>
                          </m:r>
                          <m:r>
                            <a:rPr lang="en-US" b="0" i="1" smtClean="0">
                              <a:latin typeface="Cambria Math" charset="0"/>
                            </a:rPr>
                            <m:t>𝑚</m:t>
                          </m:r>
                        </m:e>
                      </m:d>
                      <m:sSup>
                        <m:sSupPr>
                          <m:ctrlPr>
                            <a:rPr lang="en-US" b="0" i="1" smtClean="0">
                              <a:latin typeface="Cambria Math" panose="02040503050406030204" pitchFamily="18" charset="0"/>
                            </a:rPr>
                          </m:ctrlPr>
                        </m:sSupPr>
                        <m:e>
                          <m:r>
                            <a:rPr lang="en-US" b="0" i="1" smtClean="0">
                              <a:latin typeface="Cambria Math" charset="0"/>
                            </a:rPr>
                            <m:t>𝑅</m:t>
                          </m:r>
                        </m:e>
                        <m:sup>
                          <m:r>
                            <a:rPr lang="en-US" b="0" i="1" smtClean="0">
                              <a:latin typeface="Cambria Math" charset="0"/>
                            </a:rPr>
                            <m:t>2</m:t>
                          </m:r>
                        </m:sup>
                      </m:sSup>
                      <m:sSub>
                        <m:sSubPr>
                          <m:ctrlPr>
                            <a:rPr lang="en-US" b="0" i="1" smtClean="0">
                              <a:latin typeface="Cambria Math" panose="02040503050406030204" pitchFamily="18" charset="0"/>
                            </a:rPr>
                          </m:ctrlPr>
                        </m:sSubPr>
                        <m:e>
                          <m:r>
                            <a:rPr lang="en-US" i="1">
                              <a:latin typeface="Cambria Math" charset="0"/>
                              <a:ea typeface="Cambria Math" charset="0"/>
                              <a:cs typeface="Cambria Math" charset="0"/>
                            </a:rPr>
                            <m:t>𝜔</m:t>
                          </m:r>
                        </m:e>
                        <m:sub>
                          <m:r>
                            <a:rPr lang="en-US" b="0" i="1" smtClean="0">
                              <a:latin typeface="Cambria Math" charset="0"/>
                            </a:rPr>
                            <m:t>𝑓</m:t>
                          </m:r>
                        </m:sub>
                      </m:sSub>
                    </m:oMath>
                  </m:oMathPara>
                </a14:m>
                <a:endParaRPr lang="en-US" b="0" dirty="0"/>
              </a:p>
              <a:p>
                <a:endParaRPr lang="en-US" dirty="0"/>
              </a:p>
            </p:txBody>
          </p:sp>
        </mc:Choice>
        <mc:Fallback xmlns="">
          <p:sp>
            <p:nvSpPr>
              <p:cNvPr id="31" name="TextBox 30"/>
              <p:cNvSpPr txBox="1">
                <a:spLocks noRot="1" noChangeAspect="1" noMove="1" noResize="1" noEditPoints="1" noAdjustHandles="1" noChangeArrowheads="1" noChangeShapeType="1" noTextEdit="1"/>
              </p:cNvSpPr>
              <p:nvPr/>
            </p:nvSpPr>
            <p:spPr>
              <a:xfrm>
                <a:off x="4899819" y="5434111"/>
                <a:ext cx="3818033" cy="803297"/>
              </a:xfrm>
              <a:prstGeom prst="rect">
                <a:avLst/>
              </a:prstGeom>
              <a:blipFill>
                <a:blip r:embed="rId14"/>
                <a:stretch>
                  <a:fillRect t="-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6409340" y="5889139"/>
                <a:ext cx="1956433" cy="6965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charset="0"/>
                              <a:ea typeface="Cambria Math" charset="0"/>
                              <a:cs typeface="Cambria Math" charset="0"/>
                            </a:rPr>
                            <m:t>𝜔</m:t>
                          </m:r>
                        </m:e>
                        <m:sub>
                          <m:r>
                            <a:rPr lang="en-US" b="0" i="1" smtClean="0">
                              <a:latin typeface="Cambria Math" charset="0"/>
                            </a:rPr>
                            <m:t>𝑓</m:t>
                          </m:r>
                        </m:sub>
                      </m:sSub>
                      <m:r>
                        <a:rPr lang="en-US" b="0" i="1" smtClean="0">
                          <a:latin typeface="Cambria Math" charset="0"/>
                        </a:rPr>
                        <m:t>=</m:t>
                      </m:r>
                      <m:f>
                        <m:fPr>
                          <m:ctrlPr>
                            <a:rPr lang="mr-IN" b="0" i="1" smtClean="0">
                              <a:latin typeface="Cambria Math" panose="02040503050406030204" pitchFamily="18" charset="0"/>
                            </a:rPr>
                          </m:ctrlPr>
                        </m:fPr>
                        <m:num>
                          <m:r>
                            <a:rPr lang="en-US" b="0" i="1" smtClean="0">
                              <a:latin typeface="Cambria Math" charset="0"/>
                            </a:rPr>
                            <m:t>𝑚</m:t>
                          </m:r>
                          <m:sSub>
                            <m:sSubPr>
                              <m:ctrlPr>
                                <a:rPr lang="en-US" b="0" i="1" smtClean="0">
                                  <a:latin typeface="Cambria Math" panose="02040503050406030204" pitchFamily="18" charset="0"/>
                                </a:rPr>
                              </m:ctrlPr>
                            </m:sSubPr>
                            <m:e>
                              <m:r>
                                <a:rPr lang="en-US" b="0" i="1" smtClean="0">
                                  <a:latin typeface="Cambria Math" charset="0"/>
                                </a:rPr>
                                <m:t>𝑣</m:t>
                              </m:r>
                            </m:e>
                            <m:sub>
                              <m:r>
                                <a:rPr lang="en-US" b="0" i="1" smtClean="0">
                                  <a:latin typeface="Cambria Math" charset="0"/>
                                </a:rPr>
                                <m:t>𝑖</m:t>
                              </m:r>
                            </m:sub>
                          </m:sSub>
                        </m:num>
                        <m:den>
                          <m:r>
                            <a:rPr lang="en-US" b="0" i="1" smtClean="0">
                              <a:latin typeface="Cambria Math" charset="0"/>
                            </a:rPr>
                            <m:t>(</m:t>
                          </m:r>
                          <m:r>
                            <a:rPr lang="en-US" b="0" i="1" smtClean="0">
                              <a:latin typeface="Cambria Math" charset="0"/>
                            </a:rPr>
                            <m:t>𝑚𝑅</m:t>
                          </m:r>
                          <m:r>
                            <a:rPr lang="en-US" b="0" i="1" smtClean="0">
                              <a:latin typeface="Cambria Math" charset="0"/>
                            </a:rPr>
                            <m:t>+</m:t>
                          </m:r>
                          <m:f>
                            <m:fPr>
                              <m:ctrlPr>
                                <a:rPr lang="en-US" b="0" i="1" smtClean="0">
                                  <a:latin typeface="Cambria Math" panose="02040503050406030204" pitchFamily="18" charset="0"/>
                                </a:rPr>
                              </m:ctrlPr>
                            </m:fPr>
                            <m:num>
                              <m:r>
                                <a:rPr lang="en-US" b="0" i="1" smtClean="0">
                                  <a:latin typeface="Cambria Math" charset="0"/>
                                </a:rPr>
                                <m:t>1</m:t>
                              </m:r>
                            </m:num>
                            <m:den>
                              <m:r>
                                <a:rPr lang="en-US" b="0" i="1" smtClean="0">
                                  <a:latin typeface="Cambria Math" charset="0"/>
                                </a:rPr>
                                <m:t>2</m:t>
                              </m:r>
                            </m:den>
                          </m:f>
                          <m:r>
                            <a:rPr lang="en-US" b="0" i="1" smtClean="0">
                              <a:latin typeface="Cambria Math" charset="0"/>
                            </a:rPr>
                            <m:t>𝑀𝑅</m:t>
                          </m:r>
                          <m:r>
                            <a:rPr lang="en-US" b="0" i="1" smtClean="0">
                              <a:latin typeface="Cambria Math" charset="0"/>
                            </a:rPr>
                            <m:t>)</m:t>
                          </m:r>
                        </m:den>
                      </m:f>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6409340" y="5889139"/>
                <a:ext cx="1956433" cy="696537"/>
              </a:xfrm>
              <a:prstGeom prst="rect">
                <a:avLst/>
              </a:prstGeom>
              <a:blipFill>
                <a:blip r:embed="rId15"/>
                <a:stretch>
                  <a:fillRect l="-1290" r="-3226" b="-10714"/>
                </a:stretch>
              </a:blipFill>
            </p:spPr>
            <p:txBody>
              <a:bodyPr/>
              <a:lstStyle/>
              <a:p>
                <a:r>
                  <a:rPr lang="en-US">
                    <a:noFill/>
                  </a:rPr>
                  <a:t> </a:t>
                </a:r>
              </a:p>
            </p:txBody>
          </p:sp>
        </mc:Fallback>
      </mc:AlternateContent>
      <p:cxnSp>
        <p:nvCxnSpPr>
          <p:cNvPr id="34" name="Straight Connector 33"/>
          <p:cNvCxnSpPr>
            <a:cxnSpLocks/>
          </p:cNvCxnSpPr>
          <p:nvPr/>
        </p:nvCxnSpPr>
        <p:spPr>
          <a:xfrm flipH="1">
            <a:off x="4792558" y="3848100"/>
            <a:ext cx="43514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4792558" y="3832031"/>
            <a:ext cx="0" cy="2882418"/>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794981B-F746-9649-982C-3F1203122FDC}"/>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22.)</a:t>
            </a:r>
          </a:p>
        </p:txBody>
      </p:sp>
    </p:spTree>
    <p:extLst>
      <p:ext uri="{BB962C8B-B14F-4D97-AF65-F5344CB8AC3E}">
        <p14:creationId xmlns:p14="http://schemas.microsoft.com/office/powerpoint/2010/main" val="22862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dissolv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dissolv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dissolve">
                                      <p:cBhvr>
                                        <p:cTn id="37" dur="500"/>
                                        <p:tgtEl>
                                          <p:spTgt spid="3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dissolve">
                                      <p:cBhvr>
                                        <p:cTn id="40" dur="500"/>
                                        <p:tgtEl>
                                          <p:spTgt spid="3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dissolv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5" grpId="0"/>
      <p:bldP spid="26" grpId="0"/>
      <p:bldP spid="27" grpId="0"/>
      <p:bldP spid="29" grpId="0"/>
      <p:bldP spid="30" grpId="0"/>
      <p:bldP spid="31" grpId="0"/>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4167"/>
            <a:ext cx="8229600" cy="1143000"/>
          </a:xfrm>
        </p:spPr>
        <p:txBody>
          <a:bodyPr/>
          <a:lstStyle/>
          <a:p>
            <a:r>
              <a:rPr lang="en-US" dirty="0"/>
              <a:t>Angular momentum reminders</a:t>
            </a:r>
          </a:p>
        </p:txBody>
      </p:sp>
      <p:sp>
        <p:nvSpPr>
          <p:cNvPr id="3" name="Content Placeholder 2"/>
          <p:cNvSpPr>
            <a:spLocks noGrp="1"/>
          </p:cNvSpPr>
          <p:nvPr>
            <p:ph idx="1"/>
          </p:nvPr>
        </p:nvSpPr>
        <p:spPr>
          <a:xfrm>
            <a:off x="457200" y="1218232"/>
            <a:ext cx="8229600" cy="4525963"/>
          </a:xfrm>
        </p:spPr>
        <p:txBody>
          <a:bodyPr/>
          <a:lstStyle/>
          <a:p>
            <a:pPr marL="0" indent="0">
              <a:buNone/>
            </a:pPr>
            <a:r>
              <a:rPr lang="en-US" dirty="0">
                <a:solidFill>
                  <a:srgbClr val="FF0000"/>
                </a:solidFill>
                <a:latin typeface="Apple Chancery" panose="03020702040506060504" pitchFamily="66" charset="-79"/>
                <a:cs typeface="Apple Chancery" panose="03020702040506060504" pitchFamily="66" charset="-79"/>
              </a:rPr>
              <a:t>Angular momentum </a:t>
            </a:r>
            <a:r>
              <a:rPr lang="en-US" sz="2000" dirty="0"/>
              <a:t>is the rotational version of momentum:</a:t>
            </a:r>
          </a:p>
          <a:p>
            <a:endParaRPr lang="en-US" sz="2000" dirty="0"/>
          </a:p>
          <a:p>
            <a:endParaRPr lang="en-US" sz="2000" dirty="0"/>
          </a:p>
          <a:p>
            <a:pPr marL="0" indent="0">
              <a:buNone/>
            </a:pPr>
            <a:r>
              <a:rPr lang="en-US" dirty="0">
                <a:solidFill>
                  <a:srgbClr val="FF0000"/>
                </a:solidFill>
                <a:latin typeface="Apple Chancery" panose="03020702040506060504" pitchFamily="66" charset="-79"/>
                <a:cs typeface="Apple Chancery" panose="03020702040506060504" pitchFamily="66" charset="-79"/>
              </a:rPr>
              <a:t>If there are</a:t>
            </a:r>
            <a:r>
              <a:rPr lang="en-US" dirty="0"/>
              <a:t> </a:t>
            </a:r>
            <a:r>
              <a:rPr lang="en-US" sz="2000" dirty="0"/>
              <a:t>no external torques in a system (only internal torques), angular momentum is conserved! </a:t>
            </a:r>
          </a:p>
          <a:p>
            <a:pPr lvl="1"/>
            <a:r>
              <a:rPr lang="en-US" sz="1800" dirty="0"/>
              <a:t>In almost every situation, this will be true, so:</a:t>
            </a:r>
          </a:p>
          <a:p>
            <a:pPr lvl="1"/>
            <a:endParaRPr lang="en-US" sz="1800" dirty="0"/>
          </a:p>
          <a:p>
            <a:pPr marL="0" indent="0">
              <a:buNone/>
            </a:pPr>
            <a:r>
              <a:rPr lang="en-US" dirty="0">
                <a:solidFill>
                  <a:srgbClr val="FF0000"/>
                </a:solidFill>
                <a:latin typeface="Apple Chancery" panose="03020702040506060504" pitchFamily="66" charset="-79"/>
                <a:cs typeface="Apple Chancery" panose="03020702040506060504" pitchFamily="66" charset="-79"/>
              </a:rPr>
              <a:t>Can you conserve</a:t>
            </a:r>
            <a:r>
              <a:rPr lang="en-US" sz="2000" dirty="0"/>
              <a:t> angular momentum but not energy? Give an example to support your answer.</a:t>
            </a:r>
          </a:p>
          <a:p>
            <a:pPr lvl="1"/>
            <a:endParaRPr lang="en-US" dirty="0"/>
          </a:p>
          <a:p>
            <a:pPr lvl="1"/>
            <a:endParaRPr lang="en-US" dirty="0"/>
          </a:p>
          <a:p>
            <a:pPr lvl="1"/>
            <a:endParaRPr lang="en-US" dirty="0"/>
          </a:p>
        </p:txBody>
      </p:sp>
      <p:graphicFrame>
        <p:nvGraphicFramePr>
          <p:cNvPr id="4" name="Object 2"/>
          <p:cNvGraphicFramePr>
            <a:graphicFrameLocks noChangeAspect="1"/>
          </p:cNvGraphicFramePr>
          <p:nvPr>
            <p:extLst>
              <p:ext uri="{D42A27DB-BD31-4B8C-83A1-F6EECF244321}">
                <p14:modId xmlns:p14="http://schemas.microsoft.com/office/powerpoint/2010/main" val="4227467579"/>
              </p:ext>
            </p:extLst>
          </p:nvPr>
        </p:nvGraphicFramePr>
        <p:xfrm>
          <a:off x="2105660" y="1805298"/>
          <a:ext cx="979488" cy="354013"/>
        </p:xfrm>
        <a:graphic>
          <a:graphicData uri="http://schemas.openxmlformats.org/presentationml/2006/ole">
            <mc:AlternateContent xmlns:mc="http://schemas.openxmlformats.org/markup-compatibility/2006">
              <mc:Choice xmlns:v="urn:schemas-microsoft-com:vml" Requires="v">
                <p:oleObj spid="_x0000_s12403" name="Equation" r:id="rId3" imgW="457200" imgH="165100" progId="Equation.DSMT4">
                  <p:embed/>
                </p:oleObj>
              </mc:Choice>
              <mc:Fallback>
                <p:oleObj name="Equation" r:id="rId3" imgW="457200" imgH="165100" progId="Equation.DSMT4">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660" y="1805298"/>
                        <a:ext cx="979488"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29833482"/>
              </p:ext>
            </p:extLst>
          </p:nvPr>
        </p:nvGraphicFramePr>
        <p:xfrm>
          <a:off x="4747260" y="1764022"/>
          <a:ext cx="1279525" cy="436563"/>
        </p:xfrm>
        <a:graphic>
          <a:graphicData uri="http://schemas.openxmlformats.org/presentationml/2006/ole">
            <mc:AlternateContent xmlns:mc="http://schemas.openxmlformats.org/markup-compatibility/2006">
              <mc:Choice xmlns:v="urn:schemas-microsoft-com:vml" Requires="v">
                <p:oleObj spid="_x0000_s12404" name="Equation" r:id="rId5" imgW="596900" imgH="203200" progId="Equation.DSMT4">
                  <p:embed/>
                </p:oleObj>
              </mc:Choice>
              <mc:Fallback>
                <p:oleObj name="Equation" r:id="rId5" imgW="596900" imgH="203200" progId="Equation.DSMT4">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7260" y="1764022"/>
                        <a:ext cx="1279525"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 name="Object 2"/>
          <p:cNvGraphicFramePr>
            <a:graphicFrameLocks noChangeAspect="1"/>
          </p:cNvGraphicFramePr>
          <p:nvPr>
            <p:extLst>
              <p:ext uri="{D42A27DB-BD31-4B8C-83A1-F6EECF244321}">
                <p14:modId xmlns:p14="http://schemas.microsoft.com/office/powerpoint/2010/main" val="3918727860"/>
              </p:ext>
            </p:extLst>
          </p:nvPr>
        </p:nvGraphicFramePr>
        <p:xfrm>
          <a:off x="5671528" y="2946635"/>
          <a:ext cx="1899940" cy="577685"/>
        </p:xfrm>
        <a:graphic>
          <a:graphicData uri="http://schemas.openxmlformats.org/presentationml/2006/ole">
            <mc:AlternateContent xmlns:mc="http://schemas.openxmlformats.org/markup-compatibility/2006">
              <mc:Choice xmlns:v="urn:schemas-microsoft-com:vml" Requires="v">
                <p:oleObj spid="_x0000_s12405" name="Equation" r:id="rId7" imgW="876300" imgH="266700" progId="Equation.DSMT4">
                  <p:embed/>
                </p:oleObj>
              </mc:Choice>
              <mc:Fallback>
                <p:oleObj name="Equation" r:id="rId7" imgW="876300" imgH="266700" progId="Equation.DSMT4">
                  <p:embed/>
                  <p:pic>
                    <p:nvPicPr>
                      <p:cNvPr id="6"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1528" y="2946635"/>
                        <a:ext cx="1899940" cy="577685"/>
                      </a:xfrm>
                      <a:prstGeom prst="rect">
                        <a:avLst/>
                      </a:prstGeom>
                      <a:noFill/>
                      <a:ln>
                        <a:noFill/>
                      </a:ln>
                      <a:effectLst/>
                    </p:spPr>
                  </p:pic>
                </p:oleObj>
              </mc:Fallback>
            </mc:AlternateContent>
          </a:graphicData>
        </a:graphic>
      </p:graphicFrame>
      <p:sp>
        <p:nvSpPr>
          <p:cNvPr id="7" name="TextBox 6"/>
          <p:cNvSpPr txBox="1"/>
          <p:nvPr/>
        </p:nvSpPr>
        <p:spPr>
          <a:xfrm>
            <a:off x="763929" y="4594978"/>
            <a:ext cx="7922871" cy="646331"/>
          </a:xfrm>
          <a:prstGeom prst="rect">
            <a:avLst/>
          </a:prstGeom>
          <a:noFill/>
        </p:spPr>
        <p:txBody>
          <a:bodyPr wrap="square" rtlCol="0">
            <a:spAutoFit/>
          </a:bodyPr>
          <a:lstStyle/>
          <a:p>
            <a:r>
              <a:rPr lang="en-US" dirty="0">
                <a:solidFill>
                  <a:srgbClr val="2047C2"/>
                </a:solidFill>
                <a:latin typeface="Palatino Linotype" charset="0"/>
                <a:ea typeface="Palatino Linotype" charset="0"/>
                <a:cs typeface="Palatino Linotype" charset="0"/>
              </a:rPr>
              <a:t>Yes: figure skater (brings arms in, I decreases so angular velocity increases; rotational energy increases due to burning chemical energy in her arms)</a:t>
            </a:r>
          </a:p>
        </p:txBody>
      </p:sp>
      <p:sp>
        <p:nvSpPr>
          <p:cNvPr id="8" name="TextBox 7"/>
          <p:cNvSpPr txBox="1"/>
          <p:nvPr/>
        </p:nvSpPr>
        <p:spPr>
          <a:xfrm>
            <a:off x="358815" y="5241309"/>
            <a:ext cx="8623139" cy="1200329"/>
          </a:xfrm>
          <a:prstGeom prst="rect">
            <a:avLst/>
          </a:prstGeom>
          <a:noFill/>
        </p:spPr>
        <p:txBody>
          <a:bodyPr wrap="square" rtlCol="0">
            <a:spAutoFit/>
          </a:bodyPr>
          <a:lstStyle/>
          <a:p>
            <a:r>
              <a:rPr lang="en-US" dirty="0">
                <a:solidFill>
                  <a:srgbClr val="2047C2"/>
                </a:solidFill>
                <a:latin typeface="Palatino Linotype" charset="0"/>
                <a:ea typeface="Palatino Linotype" charset="0"/>
                <a:cs typeface="Palatino Linotype" charset="0"/>
              </a:rPr>
              <a:t>Yes: merry go round (people walked from outside to inside; net I decreased so 𝛚 increased; energy of system increased due to same reason as above)</a:t>
            </a:r>
          </a:p>
          <a:p>
            <a:r>
              <a:rPr lang="en-US" dirty="0">
                <a:solidFill>
                  <a:srgbClr val="2047C2"/>
                </a:solidFill>
                <a:latin typeface="Palatino Linotype" charset="0"/>
                <a:ea typeface="Palatino Linotype" charset="0"/>
                <a:cs typeface="Palatino Linotype" charset="0"/>
              </a:rPr>
              <a:t>	</a:t>
            </a:r>
            <a:r>
              <a:rPr lang="en-US" dirty="0">
                <a:solidFill>
                  <a:srgbClr val="2047C2"/>
                </a:solidFill>
                <a:latin typeface="Palatino Linotype" charset="0"/>
                <a:ea typeface="Palatino Linotype" charset="0"/>
                <a:cs typeface="Palatino Linotype" charset="0"/>
                <a:sym typeface="Wingdings"/>
              </a:rPr>
              <a:t> remember for this one, we had to consider the </a:t>
            </a:r>
            <a:r>
              <a:rPr lang="en-US" u="sng" dirty="0">
                <a:solidFill>
                  <a:srgbClr val="2047C2"/>
                </a:solidFill>
                <a:latin typeface="Palatino Linotype" charset="0"/>
                <a:ea typeface="Palatino Linotype" charset="0"/>
                <a:cs typeface="Palatino Linotype" charset="0"/>
                <a:sym typeface="Wingdings"/>
              </a:rPr>
              <a:t>total</a:t>
            </a:r>
            <a:r>
              <a:rPr lang="en-US" dirty="0">
                <a:solidFill>
                  <a:srgbClr val="2047C2"/>
                </a:solidFill>
                <a:latin typeface="Palatino Linotype" charset="0"/>
                <a:ea typeface="Palatino Linotype" charset="0"/>
                <a:cs typeface="Palatino Linotype" charset="0"/>
                <a:sym typeface="Wingdings"/>
              </a:rPr>
              <a:t> I of the system      </a:t>
            </a:r>
          </a:p>
          <a:p>
            <a:r>
              <a:rPr lang="en-US" dirty="0">
                <a:solidFill>
                  <a:srgbClr val="2047C2"/>
                </a:solidFill>
                <a:latin typeface="Palatino Linotype" charset="0"/>
                <a:ea typeface="Palatino Linotype" charset="0"/>
                <a:cs typeface="Palatino Linotype" charset="0"/>
                <a:sym typeface="Wingdings"/>
              </a:rPr>
              <a:t>                       before and after </a:t>
            </a:r>
            <a:r>
              <a:rPr lang="mr-IN" dirty="0">
                <a:solidFill>
                  <a:srgbClr val="2047C2"/>
                </a:solidFill>
                <a:latin typeface="Palatino Linotype" charset="0"/>
                <a:ea typeface="Palatino Linotype" charset="0"/>
                <a:cs typeface="Palatino Linotype" charset="0"/>
                <a:sym typeface="Wingdings"/>
              </a:rPr>
              <a:t>–</a:t>
            </a:r>
            <a:r>
              <a:rPr lang="en-US" dirty="0">
                <a:solidFill>
                  <a:srgbClr val="2047C2"/>
                </a:solidFill>
                <a:latin typeface="Palatino Linotype" charset="0"/>
                <a:ea typeface="Palatino Linotype" charset="0"/>
                <a:cs typeface="Palatino Linotype" charset="0"/>
                <a:sym typeface="Wingdings"/>
              </a:rPr>
              <a:t> the kids were point masses!</a:t>
            </a:r>
            <a:endParaRPr lang="en-US" sz="1600" dirty="0">
              <a:solidFill>
                <a:srgbClr val="2047C2"/>
              </a:solidFill>
              <a:latin typeface="Palatino Linotype" charset="0"/>
              <a:ea typeface="Palatino Linotype" charset="0"/>
              <a:cs typeface="Palatino Linotype" charset="0"/>
            </a:endParaRPr>
          </a:p>
        </p:txBody>
      </p:sp>
      <p:sp>
        <p:nvSpPr>
          <p:cNvPr id="9" name="TextBox 8">
            <a:extLst>
              <a:ext uri="{FF2B5EF4-FFF2-40B4-BE49-F238E27FC236}">
                <a16:creationId xmlns:a16="http://schemas.microsoft.com/office/drawing/2014/main" id="{1EB23718-AAF7-D442-9494-E349A19ABEF5}"/>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23.)</a:t>
            </a:r>
          </a:p>
        </p:txBody>
      </p:sp>
    </p:spTree>
    <p:extLst>
      <p:ext uri="{BB962C8B-B14F-4D97-AF65-F5344CB8AC3E}">
        <p14:creationId xmlns:p14="http://schemas.microsoft.com/office/powerpoint/2010/main" val="58190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5"/>
          <p:cNvSpPr txBox="1">
            <a:spLocks/>
          </p:cNvSpPr>
          <p:nvPr/>
        </p:nvSpPr>
        <p:spPr bwMode="auto">
          <a:xfrm>
            <a:off x="278764" y="5368471"/>
            <a:ext cx="87509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000" dirty="0">
                <a:solidFill>
                  <a:srgbClr val="FF0000"/>
                </a:solidFill>
                <a:latin typeface="Apple Chancery" panose="03020702040506060504" pitchFamily="66" charset="-79"/>
                <a:ea typeface="Palatino Linotype" charset="0"/>
                <a:cs typeface="Apple Chancery" panose="03020702040506060504" pitchFamily="66" charset="-79"/>
              </a:rPr>
              <a:t>Angular momentum:</a:t>
            </a:r>
            <a:r>
              <a:rPr lang="en-US" altLang="en-US" sz="2400" dirty="0">
                <a:solidFill>
                  <a:srgbClr val="FF0000"/>
                </a:solidFill>
                <a:latin typeface="Times New Roman" panose="02020603050405020304" pitchFamily="18" charset="0"/>
                <a:ea typeface="Palatino Linotype" charset="0"/>
                <a:cs typeface="Times New Roman" panose="02020603050405020304" pitchFamily="18" charset="0"/>
              </a:rPr>
              <a:t> </a:t>
            </a:r>
            <a:r>
              <a:rPr lang="en-US" altLang="en-US" sz="2000" dirty="0">
                <a:solidFill>
                  <a:srgbClr val="2047C2"/>
                </a:solidFill>
                <a:latin typeface="Times New Roman" panose="02020603050405020304" pitchFamily="18" charset="0"/>
                <a:ea typeface="Palatino Linotype" charset="0"/>
                <a:cs typeface="Times New Roman" panose="02020603050405020304" pitchFamily="18" charset="0"/>
              </a:rPr>
              <a:t>There are no external torques, so angular momentum, which is initially ZERO, is conserved. Since the ball hits the center of mass, the beam merely translates instead of rotating (no internal torque, either!)</a:t>
            </a:r>
            <a:endParaRPr lang="en-US" altLang="en-US" sz="1800" dirty="0">
              <a:solidFill>
                <a:srgbClr val="2047C2"/>
              </a:solidFill>
              <a:latin typeface="Times New Roman" panose="02020603050405020304" pitchFamily="18" charset="0"/>
              <a:ea typeface="Palatino Linotype" charset="0"/>
              <a:cs typeface="Times New Roman" panose="02020603050405020304" pitchFamily="18" charset="0"/>
            </a:endParaRPr>
          </a:p>
        </p:txBody>
      </p:sp>
      <p:sp>
        <p:nvSpPr>
          <p:cNvPr id="2" name="Title 1"/>
          <p:cNvSpPr>
            <a:spLocks noGrp="1"/>
          </p:cNvSpPr>
          <p:nvPr>
            <p:ph type="title"/>
          </p:nvPr>
        </p:nvSpPr>
        <p:spPr>
          <a:xfrm>
            <a:off x="457200" y="201398"/>
            <a:ext cx="8229600" cy="727631"/>
          </a:xfrm>
        </p:spPr>
        <p:txBody>
          <a:bodyPr/>
          <a:lstStyle/>
          <a:p>
            <a:r>
              <a:rPr lang="en-US" dirty="0"/>
              <a:t>Another example: ball and beam</a:t>
            </a:r>
          </a:p>
        </p:txBody>
      </p:sp>
      <p:sp>
        <p:nvSpPr>
          <p:cNvPr id="4" name="Text Box 5"/>
          <p:cNvSpPr txBox="1">
            <a:spLocks/>
          </p:cNvSpPr>
          <p:nvPr/>
        </p:nvSpPr>
        <p:spPr bwMode="auto">
          <a:xfrm>
            <a:off x="231493" y="1039090"/>
            <a:ext cx="621560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400" dirty="0">
                <a:solidFill>
                  <a:srgbClr val="FF0000"/>
                </a:solidFill>
                <a:latin typeface="Apple Chancery" panose="03020702040506060504" pitchFamily="66" charset="-79"/>
                <a:ea typeface="Palatino Linotype" charset="0"/>
                <a:cs typeface="Apple Chancery" panose="03020702040506060504" pitchFamily="66" charset="-79"/>
              </a:rPr>
              <a:t>So with this </a:t>
            </a:r>
            <a:r>
              <a:rPr lang="en-US" altLang="en-US" sz="2000" dirty="0">
                <a:latin typeface="+mj-lt"/>
                <a:ea typeface="Palatino Linotype" charset="0"/>
                <a:cs typeface="Palatino Linotype" charset="0"/>
              </a:rPr>
              <a:t>in mind, consider a stationary meter stick of mass M (</a:t>
            </a:r>
            <a:r>
              <a:rPr lang="en-US" altLang="en-US" sz="2000" dirty="0" err="1">
                <a:latin typeface="+mj-lt"/>
                <a:ea typeface="Palatino Linotype" charset="0"/>
                <a:cs typeface="Palatino Linotype" charset="0"/>
              </a:rPr>
              <a:t>I</a:t>
            </a:r>
            <a:r>
              <a:rPr lang="en-US" altLang="en-US" sz="2000" baseline="-25000" dirty="0" err="1">
                <a:latin typeface="+mj-lt"/>
                <a:ea typeface="Palatino Linotype" charset="0"/>
                <a:cs typeface="Palatino Linotype" charset="0"/>
              </a:rPr>
              <a:t>cm</a:t>
            </a:r>
            <a:r>
              <a:rPr lang="en-US" altLang="en-US" sz="2000" baseline="-25000" dirty="0">
                <a:latin typeface="+mj-lt"/>
                <a:ea typeface="Palatino Linotype" charset="0"/>
                <a:cs typeface="Palatino Linotype" charset="0"/>
              </a:rPr>
              <a:t> </a:t>
            </a:r>
            <a:r>
              <a:rPr lang="en-US" altLang="en-US" sz="2000" dirty="0">
                <a:latin typeface="+mj-lt"/>
                <a:ea typeface="Palatino Linotype" charset="0"/>
                <a:cs typeface="Palatino Linotype" charset="0"/>
              </a:rPr>
              <a:t>= (1/12) ML</a:t>
            </a:r>
            <a:r>
              <a:rPr lang="en-US" altLang="en-US" sz="2000" baseline="30000" dirty="0">
                <a:latin typeface="+mj-lt"/>
                <a:ea typeface="Palatino Linotype" charset="0"/>
                <a:cs typeface="Palatino Linotype" charset="0"/>
              </a:rPr>
              <a:t>2</a:t>
            </a:r>
            <a:r>
              <a:rPr lang="en-US" altLang="en-US" sz="2000" dirty="0">
                <a:latin typeface="+mj-lt"/>
                <a:ea typeface="Palatino Linotype" charset="0"/>
                <a:cs typeface="Palatino Linotype" charset="0"/>
              </a:rPr>
              <a:t>) sitting on a frictionless table.  A puck of mass </a:t>
            </a:r>
            <a:r>
              <a:rPr lang="en-US" altLang="en-US" sz="2000" i="1" dirty="0" err="1">
                <a:latin typeface="+mj-lt"/>
                <a:ea typeface="Palatino Linotype" charset="0"/>
                <a:cs typeface="Palatino Linotype" charset="0"/>
              </a:rPr>
              <a:t>m</a:t>
            </a:r>
            <a:r>
              <a:rPr lang="en-US" altLang="en-US" sz="2000" i="1" baseline="-25000" dirty="0" err="1">
                <a:latin typeface="+mj-lt"/>
                <a:ea typeface="Palatino Linotype" charset="0"/>
                <a:cs typeface="Palatino Linotype" charset="0"/>
              </a:rPr>
              <a:t>p</a:t>
            </a:r>
            <a:r>
              <a:rPr lang="en-US" altLang="en-US" sz="2000" i="1" dirty="0">
                <a:latin typeface="+mj-lt"/>
                <a:ea typeface="Palatino Linotype" charset="0"/>
                <a:cs typeface="Palatino Linotype" charset="0"/>
              </a:rPr>
              <a:t> </a:t>
            </a:r>
            <a:r>
              <a:rPr lang="en-US" altLang="en-US" sz="2000" dirty="0">
                <a:latin typeface="+mj-lt"/>
                <a:ea typeface="Palatino Linotype" charset="0"/>
                <a:cs typeface="Palatino Linotype" charset="0"/>
              </a:rPr>
              <a:t>moving with velocity</a:t>
            </a:r>
            <a:r>
              <a:rPr lang="en-US" altLang="en-US" sz="2000" i="1" dirty="0">
                <a:latin typeface="+mj-lt"/>
                <a:ea typeface="Palatino Linotype" charset="0"/>
                <a:cs typeface="Palatino Linotype" charset="0"/>
              </a:rPr>
              <a:t> v</a:t>
            </a:r>
            <a:r>
              <a:rPr lang="en-US" altLang="en-US" sz="2000" i="1" baseline="-25000" dirty="0">
                <a:latin typeface="+mj-lt"/>
                <a:ea typeface="Palatino Linotype" charset="0"/>
                <a:cs typeface="Palatino Linotype" charset="0"/>
              </a:rPr>
              <a:t>0</a:t>
            </a:r>
            <a:r>
              <a:rPr lang="en-US" altLang="en-US" sz="2000" dirty="0">
                <a:latin typeface="+mj-lt"/>
                <a:ea typeface="Palatino Linotype" charset="0"/>
                <a:cs typeface="Palatino Linotype" charset="0"/>
              </a:rPr>
              <a:t> hits the stick at its </a:t>
            </a:r>
            <a:r>
              <a:rPr lang="en-US" altLang="en-US" sz="2000" i="1" dirty="0">
                <a:latin typeface="+mj-lt"/>
                <a:ea typeface="Palatino Linotype" charset="0"/>
                <a:cs typeface="Palatino Linotype" charset="0"/>
              </a:rPr>
              <a:t>center of mass</a:t>
            </a:r>
            <a:r>
              <a:rPr lang="en-US" altLang="en-US" sz="2000" dirty="0">
                <a:latin typeface="+mj-lt"/>
                <a:ea typeface="Palatino Linotype" charset="0"/>
                <a:cs typeface="Palatino Linotype" charset="0"/>
              </a:rPr>
              <a:t>.  What is conserved during the collision? </a:t>
            </a:r>
          </a:p>
        </p:txBody>
      </p:sp>
      <p:graphicFrame>
        <p:nvGraphicFramePr>
          <p:cNvPr id="5" name="Object 4"/>
          <p:cNvGraphicFramePr>
            <a:graphicFrameLocks noChangeAspect="1"/>
          </p:cNvGraphicFramePr>
          <p:nvPr>
            <p:extLst>
              <p:ext uri="{D42A27DB-BD31-4B8C-83A1-F6EECF244321}">
                <p14:modId xmlns:p14="http://schemas.microsoft.com/office/powerpoint/2010/main" val="290257587"/>
              </p:ext>
            </p:extLst>
          </p:nvPr>
        </p:nvGraphicFramePr>
        <p:xfrm>
          <a:off x="5715000" y="2980475"/>
          <a:ext cx="282575" cy="315913"/>
        </p:xfrm>
        <a:graphic>
          <a:graphicData uri="http://schemas.openxmlformats.org/presentationml/2006/ole">
            <mc:AlternateContent xmlns:mc="http://schemas.openxmlformats.org/markup-compatibility/2006">
              <mc:Choice xmlns:v="urn:schemas-microsoft-com:vml" Requires="v">
                <p:oleObj spid="_x0000_s13541" name="Equation" r:id="rId3" imgW="114300" imgH="127000" progId="Equation.DSMT4">
                  <p:embed/>
                </p:oleObj>
              </mc:Choice>
              <mc:Fallback>
                <p:oleObj name="Equation" r:id="rId3" imgW="114300" imgH="127000" progId="Equation.DSMT4">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980475"/>
                        <a:ext cx="282575"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6" name="Straight Arrow Connector 57"/>
          <p:cNvCxnSpPr>
            <a:cxnSpLocks noChangeShapeType="1"/>
          </p:cNvCxnSpPr>
          <p:nvPr/>
        </p:nvCxnSpPr>
        <p:spPr bwMode="auto">
          <a:xfrm>
            <a:off x="6019800" y="3132875"/>
            <a:ext cx="533400" cy="1588"/>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graphicFrame>
        <p:nvGraphicFramePr>
          <p:cNvPr id="7" name="Object 5"/>
          <p:cNvGraphicFramePr>
            <a:graphicFrameLocks noChangeAspect="1"/>
          </p:cNvGraphicFramePr>
          <p:nvPr>
            <p:extLst>
              <p:ext uri="{D42A27DB-BD31-4B8C-83A1-F6EECF244321}">
                <p14:modId xmlns:p14="http://schemas.microsoft.com/office/powerpoint/2010/main" val="1106302651"/>
              </p:ext>
            </p:extLst>
          </p:nvPr>
        </p:nvGraphicFramePr>
        <p:xfrm>
          <a:off x="6019800" y="2675675"/>
          <a:ext cx="638175" cy="412750"/>
        </p:xfrm>
        <a:graphic>
          <a:graphicData uri="http://schemas.openxmlformats.org/presentationml/2006/ole">
            <mc:AlternateContent xmlns:mc="http://schemas.openxmlformats.org/markup-compatibility/2006">
              <mc:Choice xmlns:v="urn:schemas-microsoft-com:vml" Requires="v">
                <p:oleObj spid="_x0000_s13542" name="Equation" r:id="rId5" imgW="355600" imgH="228600" progId="Equation.DSMT4">
                  <p:embed/>
                </p:oleObj>
              </mc:Choice>
              <mc:Fallback>
                <p:oleObj name="Equation" r:id="rId5" imgW="355600" imgH="228600" progId="Equation.DSMT4">
                  <p:embed/>
                  <p:pic>
                    <p:nvPicPr>
                      <p:cNvPr id="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2675675"/>
                        <a:ext cx="63817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 name="Object 6"/>
          <p:cNvGraphicFramePr>
            <a:graphicFrameLocks noChangeAspect="1"/>
          </p:cNvGraphicFramePr>
          <p:nvPr>
            <p:extLst>
              <p:ext uri="{D42A27DB-BD31-4B8C-83A1-F6EECF244321}">
                <p14:modId xmlns:p14="http://schemas.microsoft.com/office/powerpoint/2010/main" val="3225717957"/>
              </p:ext>
            </p:extLst>
          </p:nvPr>
        </p:nvGraphicFramePr>
        <p:xfrm>
          <a:off x="8118951" y="2980475"/>
          <a:ext cx="282575" cy="315913"/>
        </p:xfrm>
        <a:graphic>
          <a:graphicData uri="http://schemas.openxmlformats.org/presentationml/2006/ole">
            <mc:AlternateContent xmlns:mc="http://schemas.openxmlformats.org/markup-compatibility/2006">
              <mc:Choice xmlns:v="urn:schemas-microsoft-com:vml" Requires="v">
                <p:oleObj spid="_x0000_s13543" name="Equation" r:id="rId7" imgW="114300" imgH="127000" progId="Equation.DSMT4">
                  <p:embed/>
                </p:oleObj>
              </mc:Choice>
              <mc:Fallback>
                <p:oleObj name="Equation" r:id="rId7" imgW="114300" imgH="127000" progId="Equation.DSMT4">
                  <p:embed/>
                  <p:pic>
                    <p:nvPicPr>
                      <p:cNvPr id="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951" y="2980475"/>
                        <a:ext cx="282575"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9" name="Straight Arrow Connector 61"/>
          <p:cNvCxnSpPr>
            <a:cxnSpLocks noChangeShapeType="1"/>
          </p:cNvCxnSpPr>
          <p:nvPr/>
        </p:nvCxnSpPr>
        <p:spPr bwMode="auto">
          <a:xfrm>
            <a:off x="8604726" y="3132875"/>
            <a:ext cx="533400" cy="1588"/>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62"/>
          <p:cNvCxnSpPr>
            <a:cxnSpLocks noChangeShapeType="1"/>
          </p:cNvCxnSpPr>
          <p:nvPr/>
        </p:nvCxnSpPr>
        <p:spPr bwMode="auto">
          <a:xfrm rot="10800000">
            <a:off x="7563326" y="3132875"/>
            <a:ext cx="533400" cy="1588"/>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graphicFrame>
        <p:nvGraphicFramePr>
          <p:cNvPr id="11" name="Object 10"/>
          <p:cNvGraphicFramePr>
            <a:graphicFrameLocks noChangeAspect="1"/>
          </p:cNvGraphicFramePr>
          <p:nvPr>
            <p:extLst>
              <p:ext uri="{D42A27DB-BD31-4B8C-83A1-F6EECF244321}">
                <p14:modId xmlns:p14="http://schemas.microsoft.com/office/powerpoint/2010/main" val="2233510349"/>
              </p:ext>
            </p:extLst>
          </p:nvPr>
        </p:nvGraphicFramePr>
        <p:xfrm>
          <a:off x="7650639" y="3209075"/>
          <a:ext cx="615950" cy="412750"/>
        </p:xfrm>
        <a:graphic>
          <a:graphicData uri="http://schemas.openxmlformats.org/presentationml/2006/ole">
            <mc:AlternateContent xmlns:mc="http://schemas.openxmlformats.org/markup-compatibility/2006">
              <mc:Choice xmlns:v="urn:schemas-microsoft-com:vml" Requires="v">
                <p:oleObj spid="_x0000_s13544" name="Equation" r:id="rId8" imgW="342900" imgH="228600" progId="Equation.DSMT4">
                  <p:embed/>
                </p:oleObj>
              </mc:Choice>
              <mc:Fallback>
                <p:oleObj name="Equation" r:id="rId8" imgW="342900" imgH="228600" progId="Equation.DSMT4">
                  <p:embed/>
                  <p:pic>
                    <p:nvPicPr>
                      <p:cNvPr id="11"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50639" y="3209075"/>
                        <a:ext cx="6159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15724915"/>
              </p:ext>
            </p:extLst>
          </p:nvPr>
        </p:nvGraphicFramePr>
        <p:xfrm>
          <a:off x="8639651" y="3209075"/>
          <a:ext cx="547688" cy="366713"/>
        </p:xfrm>
        <a:graphic>
          <a:graphicData uri="http://schemas.openxmlformats.org/presentationml/2006/ole">
            <mc:AlternateContent xmlns:mc="http://schemas.openxmlformats.org/markup-compatibility/2006">
              <mc:Choice xmlns:v="urn:schemas-microsoft-com:vml" Requires="v">
                <p:oleObj spid="_x0000_s13545" name="Equation" r:id="rId10" imgW="304800" imgH="203200" progId="Equation.DSMT4">
                  <p:embed/>
                </p:oleObj>
              </mc:Choice>
              <mc:Fallback>
                <p:oleObj name="Equation" r:id="rId10" imgW="304800" imgH="203200" progId="Equation.DSMT4">
                  <p:embed/>
                  <p:pic>
                    <p:nvPicPr>
                      <p:cNvPr id="12"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39651" y="3209075"/>
                        <a:ext cx="54768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 name="Rectangle 55"/>
          <p:cNvSpPr>
            <a:spLocks noChangeArrowheads="1"/>
          </p:cNvSpPr>
          <p:nvPr/>
        </p:nvSpPr>
        <p:spPr bwMode="auto">
          <a:xfrm>
            <a:off x="6769100" y="1151675"/>
            <a:ext cx="152400" cy="4267200"/>
          </a:xfrm>
          <a:prstGeom prst="rect">
            <a:avLst/>
          </a:prstGeom>
          <a:solidFill>
            <a:srgbClr val="FF0000"/>
          </a:solidFill>
          <a:ln w="12700">
            <a:solidFill>
              <a:srgbClr val="000000"/>
            </a:solidFill>
            <a:round/>
            <a:headEnd/>
            <a:tailEnd/>
          </a:ln>
        </p:spPr>
        <p:txBody>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endParaRPr lang="en-US" altLang="en-US"/>
          </a:p>
        </p:txBody>
      </p:sp>
      <p:sp>
        <p:nvSpPr>
          <p:cNvPr id="14" name="Rectangle 59"/>
          <p:cNvSpPr>
            <a:spLocks noChangeArrowheads="1"/>
          </p:cNvSpPr>
          <p:nvPr/>
        </p:nvSpPr>
        <p:spPr bwMode="auto">
          <a:xfrm>
            <a:off x="8528526" y="1151675"/>
            <a:ext cx="152400" cy="4267200"/>
          </a:xfrm>
          <a:prstGeom prst="rect">
            <a:avLst/>
          </a:prstGeom>
          <a:solidFill>
            <a:srgbClr val="FF0000"/>
          </a:solidFill>
          <a:ln w="12700">
            <a:solidFill>
              <a:srgbClr val="000000"/>
            </a:solidFill>
            <a:round/>
            <a:headEnd/>
            <a:tailEnd/>
          </a:ln>
        </p:spPr>
        <p:txBody>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endParaRPr lang="en-US" altLang="en-US"/>
          </a:p>
        </p:txBody>
      </p:sp>
      <p:sp>
        <p:nvSpPr>
          <p:cNvPr id="21" name="Text Box 5"/>
          <p:cNvSpPr txBox="1">
            <a:spLocks/>
          </p:cNvSpPr>
          <p:nvPr/>
        </p:nvSpPr>
        <p:spPr bwMode="auto">
          <a:xfrm>
            <a:off x="259240" y="2386327"/>
            <a:ext cx="52323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000" dirty="0">
                <a:solidFill>
                  <a:srgbClr val="FF0000"/>
                </a:solidFill>
                <a:latin typeface="Apple Chancery" panose="03020702040506060504" pitchFamily="66" charset="-79"/>
                <a:ea typeface="Palatino Linotype" charset="0"/>
                <a:cs typeface="Apple Chancery" panose="03020702040506060504" pitchFamily="66" charset="-79"/>
              </a:rPr>
              <a:t>Energy</a:t>
            </a:r>
            <a:r>
              <a:rPr lang="en-US" altLang="en-US" sz="2400" dirty="0">
                <a:solidFill>
                  <a:srgbClr val="FF0000"/>
                </a:solidFill>
                <a:latin typeface="Times New Roman" panose="02020603050405020304" pitchFamily="18" charset="0"/>
                <a:ea typeface="Palatino Linotype" charset="0"/>
                <a:cs typeface="Times New Roman" panose="02020603050405020304" pitchFamily="18" charset="0"/>
              </a:rPr>
              <a:t>:  </a:t>
            </a:r>
            <a:r>
              <a:rPr lang="en-US" altLang="en-US" sz="2000" dirty="0">
                <a:solidFill>
                  <a:srgbClr val="2047C2"/>
                </a:solidFill>
                <a:latin typeface="Times New Roman" panose="02020603050405020304" pitchFamily="18" charset="0"/>
                <a:ea typeface="Palatino Linotype" charset="0"/>
                <a:cs typeface="Times New Roman" panose="02020603050405020304" pitchFamily="18" charset="0"/>
              </a:rPr>
              <a:t>As is the case with all collisions, energy is not conserved here unless you are told the collision is </a:t>
            </a:r>
            <a:r>
              <a:rPr lang="en-US" altLang="en-US" sz="2000" i="1" dirty="0">
                <a:solidFill>
                  <a:srgbClr val="2047C2"/>
                </a:solidFill>
                <a:latin typeface="Times New Roman" panose="02020603050405020304" pitchFamily="18" charset="0"/>
                <a:ea typeface="Palatino Linotype" charset="0"/>
                <a:cs typeface="Times New Roman" panose="02020603050405020304" pitchFamily="18" charset="0"/>
              </a:rPr>
              <a:t>elastic</a:t>
            </a:r>
            <a:r>
              <a:rPr lang="en-US" altLang="en-US" sz="2000" dirty="0">
                <a:solidFill>
                  <a:srgbClr val="2047C2"/>
                </a:solidFill>
                <a:latin typeface="Times New Roman" panose="02020603050405020304" pitchFamily="18" charset="0"/>
                <a:ea typeface="Palatino Linotype" charset="0"/>
                <a:cs typeface="Times New Roman" panose="02020603050405020304" pitchFamily="18" charset="0"/>
              </a:rPr>
              <a:t>, which it isn’t in this case.</a:t>
            </a:r>
            <a:endParaRPr lang="en-US" altLang="en-US" sz="1800" dirty="0">
              <a:solidFill>
                <a:srgbClr val="2047C2"/>
              </a:solidFill>
              <a:latin typeface="Times New Roman" panose="02020603050405020304" pitchFamily="18" charset="0"/>
              <a:ea typeface="Palatino Linotype" charset="0"/>
              <a:cs typeface="Times New Roman" panose="02020603050405020304" pitchFamily="18" charset="0"/>
            </a:endParaRPr>
          </a:p>
        </p:txBody>
      </p:sp>
      <p:sp>
        <p:nvSpPr>
          <p:cNvPr id="22" name="Text Box 5"/>
          <p:cNvSpPr txBox="1">
            <a:spLocks/>
          </p:cNvSpPr>
          <p:nvPr/>
        </p:nvSpPr>
        <p:spPr bwMode="auto">
          <a:xfrm>
            <a:off x="231493" y="3605548"/>
            <a:ext cx="5232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000" dirty="0">
                <a:solidFill>
                  <a:srgbClr val="FF0000"/>
                </a:solidFill>
                <a:latin typeface="Apple Chancery" panose="03020702040506060504" pitchFamily="66" charset="-79"/>
                <a:ea typeface="Palatino Linotype" charset="0"/>
                <a:cs typeface="Apple Chancery" panose="03020702040506060504" pitchFamily="66" charset="-79"/>
              </a:rPr>
              <a:t>Momentum:  </a:t>
            </a:r>
            <a:r>
              <a:rPr lang="en-US" altLang="en-US" sz="2000" dirty="0">
                <a:solidFill>
                  <a:srgbClr val="2047C2"/>
                </a:solidFill>
                <a:latin typeface="Times New Roman" panose="02020603050405020304" pitchFamily="18" charset="0"/>
                <a:ea typeface="Palatino Linotype" charset="0"/>
                <a:cs typeface="Times New Roman" panose="02020603050405020304" pitchFamily="18" charset="0"/>
              </a:rPr>
              <a:t>There are no external forces, so momentum is conserved.  The math:</a:t>
            </a:r>
            <a:endParaRPr lang="en-US" altLang="en-US" sz="1800" dirty="0">
              <a:solidFill>
                <a:srgbClr val="2047C2"/>
              </a:solidFill>
              <a:latin typeface="Times New Roman" panose="02020603050405020304" pitchFamily="18" charset="0"/>
              <a:ea typeface="Palatino Linotype" charset="0"/>
              <a:cs typeface="Times New Roman" panose="02020603050405020304" pitchFamily="18" charset="0"/>
            </a:endParaRPr>
          </a:p>
        </p:txBody>
      </p:sp>
      <p:graphicFrame>
        <p:nvGraphicFramePr>
          <p:cNvPr id="24" name="Object 9"/>
          <p:cNvGraphicFramePr>
            <a:graphicFrameLocks noChangeAspect="1"/>
          </p:cNvGraphicFramePr>
          <p:nvPr>
            <p:extLst>
              <p:ext uri="{D42A27DB-BD31-4B8C-83A1-F6EECF244321}">
                <p14:modId xmlns:p14="http://schemas.microsoft.com/office/powerpoint/2010/main" val="2947578548"/>
              </p:ext>
            </p:extLst>
          </p:nvPr>
        </p:nvGraphicFramePr>
        <p:xfrm>
          <a:off x="1422400" y="4397129"/>
          <a:ext cx="3543300" cy="778532"/>
        </p:xfrm>
        <a:graphic>
          <a:graphicData uri="http://schemas.openxmlformats.org/presentationml/2006/ole">
            <mc:AlternateContent xmlns:mc="http://schemas.openxmlformats.org/markup-compatibility/2006">
              <mc:Choice xmlns:v="urn:schemas-microsoft-com:vml" Requires="v">
                <p:oleObj spid="_x0000_s13546" name="Equation" r:id="rId12" imgW="2438400" imgH="533400" progId="Equation.DSMT4">
                  <p:embed/>
                </p:oleObj>
              </mc:Choice>
              <mc:Fallback>
                <p:oleObj name="Equation" r:id="rId12" imgW="2438400" imgH="533400" progId="Equation.DSMT4">
                  <p:embed/>
                  <p:pic>
                    <p:nvPicPr>
                      <p:cNvPr id="24"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22400" y="4397129"/>
                        <a:ext cx="3543300" cy="778532"/>
                      </a:xfrm>
                      <a:prstGeom prst="rect">
                        <a:avLst/>
                      </a:prstGeom>
                      <a:noFill/>
                      <a:ln>
                        <a:noFill/>
                      </a:ln>
                      <a:effectLst/>
                    </p:spPr>
                  </p:pic>
                </p:oleObj>
              </mc:Fallback>
            </mc:AlternateContent>
          </a:graphicData>
        </a:graphic>
      </p:graphicFrame>
      <p:sp>
        <p:nvSpPr>
          <p:cNvPr id="25" name="TextBox 24">
            <a:extLst>
              <a:ext uri="{FF2B5EF4-FFF2-40B4-BE49-F238E27FC236}">
                <a16:creationId xmlns:a16="http://schemas.microsoft.com/office/drawing/2014/main" id="{53C4CF95-295E-6549-865A-0560F30A1E61}"/>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24.)</a:t>
            </a:r>
          </a:p>
        </p:txBody>
      </p:sp>
      <p:sp>
        <p:nvSpPr>
          <p:cNvPr id="19" name="Text Box 5">
            <a:extLst>
              <a:ext uri="{FF2B5EF4-FFF2-40B4-BE49-F238E27FC236}">
                <a16:creationId xmlns:a16="http://schemas.microsoft.com/office/drawing/2014/main" id="{C2F1845D-A72F-794B-9498-211BB272762E}"/>
              </a:ext>
            </a:extLst>
          </p:cNvPr>
          <p:cNvSpPr txBox="1">
            <a:spLocks/>
          </p:cNvSpPr>
          <p:nvPr/>
        </p:nvSpPr>
        <p:spPr bwMode="auto">
          <a:xfrm>
            <a:off x="256721" y="2451990"/>
            <a:ext cx="4267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000" b="1" dirty="0">
                <a:solidFill>
                  <a:srgbClr val="FF0000"/>
                </a:solidFill>
                <a:latin typeface="APPLE CHANCERY" panose="03020702040506060504" pitchFamily="66" charset="-79"/>
                <a:ea typeface="Palatino Linotype" charset="0"/>
                <a:cs typeface="APPLE CHANCERY" panose="03020702040506060504" pitchFamily="66" charset="-79"/>
              </a:rPr>
              <a:t>Energy:</a:t>
            </a:r>
            <a:endParaRPr lang="en-US" altLang="en-US" sz="2000" b="1" dirty="0">
              <a:latin typeface="APPLE CHANCERY" panose="03020702040506060504" pitchFamily="66" charset="-79"/>
              <a:ea typeface="Palatino Linotype" charset="0"/>
              <a:cs typeface="APPLE CHANCERY" panose="03020702040506060504" pitchFamily="66" charset="-79"/>
            </a:endParaRPr>
          </a:p>
        </p:txBody>
      </p:sp>
      <p:sp>
        <p:nvSpPr>
          <p:cNvPr id="20" name="Text Box 5">
            <a:extLst>
              <a:ext uri="{FF2B5EF4-FFF2-40B4-BE49-F238E27FC236}">
                <a16:creationId xmlns:a16="http://schemas.microsoft.com/office/drawing/2014/main" id="{0ED32A5C-1807-3C42-BF3E-4F733EF1B081}"/>
              </a:ext>
            </a:extLst>
          </p:cNvPr>
          <p:cNvSpPr txBox="1">
            <a:spLocks/>
          </p:cNvSpPr>
          <p:nvPr/>
        </p:nvSpPr>
        <p:spPr bwMode="auto">
          <a:xfrm>
            <a:off x="231493" y="3611052"/>
            <a:ext cx="441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000" b="1" dirty="0">
                <a:solidFill>
                  <a:srgbClr val="FF0000"/>
                </a:solidFill>
                <a:latin typeface="APPLE CHANCERY" panose="03020702040506060504" pitchFamily="66" charset="-79"/>
                <a:ea typeface="Palatino Linotype" charset="0"/>
                <a:cs typeface="APPLE CHANCERY" panose="03020702040506060504" pitchFamily="66" charset="-79"/>
              </a:rPr>
              <a:t>Momentum</a:t>
            </a:r>
            <a:r>
              <a:rPr lang="en-US" altLang="en-US" sz="2000" dirty="0">
                <a:solidFill>
                  <a:srgbClr val="FF0000"/>
                </a:solidFill>
                <a:latin typeface="Apple Chancery" panose="03020702040506060504" pitchFamily="66" charset="-79"/>
                <a:ea typeface="Palatino Linotype" charset="0"/>
                <a:cs typeface="Apple Chancery" panose="03020702040506060504" pitchFamily="66" charset="-79"/>
              </a:rPr>
              <a:t>:</a:t>
            </a:r>
            <a:endParaRPr lang="en-US" altLang="en-US" sz="2000" dirty="0">
              <a:latin typeface="Apple Chancery" panose="03020702040506060504" pitchFamily="66" charset="-79"/>
              <a:ea typeface="Palatino Linotype" charset="0"/>
              <a:cs typeface="Apple Chancery" panose="03020702040506060504" pitchFamily="66" charset="-79"/>
            </a:endParaRPr>
          </a:p>
        </p:txBody>
      </p:sp>
      <p:sp>
        <p:nvSpPr>
          <p:cNvPr id="26" name="Text Box 5">
            <a:extLst>
              <a:ext uri="{FF2B5EF4-FFF2-40B4-BE49-F238E27FC236}">
                <a16:creationId xmlns:a16="http://schemas.microsoft.com/office/drawing/2014/main" id="{0BE24FA7-E3DB-C543-BE68-2AC34EE652F0}"/>
              </a:ext>
            </a:extLst>
          </p:cNvPr>
          <p:cNvSpPr txBox="1">
            <a:spLocks/>
          </p:cNvSpPr>
          <p:nvPr/>
        </p:nvSpPr>
        <p:spPr bwMode="auto">
          <a:xfrm>
            <a:off x="282258" y="5424161"/>
            <a:ext cx="541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000" dirty="0">
                <a:solidFill>
                  <a:srgbClr val="FF0000"/>
                </a:solidFill>
                <a:latin typeface="Apple Chancery" panose="03020702040506060504" pitchFamily="66" charset="-79"/>
                <a:ea typeface="Palatino Linotype" charset="0"/>
                <a:cs typeface="Apple Chancery" panose="03020702040506060504" pitchFamily="66" charset="-79"/>
              </a:rPr>
              <a:t>Angular momentum</a:t>
            </a:r>
            <a:r>
              <a:rPr lang="en-US" altLang="en-US" sz="2000" dirty="0">
                <a:solidFill>
                  <a:srgbClr val="FF0000"/>
                </a:solidFill>
                <a:latin typeface="+mj-lt"/>
                <a:ea typeface="Palatino Linotype" charset="0"/>
                <a:cs typeface="Palatino Linotype" charset="0"/>
              </a:rPr>
              <a:t>:</a:t>
            </a:r>
            <a:endParaRPr lang="en-US" altLang="en-US" sz="2000" u="sng" dirty="0">
              <a:latin typeface="+mj-lt"/>
              <a:ea typeface="Palatino Linotype" charset="0"/>
              <a:cs typeface="Palatino Linotype" charset="0"/>
            </a:endParaRPr>
          </a:p>
        </p:txBody>
      </p:sp>
    </p:spTree>
    <p:extLst>
      <p:ext uri="{BB962C8B-B14F-4D97-AF65-F5344CB8AC3E}">
        <p14:creationId xmlns:p14="http://schemas.microsoft.com/office/powerpoint/2010/main" val="33751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1"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p:bldP spid="22" grpId="0"/>
      <p:bldP spid="19" grpId="0"/>
      <p:bldP spid="20" grpId="0"/>
      <p:bldP spid="26" grpId="0"/>
      <p:bldP spid="2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470"/>
            <a:ext cx="8229600" cy="851946"/>
          </a:xfrm>
        </p:spPr>
        <p:txBody>
          <a:bodyPr/>
          <a:lstStyle/>
          <a:p>
            <a:r>
              <a:rPr lang="en-US" dirty="0"/>
              <a:t>Ball and beam v.2</a:t>
            </a:r>
          </a:p>
        </p:txBody>
      </p:sp>
      <p:sp>
        <p:nvSpPr>
          <p:cNvPr id="4" name="Rectangle 3"/>
          <p:cNvSpPr>
            <a:spLocks/>
          </p:cNvSpPr>
          <p:nvPr/>
        </p:nvSpPr>
        <p:spPr bwMode="auto">
          <a:xfrm>
            <a:off x="3897313" y="78721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endParaRPr lang="en-US" altLang="en-US" sz="1800">
              <a:latin typeface="Palatino Linotype" charset="0"/>
              <a:ea typeface="Palatino Linotype" charset="0"/>
              <a:cs typeface="Palatino Linotype" charset="0"/>
            </a:endParaRPr>
          </a:p>
        </p:txBody>
      </p:sp>
      <p:sp>
        <p:nvSpPr>
          <p:cNvPr id="5" name="Text Box 5"/>
          <p:cNvSpPr txBox="1">
            <a:spLocks/>
          </p:cNvSpPr>
          <p:nvPr/>
        </p:nvSpPr>
        <p:spPr bwMode="auto">
          <a:xfrm>
            <a:off x="98425" y="984592"/>
            <a:ext cx="62896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400" dirty="0">
                <a:solidFill>
                  <a:srgbClr val="FF0000"/>
                </a:solidFill>
                <a:latin typeface="Apple Chancery" panose="03020702040506060504" pitchFamily="66" charset="-79"/>
                <a:ea typeface="Palatino Linotype" charset="0"/>
                <a:cs typeface="Apple Chancery" panose="03020702040506060504" pitchFamily="66" charset="-79"/>
              </a:rPr>
              <a:t>Now, the same collision</a:t>
            </a:r>
            <a:r>
              <a:rPr lang="en-US" altLang="en-US" sz="2000" dirty="0">
                <a:solidFill>
                  <a:srgbClr val="FF0000"/>
                </a:solidFill>
                <a:latin typeface="Apple Chancery" panose="03020702040506060504" pitchFamily="66" charset="-79"/>
                <a:ea typeface="Palatino Linotype" charset="0"/>
                <a:cs typeface="Apple Chancery" panose="03020702040506060504" pitchFamily="66" charset="-79"/>
              </a:rPr>
              <a:t> </a:t>
            </a:r>
            <a:r>
              <a:rPr lang="en-US" altLang="en-US" sz="2000" dirty="0">
                <a:latin typeface="Palatino Linotype" charset="0"/>
                <a:ea typeface="Palatino Linotype" charset="0"/>
                <a:cs typeface="Palatino Linotype" charset="0"/>
              </a:rPr>
              <a:t>but with the puck hitting a distance </a:t>
            </a:r>
            <a:r>
              <a:rPr lang="en-US" altLang="en-US" sz="2000" i="1" dirty="0">
                <a:latin typeface="Palatino Linotype" charset="0"/>
                <a:ea typeface="Palatino Linotype" charset="0"/>
                <a:cs typeface="Palatino Linotype" charset="0"/>
              </a:rPr>
              <a:t>y</a:t>
            </a:r>
            <a:r>
              <a:rPr lang="en-US" altLang="en-US" sz="2000" dirty="0">
                <a:latin typeface="Palatino Linotype" charset="0"/>
                <a:ea typeface="Palatino Linotype" charset="0"/>
                <a:cs typeface="Palatino Linotype" charset="0"/>
              </a:rPr>
              <a:t> units from the stick’s center of mass.  What is conserved now?</a:t>
            </a:r>
          </a:p>
        </p:txBody>
      </p:sp>
      <p:sp>
        <p:nvSpPr>
          <p:cNvPr id="6" name="Text Box 5"/>
          <p:cNvSpPr txBox="1">
            <a:spLocks/>
          </p:cNvSpPr>
          <p:nvPr/>
        </p:nvSpPr>
        <p:spPr bwMode="auto">
          <a:xfrm>
            <a:off x="431800" y="2042925"/>
            <a:ext cx="426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b="1" dirty="0">
                <a:solidFill>
                  <a:srgbClr val="FF0000"/>
                </a:solidFill>
                <a:latin typeface="APPLE CHANCERY" panose="03020702040506060504" pitchFamily="66" charset="-79"/>
                <a:ea typeface="Palatino Linotype" charset="0"/>
                <a:cs typeface="APPLE CHANCERY" panose="03020702040506060504" pitchFamily="66" charset="-79"/>
              </a:rPr>
              <a:t>Energy</a:t>
            </a:r>
            <a:r>
              <a:rPr lang="en-US" altLang="en-US" sz="1800" dirty="0">
                <a:solidFill>
                  <a:srgbClr val="FF0000"/>
                </a:solidFill>
                <a:latin typeface="Apple Chancery" panose="03020702040506060504" pitchFamily="66" charset="-79"/>
                <a:ea typeface="Palatino Linotype" charset="0"/>
                <a:cs typeface="Apple Chancery" panose="03020702040506060504" pitchFamily="66" charset="-79"/>
              </a:rPr>
              <a:t>:  </a:t>
            </a:r>
            <a:r>
              <a:rPr lang="en-US" altLang="en-US" sz="1800" dirty="0">
                <a:latin typeface="+mj-lt"/>
                <a:ea typeface="Palatino Linotype" charset="0"/>
                <a:cs typeface="Palatino Linotype" charset="0"/>
              </a:rPr>
              <a:t>Still no!</a:t>
            </a:r>
          </a:p>
        </p:txBody>
      </p:sp>
      <p:sp>
        <p:nvSpPr>
          <p:cNvPr id="7" name="Rectangle 23"/>
          <p:cNvSpPr>
            <a:spLocks noChangeArrowheads="1"/>
          </p:cNvSpPr>
          <p:nvPr/>
        </p:nvSpPr>
        <p:spPr bwMode="auto">
          <a:xfrm>
            <a:off x="6616700" y="1026925"/>
            <a:ext cx="152400" cy="4267200"/>
          </a:xfrm>
          <a:prstGeom prst="rect">
            <a:avLst/>
          </a:prstGeom>
          <a:solidFill>
            <a:srgbClr val="FF0000"/>
          </a:solidFill>
          <a:ln w="12700">
            <a:solidFill>
              <a:srgbClr val="000000"/>
            </a:solidFill>
            <a:round/>
            <a:headEnd/>
            <a:tailEnd/>
          </a:ln>
        </p:spPr>
        <p:txBody>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endParaRPr lang="en-US" altLang="en-US" sz="1800">
              <a:latin typeface="Palatino Linotype" charset="0"/>
              <a:ea typeface="Palatino Linotype" charset="0"/>
              <a:cs typeface="Palatino Linotype" charset="0"/>
            </a:endParaRPr>
          </a:p>
        </p:txBody>
      </p:sp>
      <p:graphicFrame>
        <p:nvGraphicFramePr>
          <p:cNvPr id="8" name="Object 2"/>
          <p:cNvGraphicFramePr>
            <a:graphicFrameLocks noChangeAspect="1"/>
          </p:cNvGraphicFramePr>
          <p:nvPr>
            <p:extLst>
              <p:ext uri="{D42A27DB-BD31-4B8C-83A1-F6EECF244321}">
                <p14:modId xmlns:p14="http://schemas.microsoft.com/office/powerpoint/2010/main" val="402522632"/>
              </p:ext>
            </p:extLst>
          </p:nvPr>
        </p:nvGraphicFramePr>
        <p:xfrm>
          <a:off x="5549900" y="3987613"/>
          <a:ext cx="282575" cy="315912"/>
        </p:xfrm>
        <a:graphic>
          <a:graphicData uri="http://schemas.openxmlformats.org/presentationml/2006/ole">
            <mc:AlternateContent xmlns:mc="http://schemas.openxmlformats.org/markup-compatibility/2006">
              <mc:Choice xmlns:v="urn:schemas-microsoft-com:vml" Requires="v">
                <p:oleObj spid="_x0000_s14679" name="Equation" r:id="rId3" imgW="114300" imgH="127000" progId="Equation.DSMT4">
                  <p:embed/>
                </p:oleObj>
              </mc:Choice>
              <mc:Fallback>
                <p:oleObj name="Equation" r:id="rId3" imgW="114300" imgH="127000" progId="Equation.DSMT4">
                  <p:embed/>
                  <p:pic>
                    <p:nvPicPr>
                      <p:cNvPr id="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900" y="3987613"/>
                        <a:ext cx="28257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9" name="Straight Arrow Connector 27"/>
          <p:cNvCxnSpPr>
            <a:cxnSpLocks noChangeShapeType="1"/>
          </p:cNvCxnSpPr>
          <p:nvPr/>
        </p:nvCxnSpPr>
        <p:spPr bwMode="auto">
          <a:xfrm>
            <a:off x="5854700" y="4140013"/>
            <a:ext cx="533400" cy="1587"/>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graphicFrame>
        <p:nvGraphicFramePr>
          <p:cNvPr id="10" name="Object 3"/>
          <p:cNvGraphicFramePr>
            <a:graphicFrameLocks noChangeAspect="1"/>
          </p:cNvGraphicFramePr>
          <p:nvPr>
            <p:extLst>
              <p:ext uri="{D42A27DB-BD31-4B8C-83A1-F6EECF244321}">
                <p14:modId xmlns:p14="http://schemas.microsoft.com/office/powerpoint/2010/main" val="1544747992"/>
              </p:ext>
            </p:extLst>
          </p:nvPr>
        </p:nvGraphicFramePr>
        <p:xfrm>
          <a:off x="5854700" y="4151125"/>
          <a:ext cx="638175" cy="412750"/>
        </p:xfrm>
        <a:graphic>
          <a:graphicData uri="http://schemas.openxmlformats.org/presentationml/2006/ole">
            <mc:AlternateContent xmlns:mc="http://schemas.openxmlformats.org/markup-compatibility/2006">
              <mc:Choice xmlns:v="urn:schemas-microsoft-com:vml" Requires="v">
                <p:oleObj spid="_x0000_s14680" name="Equation" r:id="rId5" imgW="355600" imgH="228600" progId="Equation.DSMT4">
                  <p:embed/>
                </p:oleObj>
              </mc:Choice>
              <mc:Fallback>
                <p:oleObj name="Equation" r:id="rId5" imgW="355600" imgH="228600" progId="Equation.DSMT4">
                  <p:embed/>
                  <p:pic>
                    <p:nvPicPr>
                      <p:cNvPr id="1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4700" y="4151125"/>
                        <a:ext cx="63817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 name="Rectangle 29"/>
          <p:cNvSpPr>
            <a:spLocks noChangeArrowheads="1"/>
          </p:cNvSpPr>
          <p:nvPr/>
        </p:nvSpPr>
        <p:spPr bwMode="auto">
          <a:xfrm rot="21261147">
            <a:off x="8305800" y="1065025"/>
            <a:ext cx="152400" cy="4267200"/>
          </a:xfrm>
          <a:prstGeom prst="rect">
            <a:avLst/>
          </a:prstGeom>
          <a:solidFill>
            <a:srgbClr val="FF0000"/>
          </a:solidFill>
          <a:ln w="12700">
            <a:solidFill>
              <a:srgbClr val="000000"/>
            </a:solidFill>
            <a:round/>
            <a:headEnd/>
            <a:tailEnd/>
          </a:ln>
        </p:spPr>
        <p:txBody>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endParaRPr lang="en-US" altLang="en-US" sz="1800">
              <a:latin typeface="Palatino Linotype" charset="0"/>
              <a:ea typeface="Palatino Linotype" charset="0"/>
              <a:cs typeface="Palatino Linotype" charset="0"/>
            </a:endParaRPr>
          </a:p>
        </p:txBody>
      </p:sp>
      <p:graphicFrame>
        <p:nvGraphicFramePr>
          <p:cNvPr id="12" name="Object 4"/>
          <p:cNvGraphicFramePr>
            <a:graphicFrameLocks noChangeAspect="1"/>
          </p:cNvGraphicFramePr>
          <p:nvPr>
            <p:extLst>
              <p:ext uri="{D42A27DB-BD31-4B8C-83A1-F6EECF244321}">
                <p14:modId xmlns:p14="http://schemas.microsoft.com/office/powerpoint/2010/main" val="3245506550"/>
              </p:ext>
            </p:extLst>
          </p:nvPr>
        </p:nvGraphicFramePr>
        <p:xfrm>
          <a:off x="7870825" y="4005075"/>
          <a:ext cx="282575" cy="315913"/>
        </p:xfrm>
        <a:graphic>
          <a:graphicData uri="http://schemas.openxmlformats.org/presentationml/2006/ole">
            <mc:AlternateContent xmlns:mc="http://schemas.openxmlformats.org/markup-compatibility/2006">
              <mc:Choice xmlns:v="urn:schemas-microsoft-com:vml" Requires="v">
                <p:oleObj spid="_x0000_s14681" name="Equation" r:id="rId7" imgW="114300" imgH="127000" progId="Equation.DSMT4">
                  <p:embed/>
                </p:oleObj>
              </mc:Choice>
              <mc:Fallback>
                <p:oleObj name="Equation" r:id="rId7" imgW="114300" imgH="127000" progId="Equation.DSMT4">
                  <p:embed/>
                  <p:pic>
                    <p:nvPicPr>
                      <p:cNvPr id="1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0825" y="4005075"/>
                        <a:ext cx="282575"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13" name="Straight Arrow Connector 31"/>
          <p:cNvCxnSpPr>
            <a:cxnSpLocks noChangeShapeType="1"/>
          </p:cNvCxnSpPr>
          <p:nvPr/>
        </p:nvCxnSpPr>
        <p:spPr bwMode="auto">
          <a:xfrm>
            <a:off x="8534400" y="3198625"/>
            <a:ext cx="533400" cy="1588"/>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34"/>
          <p:cNvCxnSpPr>
            <a:cxnSpLocks noChangeShapeType="1"/>
          </p:cNvCxnSpPr>
          <p:nvPr/>
        </p:nvCxnSpPr>
        <p:spPr bwMode="auto">
          <a:xfrm rot="10800000">
            <a:off x="7315200" y="4157475"/>
            <a:ext cx="533400" cy="1588"/>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sp>
        <p:nvSpPr>
          <p:cNvPr id="15" name="Text Box 5"/>
          <p:cNvSpPr txBox="1">
            <a:spLocks/>
          </p:cNvSpPr>
          <p:nvPr/>
        </p:nvSpPr>
        <p:spPr bwMode="auto">
          <a:xfrm>
            <a:off x="431800" y="2564657"/>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b="1" dirty="0">
                <a:solidFill>
                  <a:srgbClr val="FF0000"/>
                </a:solidFill>
                <a:latin typeface="APPLE CHANCERY" panose="03020702040506060504" pitchFamily="66" charset="-79"/>
                <a:ea typeface="Palatino Linotype" charset="0"/>
                <a:cs typeface="APPLE CHANCERY" panose="03020702040506060504" pitchFamily="66" charset="-79"/>
              </a:rPr>
              <a:t>Momentum</a:t>
            </a:r>
            <a:r>
              <a:rPr lang="en-US" altLang="en-US" sz="1800" dirty="0">
                <a:solidFill>
                  <a:srgbClr val="FF0000"/>
                </a:solidFill>
                <a:latin typeface="Apple Chancery" panose="03020702040506060504" pitchFamily="66" charset="-79"/>
                <a:ea typeface="Palatino Linotype" charset="0"/>
                <a:cs typeface="Apple Chancery" panose="03020702040506060504" pitchFamily="66" charset="-79"/>
              </a:rPr>
              <a:t>:  </a:t>
            </a:r>
            <a:r>
              <a:rPr lang="en-US" altLang="en-US" sz="1800" dirty="0">
                <a:latin typeface="+mj-lt"/>
                <a:ea typeface="Palatino Linotype" charset="0"/>
                <a:cs typeface="Palatino Linotype" charset="0"/>
              </a:rPr>
              <a:t>Still yes, with:</a:t>
            </a:r>
          </a:p>
        </p:txBody>
      </p:sp>
      <p:sp>
        <p:nvSpPr>
          <p:cNvPr id="16" name="Text Box 5"/>
          <p:cNvSpPr txBox="1">
            <a:spLocks/>
          </p:cNvSpPr>
          <p:nvPr/>
        </p:nvSpPr>
        <p:spPr bwMode="auto">
          <a:xfrm>
            <a:off x="431800" y="4032840"/>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b="1" dirty="0">
                <a:solidFill>
                  <a:srgbClr val="FF0000"/>
                </a:solidFill>
                <a:latin typeface="APPLE CHANCERY" panose="03020702040506060504" pitchFamily="66" charset="-79"/>
                <a:ea typeface="Palatino Linotype" charset="0"/>
                <a:cs typeface="APPLE CHANCERY" panose="03020702040506060504" pitchFamily="66" charset="-79"/>
              </a:rPr>
              <a:t>Angular momentum</a:t>
            </a:r>
            <a:r>
              <a:rPr lang="en-US" altLang="en-US" sz="1800" dirty="0">
                <a:solidFill>
                  <a:srgbClr val="FF0000"/>
                </a:solidFill>
                <a:latin typeface="Apple Chancery" panose="03020702040506060504" pitchFamily="66" charset="-79"/>
                <a:ea typeface="Palatino Linotype" charset="0"/>
                <a:cs typeface="Apple Chancery" panose="03020702040506060504" pitchFamily="66" charset="-79"/>
              </a:rPr>
              <a:t>:  </a:t>
            </a:r>
            <a:r>
              <a:rPr lang="en-US" altLang="en-US" sz="1800" dirty="0">
                <a:latin typeface="+mj-lt"/>
                <a:ea typeface="Palatino Linotype" charset="0"/>
                <a:cs typeface="Palatino Linotype" charset="0"/>
              </a:rPr>
              <a:t>Still yes, </a:t>
            </a:r>
            <a:r>
              <a:rPr lang="en-US" altLang="en-US" sz="1800" u="sng" dirty="0">
                <a:latin typeface="+mj-lt"/>
                <a:ea typeface="Palatino Linotype" charset="0"/>
                <a:cs typeface="Palatino Linotype" charset="0"/>
              </a:rPr>
              <a:t>except</a:t>
            </a:r>
            <a:r>
              <a:rPr lang="en-US" altLang="en-US" sz="1800" dirty="0">
                <a:latin typeface="+mj-lt"/>
                <a:ea typeface="Palatino Linotype" charset="0"/>
                <a:cs typeface="Palatino Linotype" charset="0"/>
              </a:rPr>
              <a:t> there </a:t>
            </a:r>
            <a:r>
              <a:rPr lang="en-US" altLang="en-US" sz="1800" i="1" dirty="0">
                <a:latin typeface="+mj-lt"/>
                <a:ea typeface="Palatino Linotype" charset="0"/>
                <a:cs typeface="Palatino Linotype" charset="0"/>
              </a:rPr>
              <a:t>is</a:t>
            </a:r>
            <a:endParaRPr lang="en-US" altLang="en-US" sz="1800" u="sng" dirty="0">
              <a:latin typeface="+mj-lt"/>
              <a:ea typeface="Palatino Linotype" charset="0"/>
              <a:cs typeface="Palatino Linotype" charset="0"/>
            </a:endParaRPr>
          </a:p>
        </p:txBody>
      </p:sp>
      <p:graphicFrame>
        <p:nvGraphicFramePr>
          <p:cNvPr id="17" name="Object 5"/>
          <p:cNvGraphicFramePr>
            <a:graphicFrameLocks noChangeAspect="1"/>
          </p:cNvGraphicFramePr>
          <p:nvPr>
            <p:extLst>
              <p:ext uri="{D42A27DB-BD31-4B8C-83A1-F6EECF244321}">
                <p14:modId xmlns:p14="http://schemas.microsoft.com/office/powerpoint/2010/main" val="2243562761"/>
              </p:ext>
            </p:extLst>
          </p:nvPr>
        </p:nvGraphicFramePr>
        <p:xfrm>
          <a:off x="1113018" y="3041498"/>
          <a:ext cx="4365299" cy="959140"/>
        </p:xfrm>
        <a:graphic>
          <a:graphicData uri="http://schemas.openxmlformats.org/presentationml/2006/ole">
            <mc:AlternateContent xmlns:mc="http://schemas.openxmlformats.org/markup-compatibility/2006">
              <mc:Choice xmlns:v="urn:schemas-microsoft-com:vml" Requires="v">
                <p:oleObj spid="_x0000_s14682" name="Equation" r:id="rId8" imgW="2438400" imgH="533400" progId="Equation.DSMT4">
                  <p:embed/>
                </p:oleObj>
              </mc:Choice>
              <mc:Fallback>
                <p:oleObj name="Equation" r:id="rId8" imgW="2438400" imgH="533400" progId="Equation.DSMT4">
                  <p:embed/>
                  <p:pic>
                    <p:nvPicPr>
                      <p:cNvPr id="17"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3018" y="3041498"/>
                        <a:ext cx="4365299" cy="959140"/>
                      </a:xfrm>
                      <a:prstGeom prst="rect">
                        <a:avLst/>
                      </a:prstGeom>
                      <a:noFill/>
                      <a:ln>
                        <a:noFill/>
                      </a:ln>
                      <a:effectLst/>
                    </p:spPr>
                  </p:pic>
                </p:oleObj>
              </mc:Fallback>
            </mc:AlternateContent>
          </a:graphicData>
        </a:graphic>
      </p:graphicFrame>
      <p:graphicFrame>
        <p:nvGraphicFramePr>
          <p:cNvPr id="18" name="Object 6"/>
          <p:cNvGraphicFramePr>
            <a:graphicFrameLocks noChangeAspect="1"/>
          </p:cNvGraphicFramePr>
          <p:nvPr>
            <p:extLst>
              <p:ext uri="{D42A27DB-BD31-4B8C-83A1-F6EECF244321}">
                <p14:modId xmlns:p14="http://schemas.microsoft.com/office/powerpoint/2010/main" val="2336783569"/>
              </p:ext>
            </p:extLst>
          </p:nvPr>
        </p:nvGraphicFramePr>
        <p:xfrm>
          <a:off x="7402513" y="4233675"/>
          <a:ext cx="615950" cy="412750"/>
        </p:xfrm>
        <a:graphic>
          <a:graphicData uri="http://schemas.openxmlformats.org/presentationml/2006/ole">
            <mc:AlternateContent xmlns:mc="http://schemas.openxmlformats.org/markup-compatibility/2006">
              <mc:Choice xmlns:v="urn:schemas-microsoft-com:vml" Requires="v">
                <p:oleObj spid="_x0000_s14683" name="Equation" r:id="rId10" imgW="342900" imgH="228600" progId="Equation.DSMT4">
                  <p:embed/>
                </p:oleObj>
              </mc:Choice>
              <mc:Fallback>
                <p:oleObj name="Equation" r:id="rId10" imgW="342900" imgH="228600" progId="Equation.DSMT4">
                  <p:embed/>
                  <p:pic>
                    <p:nvPicPr>
                      <p:cNvPr id="18"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02513" y="4233675"/>
                        <a:ext cx="615950"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9" name="Object 7"/>
          <p:cNvGraphicFramePr>
            <a:graphicFrameLocks noChangeAspect="1"/>
          </p:cNvGraphicFramePr>
          <p:nvPr>
            <p:extLst>
              <p:ext uri="{D42A27DB-BD31-4B8C-83A1-F6EECF244321}">
                <p14:modId xmlns:p14="http://schemas.microsoft.com/office/powerpoint/2010/main" val="3020772943"/>
              </p:ext>
            </p:extLst>
          </p:nvPr>
        </p:nvGraphicFramePr>
        <p:xfrm>
          <a:off x="8569325" y="3274825"/>
          <a:ext cx="546100" cy="366713"/>
        </p:xfrm>
        <a:graphic>
          <a:graphicData uri="http://schemas.openxmlformats.org/presentationml/2006/ole">
            <mc:AlternateContent xmlns:mc="http://schemas.openxmlformats.org/markup-compatibility/2006">
              <mc:Choice xmlns:v="urn:schemas-microsoft-com:vml" Requires="v">
                <p:oleObj spid="_x0000_s14684" name="Equation" r:id="rId12" imgW="304800" imgH="203200" progId="Equation.DSMT4">
                  <p:embed/>
                </p:oleObj>
              </mc:Choice>
              <mc:Fallback>
                <p:oleObj name="Equation" r:id="rId12" imgW="304800" imgH="203200" progId="Equation.DSMT4">
                  <p:embed/>
                  <p:pic>
                    <p:nvPicPr>
                      <p:cNvPr id="19"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69325" y="3274825"/>
                        <a:ext cx="5461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20" name="Straight Connector 21"/>
          <p:cNvCxnSpPr>
            <a:cxnSpLocks noChangeShapeType="1"/>
          </p:cNvCxnSpPr>
          <p:nvPr/>
        </p:nvCxnSpPr>
        <p:spPr bwMode="auto">
          <a:xfrm>
            <a:off x="5854700" y="3236725"/>
            <a:ext cx="685800"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21" name="Straight Arrow Connector 24"/>
          <p:cNvCxnSpPr>
            <a:cxnSpLocks noChangeShapeType="1"/>
          </p:cNvCxnSpPr>
          <p:nvPr/>
        </p:nvCxnSpPr>
        <p:spPr bwMode="auto">
          <a:xfrm rot="5400000">
            <a:off x="5625307" y="3694719"/>
            <a:ext cx="914400" cy="1587"/>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graphicFrame>
        <p:nvGraphicFramePr>
          <p:cNvPr id="22" name="Object 8"/>
          <p:cNvGraphicFramePr>
            <a:graphicFrameLocks noChangeAspect="1"/>
          </p:cNvGraphicFramePr>
          <p:nvPr>
            <p:extLst>
              <p:ext uri="{D42A27DB-BD31-4B8C-83A1-F6EECF244321}">
                <p14:modId xmlns:p14="http://schemas.microsoft.com/office/powerpoint/2010/main" val="1638625451"/>
              </p:ext>
            </p:extLst>
          </p:nvPr>
        </p:nvGraphicFramePr>
        <p:xfrm>
          <a:off x="5854700" y="3547875"/>
          <a:ext cx="228600" cy="298450"/>
        </p:xfrm>
        <a:graphic>
          <a:graphicData uri="http://schemas.openxmlformats.org/presentationml/2006/ole">
            <mc:AlternateContent xmlns:mc="http://schemas.openxmlformats.org/markup-compatibility/2006">
              <mc:Choice xmlns:v="urn:schemas-microsoft-com:vml" Requires="v">
                <p:oleObj spid="_x0000_s14685" name="Equation" r:id="rId14" imgW="127000" imgH="165100" progId="Equation.DSMT4">
                  <p:embed/>
                </p:oleObj>
              </mc:Choice>
              <mc:Fallback>
                <p:oleObj name="Equation" r:id="rId14" imgW="127000" imgH="165100" progId="Equation.DSMT4">
                  <p:embed/>
                  <p:pic>
                    <p:nvPicPr>
                      <p:cNvPr id="22"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54700" y="3547875"/>
                        <a:ext cx="228600" cy="29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23" name="Group 42"/>
          <p:cNvGrpSpPr>
            <a:grpSpLocks/>
          </p:cNvGrpSpPr>
          <p:nvPr/>
        </p:nvGrpSpPr>
        <p:grpSpPr bwMode="auto">
          <a:xfrm rot="20773321">
            <a:off x="8143875" y="2817625"/>
            <a:ext cx="449263" cy="609600"/>
            <a:chOff x="9271000" y="2057400"/>
            <a:chExt cx="450321" cy="609071"/>
          </a:xfrm>
        </p:grpSpPr>
        <p:sp>
          <p:nvSpPr>
            <p:cNvPr id="24" name="Freeform 33"/>
            <p:cNvSpPr>
              <a:spLocks noChangeArrowheads="1"/>
            </p:cNvSpPr>
            <p:nvPr/>
          </p:nvSpPr>
          <p:spPr bwMode="auto">
            <a:xfrm>
              <a:off x="9271000" y="2209800"/>
              <a:ext cx="450321" cy="456671"/>
            </a:xfrm>
            <a:custGeom>
              <a:avLst/>
              <a:gdLst>
                <a:gd name="T0" fmla="*/ 0 w 450321"/>
                <a:gd name="T1" fmla="*/ 282575 h 456671"/>
                <a:gd name="T2" fmla="*/ 19050 w 450321"/>
                <a:gd name="T3" fmla="*/ 336550 h 456671"/>
                <a:gd name="T4" fmla="*/ 41275 w 450321"/>
                <a:gd name="T5" fmla="*/ 368300 h 456671"/>
                <a:gd name="T6" fmla="*/ 60325 w 450321"/>
                <a:gd name="T7" fmla="*/ 390525 h 456671"/>
                <a:gd name="T8" fmla="*/ 92075 w 450321"/>
                <a:gd name="T9" fmla="*/ 419100 h 456671"/>
                <a:gd name="T10" fmla="*/ 133350 w 450321"/>
                <a:gd name="T11" fmla="*/ 438150 h 456671"/>
                <a:gd name="T12" fmla="*/ 177800 w 450321"/>
                <a:gd name="T13" fmla="*/ 454025 h 456671"/>
                <a:gd name="T14" fmla="*/ 250825 w 450321"/>
                <a:gd name="T15" fmla="*/ 454025 h 456671"/>
                <a:gd name="T16" fmla="*/ 301625 w 450321"/>
                <a:gd name="T17" fmla="*/ 438150 h 456671"/>
                <a:gd name="T18" fmla="*/ 339725 w 450321"/>
                <a:gd name="T19" fmla="*/ 419100 h 456671"/>
                <a:gd name="T20" fmla="*/ 381000 w 450321"/>
                <a:gd name="T21" fmla="*/ 390525 h 456671"/>
                <a:gd name="T22" fmla="*/ 415925 w 450321"/>
                <a:gd name="T23" fmla="*/ 346075 h 456671"/>
                <a:gd name="T24" fmla="*/ 441325 w 450321"/>
                <a:gd name="T25" fmla="*/ 292100 h 456671"/>
                <a:gd name="T26" fmla="*/ 447675 w 450321"/>
                <a:gd name="T27" fmla="*/ 238125 h 456671"/>
                <a:gd name="T28" fmla="*/ 444500 w 450321"/>
                <a:gd name="T29" fmla="*/ 180975 h 456671"/>
                <a:gd name="T30" fmla="*/ 412750 w 450321"/>
                <a:gd name="T31" fmla="*/ 101600 h 456671"/>
                <a:gd name="T32" fmla="*/ 368300 w 450321"/>
                <a:gd name="T33" fmla="*/ 53975 h 456671"/>
                <a:gd name="T34" fmla="*/ 320675 w 450321"/>
                <a:gd name="T35" fmla="*/ 22225 h 456671"/>
                <a:gd name="T36" fmla="*/ 269875 w 450321"/>
                <a:gd name="T37" fmla="*/ 3175 h 456671"/>
                <a:gd name="T38" fmla="*/ 184150 w 450321"/>
                <a:gd name="T39" fmla="*/ 3175 h 456671"/>
                <a:gd name="T40" fmla="*/ 130175 w 450321"/>
                <a:gd name="T41" fmla="*/ 19050 h 456671"/>
                <a:gd name="T42" fmla="*/ 85725 w 450321"/>
                <a:gd name="T43" fmla="*/ 44450 h 4566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321"/>
                <a:gd name="T67" fmla="*/ 0 h 456671"/>
                <a:gd name="T68" fmla="*/ 450321 w 450321"/>
                <a:gd name="T69" fmla="*/ 456671 h 45667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321" h="456671">
                  <a:moveTo>
                    <a:pt x="0" y="282575"/>
                  </a:moveTo>
                  <a:cubicBezTo>
                    <a:pt x="6085" y="302419"/>
                    <a:pt x="12171" y="322263"/>
                    <a:pt x="19050" y="336550"/>
                  </a:cubicBezTo>
                  <a:cubicBezTo>
                    <a:pt x="25929" y="350838"/>
                    <a:pt x="34396" y="359304"/>
                    <a:pt x="41275" y="368300"/>
                  </a:cubicBezTo>
                  <a:cubicBezTo>
                    <a:pt x="48154" y="377296"/>
                    <a:pt x="51858" y="382058"/>
                    <a:pt x="60325" y="390525"/>
                  </a:cubicBezTo>
                  <a:cubicBezTo>
                    <a:pt x="68792" y="398992"/>
                    <a:pt x="79904" y="411163"/>
                    <a:pt x="92075" y="419100"/>
                  </a:cubicBezTo>
                  <a:cubicBezTo>
                    <a:pt x="104246" y="427037"/>
                    <a:pt x="119063" y="432329"/>
                    <a:pt x="133350" y="438150"/>
                  </a:cubicBezTo>
                  <a:cubicBezTo>
                    <a:pt x="147637" y="443971"/>
                    <a:pt x="158221" y="451379"/>
                    <a:pt x="177800" y="454025"/>
                  </a:cubicBezTo>
                  <a:cubicBezTo>
                    <a:pt x="197379" y="456671"/>
                    <a:pt x="230188" y="456671"/>
                    <a:pt x="250825" y="454025"/>
                  </a:cubicBezTo>
                  <a:cubicBezTo>
                    <a:pt x="271462" y="451379"/>
                    <a:pt x="286808" y="443971"/>
                    <a:pt x="301625" y="438150"/>
                  </a:cubicBezTo>
                  <a:cubicBezTo>
                    <a:pt x="316442" y="432329"/>
                    <a:pt x="326496" y="427037"/>
                    <a:pt x="339725" y="419100"/>
                  </a:cubicBezTo>
                  <a:cubicBezTo>
                    <a:pt x="352954" y="411163"/>
                    <a:pt x="368300" y="402696"/>
                    <a:pt x="381000" y="390525"/>
                  </a:cubicBezTo>
                  <a:cubicBezTo>
                    <a:pt x="393700" y="378354"/>
                    <a:pt x="405871" y="362479"/>
                    <a:pt x="415925" y="346075"/>
                  </a:cubicBezTo>
                  <a:cubicBezTo>
                    <a:pt x="425979" y="329671"/>
                    <a:pt x="436033" y="310092"/>
                    <a:pt x="441325" y="292100"/>
                  </a:cubicBezTo>
                  <a:cubicBezTo>
                    <a:pt x="446617" y="274108"/>
                    <a:pt x="447146" y="256646"/>
                    <a:pt x="447675" y="238125"/>
                  </a:cubicBezTo>
                  <a:cubicBezTo>
                    <a:pt x="448204" y="219604"/>
                    <a:pt x="450321" y="203729"/>
                    <a:pt x="444500" y="180975"/>
                  </a:cubicBezTo>
                  <a:cubicBezTo>
                    <a:pt x="438679" y="158221"/>
                    <a:pt x="425450" y="122767"/>
                    <a:pt x="412750" y="101600"/>
                  </a:cubicBezTo>
                  <a:cubicBezTo>
                    <a:pt x="400050" y="80433"/>
                    <a:pt x="383646" y="67204"/>
                    <a:pt x="368300" y="53975"/>
                  </a:cubicBezTo>
                  <a:cubicBezTo>
                    <a:pt x="352954" y="40746"/>
                    <a:pt x="337079" y="30692"/>
                    <a:pt x="320675" y="22225"/>
                  </a:cubicBezTo>
                  <a:cubicBezTo>
                    <a:pt x="304271" y="13758"/>
                    <a:pt x="292629" y="6350"/>
                    <a:pt x="269875" y="3175"/>
                  </a:cubicBezTo>
                  <a:cubicBezTo>
                    <a:pt x="247121" y="0"/>
                    <a:pt x="207433" y="529"/>
                    <a:pt x="184150" y="3175"/>
                  </a:cubicBezTo>
                  <a:cubicBezTo>
                    <a:pt x="160867" y="5821"/>
                    <a:pt x="146579" y="12171"/>
                    <a:pt x="130175" y="19050"/>
                  </a:cubicBezTo>
                  <a:cubicBezTo>
                    <a:pt x="113771" y="25929"/>
                    <a:pt x="85725" y="44450"/>
                    <a:pt x="85725" y="4445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endParaRPr lang="en-US" altLang="en-US" sz="1800">
                <a:latin typeface="Palatino Linotype" charset="0"/>
                <a:ea typeface="Palatino Linotype" charset="0"/>
                <a:cs typeface="Palatino Linotype" charset="0"/>
              </a:endParaRPr>
            </a:p>
          </p:txBody>
        </p:sp>
        <p:cxnSp>
          <p:nvCxnSpPr>
            <p:cNvPr id="25" name="Straight Connector 37"/>
            <p:cNvCxnSpPr>
              <a:cxnSpLocks noChangeShapeType="1"/>
            </p:cNvCxnSpPr>
            <p:nvPr/>
          </p:nvCxnSpPr>
          <p:spPr bwMode="auto">
            <a:xfrm flipV="1">
              <a:off x="9356725" y="2057400"/>
              <a:ext cx="142875" cy="1968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26" name="Straight Connector 41"/>
            <p:cNvCxnSpPr>
              <a:cxnSpLocks noChangeShapeType="1"/>
            </p:cNvCxnSpPr>
            <p:nvPr/>
          </p:nvCxnSpPr>
          <p:spPr bwMode="auto">
            <a:xfrm>
              <a:off x="9356725" y="2254250"/>
              <a:ext cx="219075" cy="317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aphicFrame>
        <p:nvGraphicFramePr>
          <p:cNvPr id="27" name="Object 9"/>
          <p:cNvGraphicFramePr>
            <a:graphicFrameLocks noChangeAspect="1"/>
          </p:cNvGraphicFramePr>
          <p:nvPr>
            <p:extLst>
              <p:ext uri="{D42A27DB-BD31-4B8C-83A1-F6EECF244321}">
                <p14:modId xmlns:p14="http://schemas.microsoft.com/office/powerpoint/2010/main" val="684643712"/>
              </p:ext>
            </p:extLst>
          </p:nvPr>
        </p:nvGraphicFramePr>
        <p:xfrm>
          <a:off x="1497013" y="5357625"/>
          <a:ext cx="4630737" cy="920750"/>
        </p:xfrm>
        <a:graphic>
          <a:graphicData uri="http://schemas.openxmlformats.org/presentationml/2006/ole">
            <mc:AlternateContent xmlns:mc="http://schemas.openxmlformats.org/markup-compatibility/2006">
              <mc:Choice xmlns:v="urn:schemas-microsoft-com:vml" Requires="v">
                <p:oleObj spid="_x0000_s14686" name="Equation" r:id="rId16" imgW="2565400" imgH="508000" progId="Equation.DSMT4">
                  <p:embed/>
                </p:oleObj>
              </mc:Choice>
              <mc:Fallback>
                <p:oleObj name="Equation" r:id="rId16" imgW="2565400" imgH="508000" progId="Equation.DSMT4">
                  <p:embed/>
                  <p:pic>
                    <p:nvPicPr>
                      <p:cNvPr id="27" name="Object 9"/>
                      <p:cNvPicPr>
                        <a:picLocks noChangeAspect="1" noChangeArrowheads="1"/>
                      </p:cNvPicPr>
                      <p:nvPr/>
                    </p:nvPicPr>
                    <p:blipFill>
                      <a:blip r:embed="rId17"/>
                      <a:srcRect/>
                      <a:stretch>
                        <a:fillRect/>
                      </a:stretch>
                    </p:blipFill>
                    <p:spPr bwMode="auto">
                      <a:xfrm>
                        <a:off x="1497013" y="5357625"/>
                        <a:ext cx="4630737" cy="920750"/>
                      </a:xfrm>
                      <a:prstGeom prst="rect">
                        <a:avLst/>
                      </a:prstGeom>
                      <a:noFill/>
                      <a:ln>
                        <a:noFill/>
                      </a:ln>
                      <a:effectLst/>
                    </p:spPr>
                  </p:pic>
                </p:oleObj>
              </mc:Fallback>
            </mc:AlternateContent>
          </a:graphicData>
        </a:graphic>
      </p:graphicFrame>
      <p:graphicFrame>
        <p:nvGraphicFramePr>
          <p:cNvPr id="28" name="Object 10"/>
          <p:cNvGraphicFramePr>
            <a:graphicFrameLocks noChangeAspect="1"/>
          </p:cNvGraphicFramePr>
          <p:nvPr>
            <p:extLst>
              <p:ext uri="{D42A27DB-BD31-4B8C-83A1-F6EECF244321}">
                <p14:modId xmlns:p14="http://schemas.microsoft.com/office/powerpoint/2010/main" val="1820809386"/>
              </p:ext>
            </p:extLst>
          </p:nvPr>
        </p:nvGraphicFramePr>
        <p:xfrm>
          <a:off x="7924800" y="2970025"/>
          <a:ext cx="273050" cy="252413"/>
        </p:xfrm>
        <a:graphic>
          <a:graphicData uri="http://schemas.openxmlformats.org/presentationml/2006/ole">
            <mc:AlternateContent xmlns:mc="http://schemas.openxmlformats.org/markup-compatibility/2006">
              <mc:Choice xmlns:v="urn:schemas-microsoft-com:vml" Requires="v">
                <p:oleObj spid="_x0000_s14687" name="Equation" r:id="rId18" imgW="152400" imgH="139700" progId="Equation.DSMT4">
                  <p:embed/>
                </p:oleObj>
              </mc:Choice>
              <mc:Fallback>
                <p:oleObj name="Equation" r:id="rId18" imgW="152400" imgH="139700" progId="Equation.DSMT4">
                  <p:embed/>
                  <p:pic>
                    <p:nvPicPr>
                      <p:cNvPr id="28" name="Object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24800" y="2970025"/>
                        <a:ext cx="273050" cy="252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9" name="Text Box 5"/>
          <p:cNvSpPr txBox="1">
            <a:spLocks/>
          </p:cNvSpPr>
          <p:nvPr/>
        </p:nvSpPr>
        <p:spPr bwMode="auto">
          <a:xfrm>
            <a:off x="431801" y="4313304"/>
            <a:ext cx="5118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dirty="0">
                <a:latin typeface="+mj-lt"/>
                <a:ea typeface="Palatino Linotype" charset="0"/>
                <a:cs typeface="Palatino Linotype" charset="0"/>
              </a:rPr>
              <a:t>angular momentum about the stick’s </a:t>
            </a:r>
            <a:r>
              <a:rPr lang="en-US" altLang="en-US" sz="1800" i="1" dirty="0">
                <a:latin typeface="+mj-lt"/>
                <a:ea typeface="Palatino Linotype" charset="0"/>
                <a:cs typeface="Palatino Linotype" charset="0"/>
              </a:rPr>
              <a:t>center of mass </a:t>
            </a:r>
            <a:r>
              <a:rPr lang="en-US" altLang="en-US" sz="1800" dirty="0">
                <a:latin typeface="+mj-lt"/>
                <a:ea typeface="Palatino Linotype" charset="0"/>
                <a:cs typeface="Palatino Linotype" charset="0"/>
              </a:rPr>
              <a:t>due to the puck’s straight-line motion.  That angular momentum equation becomes:</a:t>
            </a:r>
          </a:p>
        </p:txBody>
      </p:sp>
      <p:sp>
        <p:nvSpPr>
          <p:cNvPr id="33" name="Text Box 5">
            <a:extLst>
              <a:ext uri="{FF2B5EF4-FFF2-40B4-BE49-F238E27FC236}">
                <a16:creationId xmlns:a16="http://schemas.microsoft.com/office/drawing/2014/main" id="{FD0BFE92-05A5-1043-AA74-23ED7122D44C}"/>
              </a:ext>
            </a:extLst>
          </p:cNvPr>
          <p:cNvSpPr txBox="1">
            <a:spLocks/>
          </p:cNvSpPr>
          <p:nvPr/>
        </p:nvSpPr>
        <p:spPr bwMode="auto">
          <a:xfrm>
            <a:off x="431800" y="2041200"/>
            <a:ext cx="426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b="1" dirty="0">
                <a:solidFill>
                  <a:srgbClr val="FF0000"/>
                </a:solidFill>
                <a:latin typeface="APPLE CHANCERY" panose="03020702040506060504" pitchFamily="66" charset="-79"/>
                <a:ea typeface="Palatino Linotype" charset="0"/>
                <a:cs typeface="APPLE CHANCERY" panose="03020702040506060504" pitchFamily="66" charset="-79"/>
              </a:rPr>
              <a:t>Energy:</a:t>
            </a:r>
            <a:endParaRPr lang="en-US" altLang="en-US" sz="1800" b="1" dirty="0">
              <a:latin typeface="APPLE CHANCERY" panose="03020702040506060504" pitchFamily="66" charset="-79"/>
              <a:ea typeface="Palatino Linotype" charset="0"/>
              <a:cs typeface="APPLE CHANCERY" panose="03020702040506060504" pitchFamily="66" charset="-79"/>
            </a:endParaRPr>
          </a:p>
        </p:txBody>
      </p:sp>
      <p:sp>
        <p:nvSpPr>
          <p:cNvPr id="34" name="Text Box 5">
            <a:extLst>
              <a:ext uri="{FF2B5EF4-FFF2-40B4-BE49-F238E27FC236}">
                <a16:creationId xmlns:a16="http://schemas.microsoft.com/office/drawing/2014/main" id="{947EE9F7-E5E0-FD46-BFCF-99765C3CE541}"/>
              </a:ext>
            </a:extLst>
          </p:cNvPr>
          <p:cNvSpPr txBox="1">
            <a:spLocks/>
          </p:cNvSpPr>
          <p:nvPr/>
        </p:nvSpPr>
        <p:spPr bwMode="auto">
          <a:xfrm>
            <a:off x="431800" y="2569152"/>
            <a:ext cx="441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b="1" dirty="0">
                <a:solidFill>
                  <a:srgbClr val="FF0000"/>
                </a:solidFill>
                <a:latin typeface="APPLE CHANCERY" panose="03020702040506060504" pitchFamily="66" charset="-79"/>
                <a:ea typeface="Palatino Linotype" charset="0"/>
                <a:cs typeface="APPLE CHANCERY" panose="03020702040506060504" pitchFamily="66" charset="-79"/>
              </a:rPr>
              <a:t>Momentum</a:t>
            </a:r>
            <a:r>
              <a:rPr lang="en-US" altLang="en-US" sz="1800" dirty="0">
                <a:solidFill>
                  <a:srgbClr val="FF0000"/>
                </a:solidFill>
                <a:latin typeface="Apple Chancery" panose="03020702040506060504" pitchFamily="66" charset="-79"/>
                <a:ea typeface="Palatino Linotype" charset="0"/>
                <a:cs typeface="Apple Chancery" panose="03020702040506060504" pitchFamily="66" charset="-79"/>
              </a:rPr>
              <a:t>:</a:t>
            </a:r>
            <a:endParaRPr lang="en-US" altLang="en-US" sz="1800" dirty="0">
              <a:latin typeface="Apple Chancery" panose="03020702040506060504" pitchFamily="66" charset="-79"/>
              <a:ea typeface="Palatino Linotype" charset="0"/>
              <a:cs typeface="Apple Chancery" panose="03020702040506060504" pitchFamily="66" charset="-79"/>
            </a:endParaRPr>
          </a:p>
        </p:txBody>
      </p:sp>
      <p:sp>
        <p:nvSpPr>
          <p:cNvPr id="35" name="Text Box 5">
            <a:extLst>
              <a:ext uri="{FF2B5EF4-FFF2-40B4-BE49-F238E27FC236}">
                <a16:creationId xmlns:a16="http://schemas.microsoft.com/office/drawing/2014/main" id="{B1A9054D-9F6B-0A4D-998F-098DE3990B14}"/>
              </a:ext>
            </a:extLst>
          </p:cNvPr>
          <p:cNvSpPr txBox="1">
            <a:spLocks/>
          </p:cNvSpPr>
          <p:nvPr/>
        </p:nvSpPr>
        <p:spPr bwMode="auto">
          <a:xfrm>
            <a:off x="431800" y="4030471"/>
            <a:ext cx="541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b="1" dirty="0">
                <a:solidFill>
                  <a:srgbClr val="FF0000"/>
                </a:solidFill>
                <a:latin typeface="APPLE CHANCERY" panose="03020702040506060504" pitchFamily="66" charset="-79"/>
                <a:ea typeface="Palatino Linotype" charset="0"/>
                <a:cs typeface="APPLE CHANCERY" panose="03020702040506060504" pitchFamily="66" charset="-79"/>
              </a:rPr>
              <a:t>Angular momentum</a:t>
            </a:r>
            <a:r>
              <a:rPr lang="en-US" altLang="en-US" sz="1800" dirty="0">
                <a:solidFill>
                  <a:srgbClr val="FF0000"/>
                </a:solidFill>
                <a:latin typeface="+mj-lt"/>
                <a:ea typeface="Palatino Linotype" charset="0"/>
                <a:cs typeface="Palatino Linotype" charset="0"/>
              </a:rPr>
              <a:t>:</a:t>
            </a:r>
            <a:endParaRPr lang="en-US" altLang="en-US" sz="1800" u="sng" dirty="0">
              <a:latin typeface="+mj-lt"/>
              <a:ea typeface="Palatino Linotype" charset="0"/>
              <a:cs typeface="Palatino Linotype" charset="0"/>
            </a:endParaRPr>
          </a:p>
        </p:txBody>
      </p:sp>
      <p:sp>
        <p:nvSpPr>
          <p:cNvPr id="32" name="TextBox 31">
            <a:extLst>
              <a:ext uri="{FF2B5EF4-FFF2-40B4-BE49-F238E27FC236}">
                <a16:creationId xmlns:a16="http://schemas.microsoft.com/office/drawing/2014/main" id="{54CB99B8-88C7-0D44-9D44-628E20852256}"/>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25.)</a:t>
            </a:r>
          </a:p>
        </p:txBody>
      </p:sp>
    </p:spTree>
    <p:extLst>
      <p:ext uri="{BB962C8B-B14F-4D97-AF65-F5344CB8AC3E}">
        <p14:creationId xmlns:p14="http://schemas.microsoft.com/office/powerpoint/2010/main" val="339299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1"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dissolv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1"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dissolv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29" grpId="0"/>
      <p:bldP spid="33" grpId="1"/>
      <p:bldP spid="34" grpId="1"/>
      <p:bldP spid="35" grpId="0"/>
      <p:bldP spid="3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015" y="101185"/>
            <a:ext cx="8229600" cy="847085"/>
          </a:xfrm>
        </p:spPr>
        <p:txBody>
          <a:bodyPr/>
          <a:lstStyle/>
          <a:p>
            <a:r>
              <a:rPr lang="en-US" dirty="0"/>
              <a:t>One important (and strange) point:</a:t>
            </a:r>
          </a:p>
        </p:txBody>
      </p:sp>
      <p:sp>
        <p:nvSpPr>
          <p:cNvPr id="4" name="Rectangle 3"/>
          <p:cNvSpPr>
            <a:spLocks/>
          </p:cNvSpPr>
          <p:nvPr/>
        </p:nvSpPr>
        <p:spPr bwMode="auto">
          <a:xfrm>
            <a:off x="3897313" y="10302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endParaRPr lang="en-US" altLang="en-US" sz="1800">
              <a:latin typeface="Palatino Linotype" charset="0"/>
              <a:ea typeface="Palatino Linotype" charset="0"/>
              <a:cs typeface="Palatino Linotype" charset="0"/>
            </a:endParaRPr>
          </a:p>
        </p:txBody>
      </p:sp>
      <p:sp>
        <p:nvSpPr>
          <p:cNvPr id="5" name="Text Box 5"/>
          <p:cNvSpPr txBox="1">
            <a:spLocks/>
          </p:cNvSpPr>
          <p:nvPr/>
        </p:nvSpPr>
        <p:spPr bwMode="auto">
          <a:xfrm>
            <a:off x="219918" y="954900"/>
            <a:ext cx="604266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400" dirty="0">
                <a:solidFill>
                  <a:srgbClr val="FF0000"/>
                </a:solidFill>
                <a:latin typeface="Apple Chancery" panose="03020702040506060504" pitchFamily="66" charset="-79"/>
                <a:ea typeface="Palatino Linotype" charset="0"/>
                <a:cs typeface="Apple Chancery" panose="03020702040506060504" pitchFamily="66" charset="-79"/>
              </a:rPr>
              <a:t>What’s unfortunate, </a:t>
            </a:r>
            <a:r>
              <a:rPr lang="en-US" altLang="en-US" sz="2000" dirty="0">
                <a:latin typeface="+mj-lt"/>
                <a:ea typeface="Palatino Linotype" charset="0"/>
                <a:cs typeface="Palatino Linotype" charset="0"/>
              </a:rPr>
              <a:t>at least from the perspective of problem solving, is that the velocity of the center of mass of the free stick is NOT related to the angular velocity about the stick’s center of mass by</a:t>
            </a:r>
          </a:p>
        </p:txBody>
      </p:sp>
      <p:sp>
        <p:nvSpPr>
          <p:cNvPr id="12" name="Text Box 5"/>
          <p:cNvSpPr txBox="1">
            <a:spLocks/>
          </p:cNvSpPr>
          <p:nvPr/>
        </p:nvSpPr>
        <p:spPr bwMode="auto">
          <a:xfrm>
            <a:off x="219919" y="3003142"/>
            <a:ext cx="51561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400" dirty="0">
                <a:solidFill>
                  <a:srgbClr val="FF0000"/>
                </a:solidFill>
                <a:latin typeface="Apple Chancery" panose="03020702040506060504" pitchFamily="66" charset="-79"/>
                <a:ea typeface="Palatino Linotype" charset="0"/>
                <a:cs typeface="Apple Chancery" panose="03020702040506060504" pitchFamily="66" charset="-79"/>
              </a:rPr>
              <a:t>That’s why </a:t>
            </a:r>
            <a:r>
              <a:rPr lang="en-US" altLang="en-US" sz="2000" dirty="0">
                <a:latin typeface="+mj-lt"/>
                <a:ea typeface="Palatino Linotype" charset="0"/>
                <a:cs typeface="Palatino Linotype" charset="0"/>
              </a:rPr>
              <a:t>you usually see this problem in the following alternate form:  The stick is </a:t>
            </a:r>
            <a:r>
              <a:rPr lang="en-US" altLang="en-US" sz="2000" u="sng" dirty="0">
                <a:latin typeface="+mj-lt"/>
                <a:ea typeface="Palatino Linotype" charset="0"/>
                <a:cs typeface="Palatino Linotype" charset="0"/>
              </a:rPr>
              <a:t>pinned at its center of mass</a:t>
            </a:r>
            <a:r>
              <a:rPr lang="en-US" altLang="en-US" sz="2000" dirty="0">
                <a:latin typeface="+mj-lt"/>
                <a:ea typeface="Palatino Linotype" charset="0"/>
                <a:cs typeface="Palatino Linotype" charset="0"/>
              </a:rPr>
              <a:t>, and when the puck hits, it stops dead.  In that case:</a:t>
            </a:r>
          </a:p>
        </p:txBody>
      </p:sp>
      <p:graphicFrame>
        <p:nvGraphicFramePr>
          <p:cNvPr id="13" name="Object 5"/>
          <p:cNvGraphicFramePr>
            <a:graphicFrameLocks noChangeAspect="1"/>
          </p:cNvGraphicFramePr>
          <p:nvPr>
            <p:extLst>
              <p:ext uri="{D42A27DB-BD31-4B8C-83A1-F6EECF244321}">
                <p14:modId xmlns:p14="http://schemas.microsoft.com/office/powerpoint/2010/main" val="3787057054"/>
              </p:ext>
            </p:extLst>
          </p:nvPr>
        </p:nvGraphicFramePr>
        <p:xfrm>
          <a:off x="2816094" y="2306572"/>
          <a:ext cx="895187" cy="695551"/>
        </p:xfrm>
        <a:graphic>
          <a:graphicData uri="http://schemas.openxmlformats.org/presentationml/2006/ole">
            <mc:AlternateContent xmlns:mc="http://schemas.openxmlformats.org/markup-compatibility/2006">
              <mc:Choice xmlns:v="urn:schemas-microsoft-com:vml" Requires="v">
                <p:oleObj spid="_x0000_s15779" name="Equation" r:id="rId3" imgW="508000" imgH="393700" progId="Equation.DSMT4">
                  <p:embed/>
                </p:oleObj>
              </mc:Choice>
              <mc:Fallback>
                <p:oleObj name="Equation" r:id="rId3" imgW="508000" imgH="393700" progId="Equation.DSMT4">
                  <p:embed/>
                  <p:pic>
                    <p:nvPicPr>
                      <p:cNvPr id="13" name="Object 5"/>
                      <p:cNvPicPr>
                        <a:picLocks noChangeAspect="1" noChangeArrowheads="1"/>
                      </p:cNvPicPr>
                      <p:nvPr/>
                    </p:nvPicPr>
                    <p:blipFill>
                      <a:blip r:embed="rId4"/>
                      <a:srcRect/>
                      <a:stretch>
                        <a:fillRect/>
                      </a:stretch>
                    </p:blipFill>
                    <p:spPr bwMode="auto">
                      <a:xfrm>
                        <a:off x="2816094" y="2306572"/>
                        <a:ext cx="895187" cy="695551"/>
                      </a:xfrm>
                      <a:prstGeom prst="rect">
                        <a:avLst/>
                      </a:prstGeom>
                      <a:noFill/>
                      <a:ln>
                        <a:noFill/>
                      </a:ln>
                      <a:effectLst/>
                    </p:spPr>
                  </p:pic>
                </p:oleObj>
              </mc:Fallback>
            </mc:AlternateContent>
          </a:graphicData>
        </a:graphic>
      </p:graphicFrame>
      <p:graphicFrame>
        <p:nvGraphicFramePr>
          <p:cNvPr id="23" name="Object 9"/>
          <p:cNvGraphicFramePr>
            <a:graphicFrameLocks noChangeAspect="1"/>
          </p:cNvGraphicFramePr>
          <p:nvPr>
            <p:extLst>
              <p:ext uri="{D42A27DB-BD31-4B8C-83A1-F6EECF244321}">
                <p14:modId xmlns:p14="http://schemas.microsoft.com/office/powerpoint/2010/main" val="3279476302"/>
              </p:ext>
            </p:extLst>
          </p:nvPr>
        </p:nvGraphicFramePr>
        <p:xfrm>
          <a:off x="3540124" y="5886914"/>
          <a:ext cx="2009813" cy="432605"/>
        </p:xfrm>
        <a:graphic>
          <a:graphicData uri="http://schemas.openxmlformats.org/presentationml/2006/ole">
            <mc:AlternateContent xmlns:mc="http://schemas.openxmlformats.org/markup-compatibility/2006">
              <mc:Choice xmlns:v="urn:schemas-microsoft-com:vml" Requires="v">
                <p:oleObj spid="_x0000_s15780" name="Equation" r:id="rId5" imgW="1066800" imgH="228600" progId="Equation.DSMT4">
                  <p:embed/>
                </p:oleObj>
              </mc:Choice>
              <mc:Fallback>
                <p:oleObj name="Equation" r:id="rId5" imgW="1066800" imgH="228600" progId="Equation.DSMT4">
                  <p:embed/>
                  <p:pic>
                    <p:nvPicPr>
                      <p:cNvPr id="23"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0124" y="5886914"/>
                        <a:ext cx="2009813" cy="432605"/>
                      </a:xfrm>
                      <a:prstGeom prst="rect">
                        <a:avLst/>
                      </a:prstGeom>
                      <a:noFill/>
                      <a:ln>
                        <a:noFill/>
                      </a:ln>
                      <a:effectLst/>
                    </p:spPr>
                  </p:pic>
                </p:oleObj>
              </mc:Fallback>
            </mc:AlternateContent>
          </a:graphicData>
        </a:graphic>
      </p:graphicFrame>
      <p:sp>
        <p:nvSpPr>
          <p:cNvPr id="24" name="Text Box 5"/>
          <p:cNvSpPr txBox="1">
            <a:spLocks/>
          </p:cNvSpPr>
          <p:nvPr/>
        </p:nvSpPr>
        <p:spPr bwMode="auto">
          <a:xfrm>
            <a:off x="219918" y="4482474"/>
            <a:ext cx="89240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400" dirty="0">
                <a:solidFill>
                  <a:srgbClr val="FF0000"/>
                </a:solidFill>
                <a:latin typeface="Apple Chancery" panose="03020702040506060504" pitchFamily="66" charset="-79"/>
                <a:ea typeface="Palatino Linotype" charset="0"/>
                <a:cs typeface="Apple Chancery" panose="03020702040506060504" pitchFamily="66" charset="-79"/>
              </a:rPr>
              <a:t>Momentum is</a:t>
            </a:r>
            <a:r>
              <a:rPr lang="en-US" altLang="en-US" sz="2000" dirty="0">
                <a:latin typeface="+mj-lt"/>
                <a:ea typeface="Palatino Linotype" charset="0"/>
                <a:cs typeface="Palatino Linotype" charset="0"/>
              </a:rPr>
              <a:t> </a:t>
            </a:r>
            <a:r>
              <a:rPr lang="en-US" altLang="en-US" sz="2000" dirty="0">
                <a:solidFill>
                  <a:srgbClr val="2047C2"/>
                </a:solidFill>
                <a:latin typeface="+mj-lt"/>
                <a:ea typeface="Palatino Linotype" charset="0"/>
                <a:cs typeface="Palatino Linotype" charset="0"/>
              </a:rPr>
              <a:t>no longer conserved</a:t>
            </a:r>
            <a:r>
              <a:rPr lang="en-US" altLang="en-US" sz="2000" b="1" dirty="0">
                <a:solidFill>
                  <a:srgbClr val="2047C2"/>
                </a:solidFill>
                <a:latin typeface="+mj-lt"/>
                <a:ea typeface="Palatino Linotype" charset="0"/>
                <a:cs typeface="Palatino Linotype" charset="0"/>
              </a:rPr>
              <a:t> </a:t>
            </a:r>
            <a:r>
              <a:rPr lang="en-US" altLang="en-US" sz="2000" dirty="0">
                <a:latin typeface="+mj-lt"/>
                <a:ea typeface="Palatino Linotype" charset="0"/>
                <a:cs typeface="Palatino Linotype" charset="0"/>
              </a:rPr>
              <a:t>(an external force acts at the pin) </a:t>
            </a:r>
            <a:r>
              <a:rPr lang="en-US" altLang="en-US" sz="2000" dirty="0">
                <a:solidFill>
                  <a:srgbClr val="00B050"/>
                </a:solidFill>
                <a:latin typeface="+mj-lt"/>
                <a:ea typeface="Palatino Linotype" charset="0"/>
                <a:cs typeface="Palatino Linotype" charset="0"/>
              </a:rPr>
              <a:t>but</a:t>
            </a:r>
            <a:r>
              <a:rPr lang="en-US" altLang="en-US" sz="2000" dirty="0">
                <a:latin typeface="+mj-lt"/>
                <a:ea typeface="Palatino Linotype" charset="0"/>
                <a:cs typeface="Palatino Linotype" charset="0"/>
              </a:rPr>
              <a:t> </a:t>
            </a:r>
            <a:r>
              <a:rPr lang="en-US" altLang="en-US" sz="2000" i="1" dirty="0">
                <a:solidFill>
                  <a:srgbClr val="FF0000"/>
                </a:solidFill>
                <a:latin typeface="+mj-lt"/>
                <a:ea typeface="Palatino Linotype" charset="0"/>
                <a:cs typeface="Palatino Linotype" charset="0"/>
              </a:rPr>
              <a:t>angular momentum </a:t>
            </a:r>
            <a:r>
              <a:rPr lang="en-US" altLang="en-US" sz="2000" dirty="0">
                <a:solidFill>
                  <a:srgbClr val="FF0000"/>
                </a:solidFill>
                <a:latin typeface="+mj-lt"/>
                <a:ea typeface="Palatino Linotype" charset="0"/>
                <a:cs typeface="Palatino Linotype" charset="0"/>
              </a:rPr>
              <a:t>is conserved </a:t>
            </a:r>
            <a:r>
              <a:rPr lang="en-US" altLang="en-US" sz="2000" dirty="0">
                <a:latin typeface="+mj-lt"/>
                <a:ea typeface="Palatino Linotype" charset="0"/>
                <a:cs typeface="Palatino Linotype" charset="0"/>
              </a:rPr>
              <a:t>with the final angular momentum being that of the stick only (the puck is not moving).  With that, the stick’s final angular velocity can be calculated using the </a:t>
            </a:r>
            <a:r>
              <a:rPr lang="en-US" altLang="en-US" sz="2000" i="1" dirty="0">
                <a:latin typeface="+mj-lt"/>
                <a:ea typeface="Palatino Linotype" charset="0"/>
                <a:cs typeface="Palatino Linotype" charset="0"/>
              </a:rPr>
              <a:t>conservation of angular momentum </a:t>
            </a:r>
            <a:r>
              <a:rPr lang="en-US" altLang="en-US" sz="2000" dirty="0">
                <a:latin typeface="+mj-lt"/>
                <a:ea typeface="Palatino Linotype" charset="0"/>
                <a:cs typeface="Palatino Linotype" charset="0"/>
              </a:rPr>
              <a:t>equation, or:</a:t>
            </a:r>
          </a:p>
        </p:txBody>
      </p:sp>
      <p:grpSp>
        <p:nvGrpSpPr>
          <p:cNvPr id="3" name="Group 2">
            <a:extLst>
              <a:ext uri="{FF2B5EF4-FFF2-40B4-BE49-F238E27FC236}">
                <a16:creationId xmlns:a16="http://schemas.microsoft.com/office/drawing/2014/main" id="{5E49DB8D-2012-B149-B3AB-ED566568866F}"/>
              </a:ext>
            </a:extLst>
          </p:cNvPr>
          <p:cNvGrpSpPr/>
          <p:nvPr/>
        </p:nvGrpSpPr>
        <p:grpSpPr>
          <a:xfrm>
            <a:off x="5667171" y="938497"/>
            <a:ext cx="3256910" cy="3556000"/>
            <a:chOff x="6174081" y="1320304"/>
            <a:chExt cx="3256910" cy="3556000"/>
          </a:xfrm>
        </p:grpSpPr>
        <p:grpSp>
          <p:nvGrpSpPr>
            <p:cNvPr id="47" name="Group 46"/>
            <p:cNvGrpSpPr>
              <a:grpSpLocks noChangeAspect="1"/>
            </p:cNvGrpSpPr>
            <p:nvPr/>
          </p:nvGrpSpPr>
          <p:grpSpPr>
            <a:xfrm>
              <a:off x="6174081" y="1320304"/>
              <a:ext cx="2513589" cy="3556000"/>
              <a:chOff x="5549900" y="1270000"/>
              <a:chExt cx="3043238" cy="4305300"/>
            </a:xfrm>
          </p:grpSpPr>
          <p:sp>
            <p:nvSpPr>
              <p:cNvPr id="29" name="Rectangle 23"/>
              <p:cNvSpPr>
                <a:spLocks noChangeArrowheads="1"/>
              </p:cNvSpPr>
              <p:nvPr/>
            </p:nvSpPr>
            <p:spPr bwMode="auto">
              <a:xfrm>
                <a:off x="6616700" y="1270000"/>
                <a:ext cx="152400" cy="4267200"/>
              </a:xfrm>
              <a:prstGeom prst="rect">
                <a:avLst/>
              </a:prstGeom>
              <a:solidFill>
                <a:srgbClr val="FF0000"/>
              </a:solidFill>
              <a:ln w="12700">
                <a:solidFill>
                  <a:srgbClr val="000000"/>
                </a:solidFill>
                <a:round/>
                <a:headEnd/>
                <a:tailEnd/>
              </a:ln>
            </p:spPr>
            <p:txBody>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endParaRPr lang="en-US" altLang="en-US" sz="1800">
                  <a:latin typeface="Palatino Linotype" charset="0"/>
                  <a:ea typeface="Palatino Linotype" charset="0"/>
                  <a:cs typeface="Palatino Linotype" charset="0"/>
                </a:endParaRPr>
              </a:p>
            </p:txBody>
          </p:sp>
          <p:graphicFrame>
            <p:nvGraphicFramePr>
              <p:cNvPr id="30" name="Object 29"/>
              <p:cNvGraphicFramePr>
                <a:graphicFrameLocks noChangeAspect="1"/>
              </p:cNvGraphicFramePr>
              <p:nvPr/>
            </p:nvGraphicFramePr>
            <p:xfrm>
              <a:off x="5549900" y="4230688"/>
              <a:ext cx="282575" cy="315912"/>
            </p:xfrm>
            <a:graphic>
              <a:graphicData uri="http://schemas.openxmlformats.org/presentationml/2006/ole">
                <mc:AlternateContent xmlns:mc="http://schemas.openxmlformats.org/markup-compatibility/2006">
                  <mc:Choice xmlns:v="urn:schemas-microsoft-com:vml" Requires="v">
                    <p:oleObj spid="_x0000_s15781" name="Equation" r:id="rId7" imgW="114300" imgH="127000" progId="Equation.DSMT4">
                      <p:embed/>
                    </p:oleObj>
                  </mc:Choice>
                  <mc:Fallback>
                    <p:oleObj name="Equation" r:id="rId7" imgW="114300" imgH="127000" progId="Equation.DSMT4">
                      <p:embed/>
                      <p:pic>
                        <p:nvPicPr>
                          <p:cNvPr id="30" name="Object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49900" y="4230688"/>
                            <a:ext cx="282575" cy="315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31" name="Straight Arrow Connector 27"/>
              <p:cNvCxnSpPr>
                <a:cxnSpLocks noChangeShapeType="1"/>
              </p:cNvCxnSpPr>
              <p:nvPr/>
            </p:nvCxnSpPr>
            <p:spPr bwMode="auto">
              <a:xfrm>
                <a:off x="5854700" y="4383088"/>
                <a:ext cx="533400" cy="1587"/>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graphicFrame>
            <p:nvGraphicFramePr>
              <p:cNvPr id="32" name="Object 3"/>
              <p:cNvGraphicFramePr>
                <a:graphicFrameLocks noChangeAspect="1"/>
              </p:cNvGraphicFramePr>
              <p:nvPr/>
            </p:nvGraphicFramePr>
            <p:xfrm>
              <a:off x="5854700" y="4394200"/>
              <a:ext cx="638175" cy="412750"/>
            </p:xfrm>
            <a:graphic>
              <a:graphicData uri="http://schemas.openxmlformats.org/presentationml/2006/ole">
                <mc:AlternateContent xmlns:mc="http://schemas.openxmlformats.org/markup-compatibility/2006">
                  <mc:Choice xmlns:v="urn:schemas-microsoft-com:vml" Requires="v">
                    <p:oleObj spid="_x0000_s15782" name="Equation" r:id="rId9" imgW="355600" imgH="228600" progId="Equation.DSMT4">
                      <p:embed/>
                    </p:oleObj>
                  </mc:Choice>
                  <mc:Fallback>
                    <p:oleObj name="Equation" r:id="rId9" imgW="355600" imgH="228600" progId="Equation.DSMT4">
                      <p:embed/>
                      <p:pic>
                        <p:nvPicPr>
                          <p:cNvPr id="32"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54700" y="4394200"/>
                            <a:ext cx="638175"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3" name="Rectangle 29"/>
              <p:cNvSpPr>
                <a:spLocks noChangeArrowheads="1"/>
              </p:cNvSpPr>
              <p:nvPr/>
            </p:nvSpPr>
            <p:spPr bwMode="auto">
              <a:xfrm rot="21261147">
                <a:off x="8305800" y="1308100"/>
                <a:ext cx="152400" cy="4267200"/>
              </a:xfrm>
              <a:prstGeom prst="rect">
                <a:avLst/>
              </a:prstGeom>
              <a:solidFill>
                <a:srgbClr val="FF0000"/>
              </a:solidFill>
              <a:ln w="12700">
                <a:solidFill>
                  <a:srgbClr val="000000"/>
                </a:solidFill>
                <a:round/>
                <a:headEnd/>
                <a:tailEnd/>
              </a:ln>
            </p:spPr>
            <p:txBody>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endParaRPr lang="en-US" altLang="en-US" sz="1800">
                  <a:latin typeface="Palatino Linotype" charset="0"/>
                  <a:ea typeface="Palatino Linotype" charset="0"/>
                  <a:cs typeface="Palatino Linotype" charset="0"/>
                </a:endParaRPr>
              </a:p>
            </p:txBody>
          </p:sp>
          <p:graphicFrame>
            <p:nvGraphicFramePr>
              <p:cNvPr id="34" name="Object 4"/>
              <p:cNvGraphicFramePr>
                <a:graphicFrameLocks noChangeAspect="1"/>
              </p:cNvGraphicFramePr>
              <p:nvPr/>
            </p:nvGraphicFramePr>
            <p:xfrm>
              <a:off x="7870825" y="4248150"/>
              <a:ext cx="282575" cy="315913"/>
            </p:xfrm>
            <a:graphic>
              <a:graphicData uri="http://schemas.openxmlformats.org/presentationml/2006/ole">
                <mc:AlternateContent xmlns:mc="http://schemas.openxmlformats.org/markup-compatibility/2006">
                  <mc:Choice xmlns:v="urn:schemas-microsoft-com:vml" Requires="v">
                    <p:oleObj spid="_x0000_s15783" name="Equation" r:id="rId11" imgW="114300" imgH="127000" progId="Equation.DSMT4">
                      <p:embed/>
                    </p:oleObj>
                  </mc:Choice>
                  <mc:Fallback>
                    <p:oleObj name="Equation" r:id="rId11" imgW="114300" imgH="127000" progId="Equation.DSMT4">
                      <p:embed/>
                      <p:pic>
                        <p:nvPicPr>
                          <p:cNvPr id="3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0825" y="4248150"/>
                            <a:ext cx="282575"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cxnSp>
            <p:nvCxnSpPr>
              <p:cNvPr id="39" name="Straight Connector 21"/>
              <p:cNvCxnSpPr>
                <a:cxnSpLocks noChangeShapeType="1"/>
              </p:cNvCxnSpPr>
              <p:nvPr/>
            </p:nvCxnSpPr>
            <p:spPr bwMode="auto">
              <a:xfrm>
                <a:off x="5854700" y="3479800"/>
                <a:ext cx="685800" cy="158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40" name="Straight Arrow Connector 24"/>
              <p:cNvCxnSpPr>
                <a:cxnSpLocks noChangeShapeType="1"/>
              </p:cNvCxnSpPr>
              <p:nvPr/>
            </p:nvCxnSpPr>
            <p:spPr bwMode="auto">
              <a:xfrm rot="5400000">
                <a:off x="5625307" y="3937794"/>
                <a:ext cx="914400" cy="1587"/>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graphicFrame>
            <p:nvGraphicFramePr>
              <p:cNvPr id="41" name="Object 8"/>
              <p:cNvGraphicFramePr>
                <a:graphicFrameLocks noChangeAspect="1"/>
              </p:cNvGraphicFramePr>
              <p:nvPr/>
            </p:nvGraphicFramePr>
            <p:xfrm>
              <a:off x="5854700" y="3790950"/>
              <a:ext cx="228600" cy="298450"/>
            </p:xfrm>
            <a:graphic>
              <a:graphicData uri="http://schemas.openxmlformats.org/presentationml/2006/ole">
                <mc:AlternateContent xmlns:mc="http://schemas.openxmlformats.org/markup-compatibility/2006">
                  <mc:Choice xmlns:v="urn:schemas-microsoft-com:vml" Requires="v">
                    <p:oleObj spid="_x0000_s15784" name="Equation" r:id="rId12" imgW="127000" imgH="165100" progId="Equation.DSMT4">
                      <p:embed/>
                    </p:oleObj>
                  </mc:Choice>
                  <mc:Fallback>
                    <p:oleObj name="Equation" r:id="rId12" imgW="127000" imgH="165100" progId="Equation.DSMT4">
                      <p:embed/>
                      <p:pic>
                        <p:nvPicPr>
                          <p:cNvPr id="41"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54700" y="3790950"/>
                            <a:ext cx="228600" cy="29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nvGrpSpPr>
              <p:cNvPr id="42" name="Group 42"/>
              <p:cNvGrpSpPr>
                <a:grpSpLocks/>
              </p:cNvGrpSpPr>
              <p:nvPr/>
            </p:nvGrpSpPr>
            <p:grpSpPr bwMode="auto">
              <a:xfrm rot="-826679">
                <a:off x="8143875" y="3060700"/>
                <a:ext cx="449263" cy="609600"/>
                <a:chOff x="9271000" y="2057400"/>
                <a:chExt cx="450321" cy="609071"/>
              </a:xfrm>
            </p:grpSpPr>
            <p:sp>
              <p:nvSpPr>
                <p:cNvPr id="43" name="Freeform 33"/>
                <p:cNvSpPr>
                  <a:spLocks noChangeArrowheads="1"/>
                </p:cNvSpPr>
                <p:nvPr/>
              </p:nvSpPr>
              <p:spPr bwMode="auto">
                <a:xfrm>
                  <a:off x="9271000" y="2209800"/>
                  <a:ext cx="450321" cy="456671"/>
                </a:xfrm>
                <a:custGeom>
                  <a:avLst/>
                  <a:gdLst>
                    <a:gd name="T0" fmla="*/ 0 w 450321"/>
                    <a:gd name="T1" fmla="*/ 282575 h 456671"/>
                    <a:gd name="T2" fmla="*/ 19050 w 450321"/>
                    <a:gd name="T3" fmla="*/ 336550 h 456671"/>
                    <a:gd name="T4" fmla="*/ 41275 w 450321"/>
                    <a:gd name="T5" fmla="*/ 368300 h 456671"/>
                    <a:gd name="T6" fmla="*/ 60325 w 450321"/>
                    <a:gd name="T7" fmla="*/ 390525 h 456671"/>
                    <a:gd name="T8" fmla="*/ 92075 w 450321"/>
                    <a:gd name="T9" fmla="*/ 419100 h 456671"/>
                    <a:gd name="T10" fmla="*/ 133350 w 450321"/>
                    <a:gd name="T11" fmla="*/ 438150 h 456671"/>
                    <a:gd name="T12" fmla="*/ 177800 w 450321"/>
                    <a:gd name="T13" fmla="*/ 454025 h 456671"/>
                    <a:gd name="T14" fmla="*/ 250825 w 450321"/>
                    <a:gd name="T15" fmla="*/ 454025 h 456671"/>
                    <a:gd name="T16" fmla="*/ 301625 w 450321"/>
                    <a:gd name="T17" fmla="*/ 438150 h 456671"/>
                    <a:gd name="T18" fmla="*/ 339725 w 450321"/>
                    <a:gd name="T19" fmla="*/ 419100 h 456671"/>
                    <a:gd name="T20" fmla="*/ 381000 w 450321"/>
                    <a:gd name="T21" fmla="*/ 390525 h 456671"/>
                    <a:gd name="T22" fmla="*/ 415925 w 450321"/>
                    <a:gd name="T23" fmla="*/ 346075 h 456671"/>
                    <a:gd name="T24" fmla="*/ 441325 w 450321"/>
                    <a:gd name="T25" fmla="*/ 292100 h 456671"/>
                    <a:gd name="T26" fmla="*/ 447675 w 450321"/>
                    <a:gd name="T27" fmla="*/ 238125 h 456671"/>
                    <a:gd name="T28" fmla="*/ 444500 w 450321"/>
                    <a:gd name="T29" fmla="*/ 180975 h 456671"/>
                    <a:gd name="T30" fmla="*/ 412750 w 450321"/>
                    <a:gd name="T31" fmla="*/ 101600 h 456671"/>
                    <a:gd name="T32" fmla="*/ 368300 w 450321"/>
                    <a:gd name="T33" fmla="*/ 53975 h 456671"/>
                    <a:gd name="T34" fmla="*/ 320675 w 450321"/>
                    <a:gd name="T35" fmla="*/ 22225 h 456671"/>
                    <a:gd name="T36" fmla="*/ 269875 w 450321"/>
                    <a:gd name="T37" fmla="*/ 3175 h 456671"/>
                    <a:gd name="T38" fmla="*/ 184150 w 450321"/>
                    <a:gd name="T39" fmla="*/ 3175 h 456671"/>
                    <a:gd name="T40" fmla="*/ 130175 w 450321"/>
                    <a:gd name="T41" fmla="*/ 19050 h 456671"/>
                    <a:gd name="T42" fmla="*/ 85725 w 450321"/>
                    <a:gd name="T43" fmla="*/ 44450 h 45667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0321"/>
                    <a:gd name="T67" fmla="*/ 0 h 456671"/>
                    <a:gd name="T68" fmla="*/ 450321 w 450321"/>
                    <a:gd name="T69" fmla="*/ 456671 h 45667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0321" h="456671">
                      <a:moveTo>
                        <a:pt x="0" y="282575"/>
                      </a:moveTo>
                      <a:cubicBezTo>
                        <a:pt x="6085" y="302419"/>
                        <a:pt x="12171" y="322263"/>
                        <a:pt x="19050" y="336550"/>
                      </a:cubicBezTo>
                      <a:cubicBezTo>
                        <a:pt x="25929" y="350838"/>
                        <a:pt x="34396" y="359304"/>
                        <a:pt x="41275" y="368300"/>
                      </a:cubicBezTo>
                      <a:cubicBezTo>
                        <a:pt x="48154" y="377296"/>
                        <a:pt x="51858" y="382058"/>
                        <a:pt x="60325" y="390525"/>
                      </a:cubicBezTo>
                      <a:cubicBezTo>
                        <a:pt x="68792" y="398992"/>
                        <a:pt x="79904" y="411163"/>
                        <a:pt x="92075" y="419100"/>
                      </a:cubicBezTo>
                      <a:cubicBezTo>
                        <a:pt x="104246" y="427037"/>
                        <a:pt x="119063" y="432329"/>
                        <a:pt x="133350" y="438150"/>
                      </a:cubicBezTo>
                      <a:cubicBezTo>
                        <a:pt x="147637" y="443971"/>
                        <a:pt x="158221" y="451379"/>
                        <a:pt x="177800" y="454025"/>
                      </a:cubicBezTo>
                      <a:cubicBezTo>
                        <a:pt x="197379" y="456671"/>
                        <a:pt x="230188" y="456671"/>
                        <a:pt x="250825" y="454025"/>
                      </a:cubicBezTo>
                      <a:cubicBezTo>
                        <a:pt x="271462" y="451379"/>
                        <a:pt x="286808" y="443971"/>
                        <a:pt x="301625" y="438150"/>
                      </a:cubicBezTo>
                      <a:cubicBezTo>
                        <a:pt x="316442" y="432329"/>
                        <a:pt x="326496" y="427037"/>
                        <a:pt x="339725" y="419100"/>
                      </a:cubicBezTo>
                      <a:cubicBezTo>
                        <a:pt x="352954" y="411163"/>
                        <a:pt x="368300" y="402696"/>
                        <a:pt x="381000" y="390525"/>
                      </a:cubicBezTo>
                      <a:cubicBezTo>
                        <a:pt x="393700" y="378354"/>
                        <a:pt x="405871" y="362479"/>
                        <a:pt x="415925" y="346075"/>
                      </a:cubicBezTo>
                      <a:cubicBezTo>
                        <a:pt x="425979" y="329671"/>
                        <a:pt x="436033" y="310092"/>
                        <a:pt x="441325" y="292100"/>
                      </a:cubicBezTo>
                      <a:cubicBezTo>
                        <a:pt x="446617" y="274108"/>
                        <a:pt x="447146" y="256646"/>
                        <a:pt x="447675" y="238125"/>
                      </a:cubicBezTo>
                      <a:cubicBezTo>
                        <a:pt x="448204" y="219604"/>
                        <a:pt x="450321" y="203729"/>
                        <a:pt x="444500" y="180975"/>
                      </a:cubicBezTo>
                      <a:cubicBezTo>
                        <a:pt x="438679" y="158221"/>
                        <a:pt x="425450" y="122767"/>
                        <a:pt x="412750" y="101600"/>
                      </a:cubicBezTo>
                      <a:cubicBezTo>
                        <a:pt x="400050" y="80433"/>
                        <a:pt x="383646" y="67204"/>
                        <a:pt x="368300" y="53975"/>
                      </a:cubicBezTo>
                      <a:cubicBezTo>
                        <a:pt x="352954" y="40746"/>
                        <a:pt x="337079" y="30692"/>
                        <a:pt x="320675" y="22225"/>
                      </a:cubicBezTo>
                      <a:cubicBezTo>
                        <a:pt x="304271" y="13758"/>
                        <a:pt x="292629" y="6350"/>
                        <a:pt x="269875" y="3175"/>
                      </a:cubicBezTo>
                      <a:cubicBezTo>
                        <a:pt x="247121" y="0"/>
                        <a:pt x="207433" y="529"/>
                        <a:pt x="184150" y="3175"/>
                      </a:cubicBezTo>
                      <a:cubicBezTo>
                        <a:pt x="160867" y="5821"/>
                        <a:pt x="146579" y="12171"/>
                        <a:pt x="130175" y="19050"/>
                      </a:cubicBezTo>
                      <a:cubicBezTo>
                        <a:pt x="113771" y="25929"/>
                        <a:pt x="85725" y="44450"/>
                        <a:pt x="85725" y="44450"/>
                      </a:cubicBezTo>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endParaRPr lang="en-US" altLang="en-US" sz="1800">
                    <a:latin typeface="Palatino Linotype" charset="0"/>
                    <a:ea typeface="Palatino Linotype" charset="0"/>
                    <a:cs typeface="Palatino Linotype" charset="0"/>
                  </a:endParaRPr>
                </a:p>
              </p:txBody>
            </p:sp>
            <p:cxnSp>
              <p:nvCxnSpPr>
                <p:cNvPr id="44" name="Straight Connector 37"/>
                <p:cNvCxnSpPr>
                  <a:cxnSpLocks noChangeShapeType="1"/>
                </p:cNvCxnSpPr>
                <p:nvPr/>
              </p:nvCxnSpPr>
              <p:spPr bwMode="auto">
                <a:xfrm flipV="1">
                  <a:off x="9356725" y="2057400"/>
                  <a:ext cx="142875" cy="1968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cxnSp>
              <p:nvCxnSpPr>
                <p:cNvPr id="45" name="Straight Connector 41"/>
                <p:cNvCxnSpPr>
                  <a:cxnSpLocks noChangeShapeType="1"/>
                </p:cNvCxnSpPr>
                <p:nvPr/>
              </p:nvCxnSpPr>
              <p:spPr bwMode="auto">
                <a:xfrm>
                  <a:off x="9356725" y="2254250"/>
                  <a:ext cx="219075" cy="3175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cxnSp>
          </p:grpSp>
          <p:graphicFrame>
            <p:nvGraphicFramePr>
              <p:cNvPr id="46" name="Object 10"/>
              <p:cNvGraphicFramePr>
                <a:graphicFrameLocks noChangeAspect="1"/>
              </p:cNvGraphicFramePr>
              <p:nvPr/>
            </p:nvGraphicFramePr>
            <p:xfrm>
              <a:off x="7924800" y="3213100"/>
              <a:ext cx="273050" cy="252413"/>
            </p:xfrm>
            <a:graphic>
              <a:graphicData uri="http://schemas.openxmlformats.org/presentationml/2006/ole">
                <mc:AlternateContent xmlns:mc="http://schemas.openxmlformats.org/markup-compatibility/2006">
                  <mc:Choice xmlns:v="urn:schemas-microsoft-com:vml" Requires="v">
                    <p:oleObj spid="_x0000_s15785" name="Equation" r:id="rId14" imgW="152400" imgH="139700" progId="Equation.DSMT4">
                      <p:embed/>
                    </p:oleObj>
                  </mc:Choice>
                  <mc:Fallback>
                    <p:oleObj name="Equation" r:id="rId14" imgW="152400" imgH="139700" progId="Equation.DSMT4">
                      <p:embed/>
                      <p:pic>
                        <p:nvPicPr>
                          <p:cNvPr id="46" name="Object 1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924800" y="3213100"/>
                            <a:ext cx="273050" cy="252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graphicFrame>
          <p:nvGraphicFramePr>
            <p:cNvPr id="48" name="Object 47"/>
            <p:cNvGraphicFramePr>
              <a:graphicFrameLocks noChangeAspect="1"/>
            </p:cNvGraphicFramePr>
            <p:nvPr>
              <p:extLst>
                <p:ext uri="{D42A27DB-BD31-4B8C-83A1-F6EECF244321}">
                  <p14:modId xmlns:p14="http://schemas.microsoft.com/office/powerpoint/2010/main" val="3808178278"/>
                </p:ext>
              </p:extLst>
            </p:nvPr>
          </p:nvGraphicFramePr>
          <p:xfrm>
            <a:off x="7037681" y="3029111"/>
            <a:ext cx="182880" cy="182880"/>
          </p:xfrm>
          <a:graphic>
            <a:graphicData uri="http://schemas.openxmlformats.org/presentationml/2006/ole">
              <mc:AlternateContent xmlns:mc="http://schemas.openxmlformats.org/markup-compatibility/2006">
                <mc:Choice xmlns:v="urn:schemas-microsoft-com:vml" Requires="v">
                  <p:oleObj spid="_x0000_s15786" name="Equation" r:id="rId16" imgW="114300" imgH="127000" progId="Equation.DSMT4">
                    <p:embed/>
                  </p:oleObj>
                </mc:Choice>
                <mc:Fallback>
                  <p:oleObj name="Equation" r:id="rId16" imgW="114300" imgH="127000" progId="Equation.DSMT4">
                    <p:embed/>
                    <p:pic>
                      <p:nvPicPr>
                        <p:cNvPr id="48" name="Object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7681" y="3029111"/>
                          <a:ext cx="182880" cy="182880"/>
                        </a:xfrm>
                        <a:prstGeom prst="rect">
                          <a:avLst/>
                        </a:prstGeom>
                        <a:noFill/>
                        <a:ln>
                          <a:noFill/>
                        </a:ln>
                        <a:effectLst/>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4144180386"/>
                </p:ext>
              </p:extLst>
            </p:nvPr>
          </p:nvGraphicFramePr>
          <p:xfrm>
            <a:off x="8434681" y="3029111"/>
            <a:ext cx="182880" cy="182880"/>
          </p:xfrm>
          <a:graphic>
            <a:graphicData uri="http://schemas.openxmlformats.org/presentationml/2006/ole">
              <mc:AlternateContent xmlns:mc="http://schemas.openxmlformats.org/markup-compatibility/2006">
                <mc:Choice xmlns:v="urn:schemas-microsoft-com:vml" Requires="v">
                  <p:oleObj spid="_x0000_s15787" name="Equation" r:id="rId17" imgW="114300" imgH="127000" progId="Equation.DSMT4">
                    <p:embed/>
                  </p:oleObj>
                </mc:Choice>
                <mc:Fallback>
                  <p:oleObj name="Equation" r:id="rId17" imgW="114300" imgH="127000" progId="Equation.DSMT4">
                    <p:embed/>
                    <p:pic>
                      <p:nvPicPr>
                        <p:cNvPr id="49" name="Object 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4681" y="3029111"/>
                          <a:ext cx="182880" cy="182880"/>
                        </a:xfrm>
                        <a:prstGeom prst="rect">
                          <a:avLst/>
                        </a:prstGeom>
                        <a:noFill/>
                        <a:ln>
                          <a:noFill/>
                        </a:ln>
                        <a:effectLst/>
                      </p:spPr>
                    </p:pic>
                  </p:oleObj>
                </mc:Fallback>
              </mc:AlternateContent>
            </a:graphicData>
          </a:graphic>
        </p:graphicFrame>
        <p:graphicFrame>
          <p:nvGraphicFramePr>
            <p:cNvPr id="50" name="Object 6"/>
            <p:cNvGraphicFramePr>
              <a:graphicFrameLocks noChangeAspect="1"/>
            </p:cNvGraphicFramePr>
            <p:nvPr>
              <p:extLst>
                <p:ext uri="{D42A27DB-BD31-4B8C-83A1-F6EECF244321}">
                  <p14:modId xmlns:p14="http://schemas.microsoft.com/office/powerpoint/2010/main" val="1667849944"/>
                </p:ext>
              </p:extLst>
            </p:nvPr>
          </p:nvGraphicFramePr>
          <p:xfrm>
            <a:off x="7711728" y="3930341"/>
            <a:ext cx="730250" cy="366713"/>
          </p:xfrm>
          <a:graphic>
            <a:graphicData uri="http://schemas.openxmlformats.org/presentationml/2006/ole">
              <mc:AlternateContent xmlns:mc="http://schemas.openxmlformats.org/markup-compatibility/2006">
                <mc:Choice xmlns:v="urn:schemas-microsoft-com:vml" Requires="v">
                  <p:oleObj spid="_x0000_s15788" name="Equation" r:id="rId18" imgW="406400" imgH="203200" progId="Equation.DSMT4">
                    <p:embed/>
                  </p:oleObj>
                </mc:Choice>
                <mc:Fallback>
                  <p:oleObj name="Equation" r:id="rId18" imgW="406400" imgH="203200" progId="Equation.DSMT4">
                    <p:embed/>
                    <p:pic>
                      <p:nvPicPr>
                        <p:cNvPr id="50"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711728" y="3930341"/>
                          <a:ext cx="7302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1" name="Object 7"/>
            <p:cNvGraphicFramePr>
              <a:graphicFrameLocks noChangeAspect="1"/>
            </p:cNvGraphicFramePr>
            <p:nvPr>
              <p:extLst>
                <p:ext uri="{D42A27DB-BD31-4B8C-83A1-F6EECF244321}">
                  <p14:modId xmlns:p14="http://schemas.microsoft.com/office/powerpoint/2010/main" val="429594340"/>
                </p:ext>
              </p:extLst>
            </p:nvPr>
          </p:nvGraphicFramePr>
          <p:xfrm>
            <a:off x="8680103" y="3039754"/>
            <a:ext cx="750888" cy="366712"/>
          </p:xfrm>
          <a:graphic>
            <a:graphicData uri="http://schemas.openxmlformats.org/presentationml/2006/ole">
              <mc:AlternateContent xmlns:mc="http://schemas.openxmlformats.org/markup-compatibility/2006">
                <mc:Choice xmlns:v="urn:schemas-microsoft-com:vml" Requires="v">
                  <p:oleObj spid="_x0000_s15789" name="Equation" r:id="rId20" imgW="419100" imgH="203200" progId="Equation.DSMT4">
                    <p:embed/>
                  </p:oleObj>
                </mc:Choice>
                <mc:Fallback>
                  <p:oleObj name="Equation" r:id="rId20" imgW="419100" imgH="203200" progId="Equation.DSMT4">
                    <p:embed/>
                    <p:pic>
                      <p:nvPicPr>
                        <p:cNvPr id="51"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680103" y="3039754"/>
                          <a:ext cx="750888"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pSp>
      <p:sp>
        <p:nvSpPr>
          <p:cNvPr id="36" name="TextBox 35">
            <a:extLst>
              <a:ext uri="{FF2B5EF4-FFF2-40B4-BE49-F238E27FC236}">
                <a16:creationId xmlns:a16="http://schemas.microsoft.com/office/drawing/2014/main" id="{C608E37D-52DB-FA43-9EE1-1C7C047BDBAF}"/>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26.)</a:t>
            </a:r>
          </a:p>
        </p:txBody>
      </p:sp>
    </p:spTree>
    <p:extLst>
      <p:ext uri="{BB962C8B-B14F-4D97-AF65-F5344CB8AC3E}">
        <p14:creationId xmlns:p14="http://schemas.microsoft.com/office/powerpoint/2010/main" val="315128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information</a:t>
            </a:r>
          </a:p>
        </p:txBody>
      </p:sp>
      <p:sp>
        <p:nvSpPr>
          <p:cNvPr id="5" name="Content Placeholder 4"/>
          <p:cNvSpPr>
            <a:spLocks noGrp="1"/>
          </p:cNvSpPr>
          <p:nvPr>
            <p:ph idx="1"/>
          </p:nvPr>
        </p:nvSpPr>
        <p:spPr>
          <a:xfrm>
            <a:off x="168442" y="1310253"/>
            <a:ext cx="8807115" cy="5127978"/>
          </a:xfrm>
        </p:spPr>
        <p:txBody>
          <a:bodyPr>
            <a:normAutofit fontScale="85000" lnSpcReduction="10000"/>
          </a:bodyPr>
          <a:lstStyle/>
          <a:p>
            <a:pPr marL="0" indent="0">
              <a:buNone/>
            </a:pPr>
            <a:r>
              <a:rPr lang="en-US" dirty="0">
                <a:sym typeface="Wingdings"/>
              </a:rPr>
              <a:t>Last rotational motion quiz is xxx on angular momentum</a:t>
            </a:r>
          </a:p>
          <a:p>
            <a:pPr marL="346075" indent="0">
              <a:buNone/>
            </a:pPr>
            <a:r>
              <a:rPr lang="en-US" sz="2400" dirty="0">
                <a:sym typeface="Wingdings"/>
              </a:rPr>
              <a:t>You will definitely see some version of the merry-go-round problem. Be able to:</a:t>
            </a:r>
          </a:p>
          <a:p>
            <a:pPr marL="754063" lvl="2" indent="-215900"/>
            <a:r>
              <a:rPr lang="en-US" sz="2100" dirty="0">
                <a:sym typeface="Wingdings"/>
              </a:rPr>
              <a:t>apply concepts of conservation of angular momentum for a MGR with things moving on its surface (e.g. kids moving from outside in or inside out, or jumping on); </a:t>
            </a:r>
          </a:p>
          <a:p>
            <a:pPr marL="754063" lvl="2" indent="-215900"/>
            <a:r>
              <a:rPr lang="en-US" sz="2100" dirty="0">
                <a:sym typeface="Wingdings"/>
              </a:rPr>
              <a:t>Turn a translational momentum vector into a rotational momentum vector (r x p);</a:t>
            </a:r>
          </a:p>
          <a:p>
            <a:pPr marL="754063" lvl="2" indent="-215900"/>
            <a:r>
              <a:rPr lang="en-US" sz="2100" dirty="0">
                <a:sym typeface="Wingdings"/>
              </a:rPr>
              <a:t>Understand what would cause a change in angular momentum (impulse due to torque);</a:t>
            </a:r>
          </a:p>
          <a:p>
            <a:pPr marL="754063" lvl="2" indent="-215900"/>
            <a:r>
              <a:rPr lang="en-US" sz="2100" dirty="0">
                <a:sym typeface="Wingdings"/>
              </a:rPr>
              <a:t>Understand whether momentum, angular momentum and/or energy are conserved;</a:t>
            </a:r>
          </a:p>
          <a:p>
            <a:pPr marL="1030288" lvl="1" indent="-276225"/>
            <a:r>
              <a:rPr lang="en-US" sz="2100" dirty="0">
                <a:sym typeface="Wingdings"/>
              </a:rPr>
              <a:t>There is also a good chance you will see some version of the </a:t>
            </a:r>
            <a:r>
              <a:rPr lang="en-US" sz="2100" dirty="0" err="1">
                <a:sym typeface="Wingdings"/>
              </a:rPr>
              <a:t>meterstick</a:t>
            </a:r>
            <a:r>
              <a:rPr lang="en-US" sz="2100" dirty="0">
                <a:sym typeface="Wingdings"/>
              </a:rPr>
              <a:t>/puck problem (today’s) </a:t>
            </a:r>
            <a:r>
              <a:rPr lang="mr-IN" sz="2100" dirty="0">
                <a:sym typeface="Wingdings"/>
              </a:rPr>
              <a:t>–</a:t>
            </a:r>
            <a:r>
              <a:rPr lang="en-US" sz="2100" dirty="0">
                <a:sym typeface="Wingdings"/>
              </a:rPr>
              <a:t> be able to tell whether energy, momentum, and angular momentum are conserved for either situation (pinned or not).</a:t>
            </a:r>
          </a:p>
          <a:p>
            <a:pPr marL="0" indent="0">
              <a:buNone/>
            </a:pPr>
            <a:r>
              <a:rPr lang="en-US" dirty="0">
                <a:sym typeface="Wingdings"/>
              </a:rPr>
              <a:t>After the quiz, we’ll tie up some loose ends with angular momentum (fun examples - and The Wheel, pulsars, etc.) and start talking about the unit test + goalless problem for next week’s Block Day</a:t>
            </a:r>
          </a:p>
          <a:p>
            <a:pPr lvl="1"/>
            <a:r>
              <a:rPr lang="en-US" sz="2100" dirty="0">
                <a:sym typeface="Wingdings"/>
              </a:rPr>
              <a:t>Goalless problem guidelines are posted, but we’ll talk more Friday and I’ll have a couple of practice ones for you</a:t>
            </a:r>
          </a:p>
        </p:txBody>
      </p:sp>
      <p:sp>
        <p:nvSpPr>
          <p:cNvPr id="6" name="TextBox 5">
            <a:extLst>
              <a:ext uri="{FF2B5EF4-FFF2-40B4-BE49-F238E27FC236}">
                <a16:creationId xmlns:a16="http://schemas.microsoft.com/office/drawing/2014/main" id="{8C259A49-261F-3845-AC1D-F523E3B47463}"/>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27.)</a:t>
            </a:r>
          </a:p>
        </p:txBody>
      </p:sp>
    </p:spTree>
    <p:extLst>
      <p:ext uri="{BB962C8B-B14F-4D97-AF65-F5344CB8AC3E}">
        <p14:creationId xmlns:p14="http://schemas.microsoft.com/office/powerpoint/2010/main" val="4073617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28.)</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33" name="Text Box 56"/>
          <p:cNvSpPr txBox="1">
            <a:spLocks/>
          </p:cNvSpPr>
          <p:nvPr/>
        </p:nvSpPr>
        <p:spPr bwMode="auto">
          <a:xfrm>
            <a:off x="312103" y="3629523"/>
            <a:ext cx="5328523"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This is the </a:t>
            </a:r>
            <a:r>
              <a:rPr lang="en-US" sz="2000" dirty="0">
                <a:solidFill>
                  <a:srgbClr val="0000FF"/>
                </a:solidFill>
                <a:latin typeface="Times New Roman"/>
                <a:cs typeface="Times New Roman"/>
              </a:rPr>
              <a:t>rotational analogue </a:t>
            </a:r>
            <a:r>
              <a:rPr lang="en-US" sz="2000" dirty="0">
                <a:latin typeface="Times New Roman"/>
                <a:cs typeface="Times New Roman"/>
              </a:rPr>
              <a:t>to the problem shown to the right: A mass </a:t>
            </a:r>
            <a:r>
              <a:rPr lang="en-US" sz="2000" i="1" dirty="0">
                <a:solidFill>
                  <a:srgbClr val="FF0000"/>
                </a:solidFill>
                <a:latin typeface="Times New Roman"/>
                <a:cs typeface="Times New Roman"/>
              </a:rPr>
              <a:t>m</a:t>
            </a:r>
            <a:r>
              <a:rPr lang="en-US" sz="2000" i="1" dirty="0">
                <a:latin typeface="Times New Roman"/>
                <a:cs typeface="Times New Roman"/>
              </a:rPr>
              <a:t> </a:t>
            </a:r>
            <a:r>
              <a:rPr lang="en-US" sz="2000" dirty="0">
                <a:latin typeface="Times New Roman"/>
                <a:cs typeface="Times New Roman"/>
              </a:rPr>
              <a:t>sitting at the top of a curved incline of radius </a:t>
            </a:r>
            <a:r>
              <a:rPr lang="en-US" sz="2000" i="1" dirty="0">
                <a:solidFill>
                  <a:srgbClr val="FF0000"/>
                </a:solidFill>
                <a:latin typeface="Times New Roman"/>
                <a:cs typeface="Times New Roman"/>
              </a:rPr>
              <a:t>R</a:t>
            </a:r>
            <a:r>
              <a:rPr lang="en-US" sz="2000" i="1" dirty="0">
                <a:latin typeface="Times New Roman"/>
                <a:cs typeface="Times New Roman"/>
              </a:rPr>
              <a:t> </a:t>
            </a:r>
            <a:r>
              <a:rPr lang="en-US" sz="2000" dirty="0">
                <a:latin typeface="Times New Roman"/>
                <a:cs typeface="Times New Roman"/>
              </a:rPr>
              <a:t>slides down the incline, </a:t>
            </a:r>
          </a:p>
        </p:txBody>
      </p:sp>
      <p:sp>
        <p:nvSpPr>
          <p:cNvPr id="6" name="Text Box 56"/>
          <p:cNvSpPr txBox="1">
            <a:spLocks/>
          </p:cNvSpPr>
          <p:nvPr/>
        </p:nvSpPr>
        <p:spPr bwMode="auto">
          <a:xfrm>
            <a:off x="312103" y="354141"/>
            <a:ext cx="5328523" cy="2360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800" dirty="0">
                <a:solidFill>
                  <a:srgbClr val="FF0000"/>
                </a:solidFill>
                <a:latin typeface="Apple Chancery"/>
                <a:cs typeface="Apple Chancery"/>
              </a:rPr>
              <a:t>Example 10: </a:t>
            </a:r>
            <a:r>
              <a:rPr lang="en-US" sz="2000" dirty="0">
                <a:latin typeface="Times New Roman"/>
                <a:cs typeface="Times New Roman"/>
              </a:rPr>
              <a:t>A mass </a:t>
            </a:r>
            <a:r>
              <a:rPr lang="en-US" sz="2000" i="1" dirty="0">
                <a:solidFill>
                  <a:srgbClr val="FF0000"/>
                </a:solidFill>
                <a:latin typeface="Times New Roman"/>
                <a:cs typeface="Times New Roman"/>
              </a:rPr>
              <a:t>m</a:t>
            </a:r>
            <a:r>
              <a:rPr lang="en-US" sz="2000" dirty="0">
                <a:latin typeface="Times New Roman"/>
                <a:cs typeface="Times New Roman"/>
              </a:rPr>
              <a:t> sits at the top of a </a:t>
            </a:r>
            <a:r>
              <a:rPr lang="en-US" sz="2000" dirty="0">
                <a:solidFill>
                  <a:srgbClr val="0000FF"/>
                </a:solidFill>
                <a:latin typeface="Times New Roman"/>
                <a:cs typeface="Times New Roman"/>
              </a:rPr>
              <a:t>curved, frictionless incline </a:t>
            </a:r>
            <a:r>
              <a:rPr lang="en-US" sz="2000" dirty="0">
                <a:latin typeface="Times New Roman"/>
                <a:cs typeface="Times New Roman"/>
              </a:rPr>
              <a:t>of radius </a:t>
            </a:r>
            <a:r>
              <a:rPr lang="en-US" sz="2000" i="1" dirty="0">
                <a:solidFill>
                  <a:srgbClr val="FF0000"/>
                </a:solidFill>
                <a:latin typeface="Times New Roman"/>
                <a:cs typeface="Times New Roman"/>
              </a:rPr>
              <a:t>R</a:t>
            </a:r>
            <a:r>
              <a:rPr lang="en-US" sz="2000" i="1" dirty="0">
                <a:latin typeface="Times New Roman"/>
                <a:cs typeface="Times New Roman"/>
              </a:rPr>
              <a:t>.</a:t>
            </a:r>
            <a:r>
              <a:rPr lang="en-US" sz="2000" dirty="0">
                <a:latin typeface="Times New Roman"/>
                <a:cs typeface="Times New Roman"/>
              </a:rPr>
              <a:t>  It slides down the incline and executes a </a:t>
            </a:r>
            <a:r>
              <a:rPr lang="en-US" sz="2000" dirty="0">
                <a:solidFill>
                  <a:srgbClr val="0000FF"/>
                </a:solidFill>
                <a:latin typeface="Times New Roman"/>
                <a:cs typeface="Times New Roman"/>
              </a:rPr>
              <a:t>perfectly inelastic collision </a:t>
            </a:r>
            <a:r>
              <a:rPr lang="en-US" sz="2000" dirty="0">
                <a:latin typeface="Times New Roman"/>
                <a:cs typeface="Times New Roman"/>
              </a:rPr>
              <a:t>with the end of a </a:t>
            </a:r>
            <a:r>
              <a:rPr lang="en-US" sz="2000" dirty="0">
                <a:solidFill>
                  <a:srgbClr val="0000FF"/>
                </a:solidFill>
                <a:latin typeface="Times New Roman"/>
                <a:cs typeface="Times New Roman"/>
              </a:rPr>
              <a:t>pinned rod</a:t>
            </a:r>
            <a:r>
              <a:rPr lang="en-US" sz="2000" dirty="0">
                <a:latin typeface="Times New Roman"/>
                <a:cs typeface="Times New Roman"/>
              </a:rPr>
              <a:t> of mass</a:t>
            </a:r>
            <a:r>
              <a:rPr lang="en-US" sz="2000" i="1" dirty="0">
                <a:solidFill>
                  <a:srgbClr val="FF0000"/>
                </a:solidFill>
                <a:latin typeface="Times New Roman"/>
                <a:cs typeface="Times New Roman"/>
              </a:rPr>
              <a:t> 5m</a:t>
            </a:r>
            <a:r>
              <a:rPr lang="en-US" sz="2000" dirty="0">
                <a:latin typeface="Times New Roman"/>
                <a:cs typeface="Times New Roman"/>
              </a:rPr>
              <a:t> and length </a:t>
            </a:r>
            <a:r>
              <a:rPr lang="en-US" sz="2000" i="1" dirty="0">
                <a:solidFill>
                  <a:srgbClr val="FF0000"/>
                </a:solidFill>
                <a:latin typeface="Times New Roman"/>
                <a:cs typeface="Times New Roman"/>
              </a:rPr>
              <a:t>d</a:t>
            </a:r>
            <a:r>
              <a:rPr lang="en-US" sz="2000" i="1" dirty="0">
                <a:latin typeface="Times New Roman"/>
                <a:cs typeface="Times New Roman"/>
              </a:rPr>
              <a:t>.</a:t>
            </a:r>
            <a:r>
              <a:rPr lang="en-US" sz="2000" dirty="0">
                <a:latin typeface="Times New Roman"/>
                <a:cs typeface="Times New Roman"/>
              </a:rPr>
              <a:t>  The two rotate up to some angle    before coming to rest.  If </a:t>
            </a:r>
            <a:r>
              <a:rPr lang="en-US" sz="2000" i="1" dirty="0">
                <a:solidFill>
                  <a:srgbClr val="FF0000"/>
                </a:solidFill>
                <a:latin typeface="Times New Roman"/>
                <a:cs typeface="Times New Roman"/>
              </a:rPr>
              <a:t>R = .4d</a:t>
            </a:r>
            <a:r>
              <a:rPr lang="en-US" sz="2000" i="1" dirty="0">
                <a:latin typeface="Times New Roman"/>
                <a:cs typeface="Times New Roman"/>
              </a:rPr>
              <a:t>, </a:t>
            </a:r>
            <a:r>
              <a:rPr lang="en-US" sz="2000" dirty="0">
                <a:solidFill>
                  <a:srgbClr val="0000FF"/>
                </a:solidFill>
                <a:latin typeface="Times New Roman"/>
                <a:cs typeface="Times New Roman"/>
              </a:rPr>
              <a:t>derive an expression </a:t>
            </a:r>
            <a:r>
              <a:rPr lang="en-US" sz="2000" dirty="0">
                <a:latin typeface="Times New Roman"/>
                <a:cs typeface="Times New Roman"/>
              </a:rPr>
              <a:t>for    .  You know:</a:t>
            </a:r>
          </a:p>
        </p:txBody>
      </p:sp>
      <p:graphicFrame>
        <p:nvGraphicFramePr>
          <p:cNvPr id="31" name="Object 2"/>
          <p:cNvGraphicFramePr>
            <a:graphicFrameLocks noChangeAspect="1"/>
          </p:cNvGraphicFramePr>
          <p:nvPr/>
        </p:nvGraphicFramePr>
        <p:xfrm>
          <a:off x="5147447" y="1761123"/>
          <a:ext cx="212668" cy="295274"/>
        </p:xfrm>
        <a:graphic>
          <a:graphicData uri="http://schemas.openxmlformats.org/presentationml/2006/ole">
            <mc:AlternateContent xmlns:mc="http://schemas.openxmlformats.org/markup-compatibility/2006">
              <mc:Choice xmlns:v="urn:schemas-microsoft-com:vml" Requires="v">
                <p:oleObj spid="_x0000_s25880" name="Equation" r:id="rId4" imgW="127000" imgH="177800" progId="Equation.DSMT4">
                  <p:embed/>
                </p:oleObj>
              </mc:Choice>
              <mc:Fallback>
                <p:oleObj name="Equation" r:id="rId4" imgW="127000" imgH="177800" progId="Equation.DSMT4">
                  <p:embed/>
                  <p:pic>
                    <p:nvPicPr>
                      <p:cNvPr id="31" name="Object 2"/>
                      <p:cNvPicPr>
                        <a:picLocks noChangeAspect="1" noChangeArrowheads="1"/>
                      </p:cNvPicPr>
                      <p:nvPr/>
                    </p:nvPicPr>
                    <p:blipFill>
                      <a:blip r:embed="rId5"/>
                      <a:srcRect/>
                      <a:stretch>
                        <a:fillRect/>
                      </a:stretch>
                    </p:blipFill>
                    <p:spPr bwMode="auto">
                      <a:xfrm>
                        <a:off x="5147447" y="1761123"/>
                        <a:ext cx="212668" cy="295274"/>
                      </a:xfrm>
                      <a:prstGeom prst="rect">
                        <a:avLst/>
                      </a:prstGeom>
                      <a:noFill/>
                      <a:ln>
                        <a:noFill/>
                      </a:ln>
                      <a:effectLst/>
                    </p:spPr>
                  </p:pic>
                </p:oleObj>
              </mc:Fallback>
            </mc:AlternateContent>
          </a:graphicData>
        </a:graphic>
      </p:graphicFrame>
      <p:graphicFrame>
        <p:nvGraphicFramePr>
          <p:cNvPr id="34" name="Object 2"/>
          <p:cNvGraphicFramePr>
            <a:graphicFrameLocks noChangeAspect="1"/>
          </p:cNvGraphicFramePr>
          <p:nvPr/>
        </p:nvGraphicFramePr>
        <p:xfrm>
          <a:off x="1896247" y="2366963"/>
          <a:ext cx="212668" cy="295274"/>
        </p:xfrm>
        <a:graphic>
          <a:graphicData uri="http://schemas.openxmlformats.org/presentationml/2006/ole">
            <mc:AlternateContent xmlns:mc="http://schemas.openxmlformats.org/markup-compatibility/2006">
              <mc:Choice xmlns:v="urn:schemas-microsoft-com:vml" Requires="v">
                <p:oleObj spid="_x0000_s25881" name="Equation" r:id="rId6" imgW="127000" imgH="177800" progId="Equation.DSMT4">
                  <p:embed/>
                </p:oleObj>
              </mc:Choice>
              <mc:Fallback>
                <p:oleObj name="Equation" r:id="rId6" imgW="127000" imgH="177800" progId="Equation.DSMT4">
                  <p:embed/>
                  <p:pic>
                    <p:nvPicPr>
                      <p:cNvPr id="34" name="Object 2"/>
                      <p:cNvPicPr>
                        <a:picLocks noChangeAspect="1" noChangeArrowheads="1"/>
                      </p:cNvPicPr>
                      <p:nvPr/>
                    </p:nvPicPr>
                    <p:blipFill>
                      <a:blip r:embed="rId5"/>
                      <a:srcRect/>
                      <a:stretch>
                        <a:fillRect/>
                      </a:stretch>
                    </p:blipFill>
                    <p:spPr bwMode="auto">
                      <a:xfrm>
                        <a:off x="1896247" y="2366963"/>
                        <a:ext cx="212668" cy="295274"/>
                      </a:xfrm>
                      <a:prstGeom prst="rect">
                        <a:avLst/>
                      </a:prstGeom>
                      <a:noFill/>
                      <a:ln>
                        <a:noFill/>
                      </a:ln>
                      <a:effectLst/>
                    </p:spPr>
                  </p:pic>
                </p:oleObj>
              </mc:Fallback>
            </mc:AlternateContent>
          </a:graphicData>
        </a:graphic>
      </p:graphicFrame>
      <p:graphicFrame>
        <p:nvGraphicFramePr>
          <p:cNvPr id="35" name="Object 2"/>
          <p:cNvGraphicFramePr>
            <a:graphicFrameLocks noChangeAspect="1"/>
          </p:cNvGraphicFramePr>
          <p:nvPr/>
        </p:nvGraphicFramePr>
        <p:xfrm>
          <a:off x="1377950" y="2665413"/>
          <a:ext cx="3097213" cy="649287"/>
        </p:xfrm>
        <a:graphic>
          <a:graphicData uri="http://schemas.openxmlformats.org/presentationml/2006/ole">
            <mc:AlternateContent xmlns:mc="http://schemas.openxmlformats.org/markup-compatibility/2006">
              <mc:Choice xmlns:v="urn:schemas-microsoft-com:vml" Requires="v">
                <p:oleObj spid="_x0000_s25882" name="Equation" r:id="rId7" imgW="1879600" imgH="393700" progId="Equation.DSMT4">
                  <p:embed/>
                </p:oleObj>
              </mc:Choice>
              <mc:Fallback>
                <p:oleObj name="Equation" r:id="rId7" imgW="1879600" imgH="393700" progId="Equation.DSMT4">
                  <p:embed/>
                  <p:pic>
                    <p:nvPicPr>
                      <p:cNvPr id="35" name="Object 2"/>
                      <p:cNvPicPr>
                        <a:picLocks noChangeAspect="1" noChangeArrowheads="1"/>
                      </p:cNvPicPr>
                      <p:nvPr/>
                    </p:nvPicPr>
                    <p:blipFill>
                      <a:blip r:embed="rId8"/>
                      <a:srcRect/>
                      <a:stretch>
                        <a:fillRect/>
                      </a:stretch>
                    </p:blipFill>
                    <p:spPr bwMode="auto">
                      <a:xfrm>
                        <a:off x="1377950" y="2665413"/>
                        <a:ext cx="3097213" cy="649287"/>
                      </a:xfrm>
                      <a:prstGeom prst="rect">
                        <a:avLst/>
                      </a:prstGeom>
                      <a:noFill/>
                      <a:ln>
                        <a:noFill/>
                      </a:ln>
                      <a:effectLst/>
                    </p:spPr>
                  </p:pic>
                </p:oleObj>
              </mc:Fallback>
            </mc:AlternateContent>
          </a:graphicData>
        </a:graphic>
      </p:graphicFrame>
      <p:sp>
        <p:nvSpPr>
          <p:cNvPr id="20" name="Rectangle 19"/>
          <p:cNvSpPr/>
          <p:nvPr/>
        </p:nvSpPr>
        <p:spPr>
          <a:xfrm rot="2602829">
            <a:off x="6806190" y="-214557"/>
            <a:ext cx="88610" cy="2537311"/>
          </a:xfrm>
          <a:prstGeom prst="rect">
            <a:avLst/>
          </a:prstGeom>
          <a:solidFill>
            <a:srgbClr val="FFFF00"/>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7024927" y="148860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6073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c 12"/>
          <p:cNvSpPr/>
          <p:nvPr/>
        </p:nvSpPr>
        <p:spPr>
          <a:xfrm>
            <a:off x="5118100" y="-2070100"/>
            <a:ext cx="4610100" cy="4610100"/>
          </a:xfrm>
          <a:prstGeom prst="arc">
            <a:avLst>
              <a:gd name="adj1" fmla="val 5063858"/>
              <a:gd name="adj2" fmla="val 7745632"/>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7" name="Object 2"/>
          <p:cNvGraphicFramePr>
            <a:graphicFrameLocks noChangeAspect="1"/>
          </p:cNvGraphicFramePr>
          <p:nvPr/>
        </p:nvGraphicFramePr>
        <p:xfrm>
          <a:off x="7613650" y="155466"/>
          <a:ext cx="79375" cy="102769"/>
        </p:xfrm>
        <a:graphic>
          <a:graphicData uri="http://schemas.openxmlformats.org/presentationml/2006/ole">
            <mc:AlternateContent xmlns:mc="http://schemas.openxmlformats.org/markup-compatibility/2006">
              <mc:Choice xmlns:v="urn:schemas-microsoft-com:vml" Requires="v">
                <p:oleObj spid="_x0000_s25883" name="Equation" r:id="rId9" imgW="88900" imgH="114300" progId="Equation.DSMT4">
                  <p:embed/>
                </p:oleObj>
              </mc:Choice>
              <mc:Fallback>
                <p:oleObj name="Equation" r:id="rId9" imgW="88900" imgH="114300" progId="Equation.DSMT4">
                  <p:embed/>
                  <p:pic>
                    <p:nvPicPr>
                      <p:cNvPr id="17" name="Object 2"/>
                      <p:cNvPicPr>
                        <a:picLocks noChangeAspect="1" noChangeArrowheads="1"/>
                      </p:cNvPicPr>
                      <p:nvPr/>
                    </p:nvPicPr>
                    <p:blipFill>
                      <a:blip r:embed="rId10"/>
                      <a:srcRect/>
                      <a:stretch>
                        <a:fillRect/>
                      </a:stretch>
                    </p:blipFill>
                    <p:spPr bwMode="auto">
                      <a:xfrm>
                        <a:off x="7613650" y="155466"/>
                        <a:ext cx="79375" cy="102769"/>
                      </a:xfrm>
                      <a:prstGeom prst="rect">
                        <a:avLst/>
                      </a:prstGeom>
                      <a:noFill/>
                      <a:ln>
                        <a:noFill/>
                      </a:ln>
                      <a:effectLst/>
                    </p:spPr>
                  </p:pic>
                </p:oleObj>
              </mc:Fallback>
            </mc:AlternateContent>
          </a:graphicData>
        </a:graphic>
      </p:graphicFrame>
      <p:sp>
        <p:nvSpPr>
          <p:cNvPr id="23" name="Rectangle 22"/>
          <p:cNvSpPr/>
          <p:nvPr/>
        </p:nvSpPr>
        <p:spPr>
          <a:xfrm rot="16200000">
            <a:off x="8704932" y="1453546"/>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8460516" y="1269425"/>
          <a:ext cx="250825" cy="190500"/>
        </p:xfrm>
        <a:graphic>
          <a:graphicData uri="http://schemas.openxmlformats.org/presentationml/2006/ole">
            <mc:AlternateContent xmlns:mc="http://schemas.openxmlformats.org/markup-compatibility/2006">
              <mc:Choice xmlns:v="urn:schemas-microsoft-com:vml" Requires="v">
                <p:oleObj spid="_x0000_s25884" name="Equation" r:id="rId11" imgW="165100" imgH="127000" progId="Equation.DSMT4">
                  <p:embed/>
                </p:oleObj>
              </mc:Choice>
              <mc:Fallback>
                <p:oleObj name="Equation" r:id="rId11" imgW="165100" imgH="127000" progId="Equation.DSMT4">
                  <p:embed/>
                  <p:pic>
                    <p:nvPicPr>
                      <p:cNvPr id="27" name="Object 2"/>
                      <p:cNvPicPr>
                        <a:picLocks noChangeAspect="1" noChangeArrowheads="1"/>
                      </p:cNvPicPr>
                      <p:nvPr/>
                    </p:nvPicPr>
                    <p:blipFill>
                      <a:blip r:embed="rId12"/>
                      <a:srcRect/>
                      <a:stretch>
                        <a:fillRect/>
                      </a:stretch>
                    </p:blipFill>
                    <p:spPr bwMode="auto">
                      <a:xfrm>
                        <a:off x="8460516" y="1269425"/>
                        <a:ext cx="250825" cy="190500"/>
                      </a:xfrm>
                      <a:prstGeom prst="rect">
                        <a:avLst/>
                      </a:prstGeom>
                      <a:noFill/>
                      <a:ln>
                        <a:noFill/>
                      </a:ln>
                      <a:effectLst/>
                    </p:spPr>
                  </p:pic>
                </p:oleObj>
              </mc:Fallback>
            </mc:AlternateContent>
          </a:graphicData>
        </a:graphic>
      </p:graphicFrame>
      <p:graphicFrame>
        <p:nvGraphicFramePr>
          <p:cNvPr id="28" name="Object 2"/>
          <p:cNvGraphicFramePr>
            <a:graphicFrameLocks noChangeAspect="1"/>
          </p:cNvGraphicFramePr>
          <p:nvPr/>
        </p:nvGraphicFramePr>
        <p:xfrm>
          <a:off x="6586538" y="777875"/>
          <a:ext cx="192087" cy="247650"/>
        </p:xfrm>
        <a:graphic>
          <a:graphicData uri="http://schemas.openxmlformats.org/presentationml/2006/ole">
            <mc:AlternateContent xmlns:mc="http://schemas.openxmlformats.org/markup-compatibility/2006">
              <mc:Choice xmlns:v="urn:schemas-microsoft-com:vml" Requires="v">
                <p:oleObj spid="_x0000_s25885" name="Equation" r:id="rId13" imgW="127000" imgH="165100" progId="Equation.DSMT4">
                  <p:embed/>
                </p:oleObj>
              </mc:Choice>
              <mc:Fallback>
                <p:oleObj name="Equation" r:id="rId13" imgW="127000" imgH="165100" progId="Equation.DSMT4">
                  <p:embed/>
                  <p:pic>
                    <p:nvPicPr>
                      <p:cNvPr id="28" name="Object 2"/>
                      <p:cNvPicPr>
                        <a:picLocks noChangeAspect="1" noChangeArrowheads="1"/>
                      </p:cNvPicPr>
                      <p:nvPr/>
                    </p:nvPicPr>
                    <p:blipFill>
                      <a:blip r:embed="rId14"/>
                      <a:srcRect/>
                      <a:stretch>
                        <a:fillRect/>
                      </a:stretch>
                    </p:blipFill>
                    <p:spPr bwMode="auto">
                      <a:xfrm>
                        <a:off x="6586538" y="777875"/>
                        <a:ext cx="192087" cy="247650"/>
                      </a:xfrm>
                      <a:prstGeom prst="rect">
                        <a:avLst/>
                      </a:prstGeom>
                      <a:noFill/>
                      <a:ln>
                        <a:noFill/>
                      </a:ln>
                      <a:effectLst/>
                    </p:spPr>
                  </p:pic>
                </p:oleObj>
              </mc:Fallback>
            </mc:AlternateContent>
          </a:graphicData>
        </a:graphic>
      </p:graphicFrame>
      <p:graphicFrame>
        <p:nvGraphicFramePr>
          <p:cNvPr id="30" name="Object 2"/>
          <p:cNvGraphicFramePr>
            <a:graphicFrameLocks noChangeAspect="1"/>
          </p:cNvGraphicFramePr>
          <p:nvPr/>
        </p:nvGraphicFramePr>
        <p:xfrm>
          <a:off x="7337425" y="635018"/>
          <a:ext cx="192088" cy="266700"/>
        </p:xfrm>
        <a:graphic>
          <a:graphicData uri="http://schemas.openxmlformats.org/presentationml/2006/ole">
            <mc:AlternateContent xmlns:mc="http://schemas.openxmlformats.org/markup-compatibility/2006">
              <mc:Choice xmlns:v="urn:schemas-microsoft-com:vml" Requires="v">
                <p:oleObj spid="_x0000_s25886" name="Equation" r:id="rId15" imgW="127000" imgH="177800" progId="Equation.DSMT4">
                  <p:embed/>
                </p:oleObj>
              </mc:Choice>
              <mc:Fallback>
                <p:oleObj name="Equation" r:id="rId15" imgW="127000" imgH="177800" progId="Equation.DSMT4">
                  <p:embed/>
                  <p:pic>
                    <p:nvPicPr>
                      <p:cNvPr id="30" name="Object 2"/>
                      <p:cNvPicPr>
                        <a:picLocks noChangeAspect="1" noChangeArrowheads="1"/>
                      </p:cNvPicPr>
                      <p:nvPr/>
                    </p:nvPicPr>
                    <p:blipFill>
                      <a:blip r:embed="rId5"/>
                      <a:srcRect/>
                      <a:stretch>
                        <a:fillRect/>
                      </a:stretch>
                    </p:blipFill>
                    <p:spPr bwMode="auto">
                      <a:xfrm>
                        <a:off x="7337425" y="635018"/>
                        <a:ext cx="192088" cy="266700"/>
                      </a:xfrm>
                      <a:prstGeom prst="rect">
                        <a:avLst/>
                      </a:prstGeom>
                      <a:noFill/>
                      <a:ln>
                        <a:noFill/>
                      </a:ln>
                      <a:effectLst/>
                    </p:spPr>
                  </p:pic>
                </p:oleObj>
              </mc:Fallback>
            </mc:AlternateContent>
          </a:graphicData>
        </a:graphic>
      </p:graphicFrame>
      <p:sp>
        <p:nvSpPr>
          <p:cNvPr id="18" name="Freeform 17"/>
          <p:cNvSpPr/>
          <p:nvPr/>
        </p:nvSpPr>
        <p:spPr>
          <a:xfrm>
            <a:off x="7378700" y="565150"/>
            <a:ext cx="222250" cy="82568"/>
          </a:xfrm>
          <a:custGeom>
            <a:avLst/>
            <a:gdLst>
              <a:gd name="connsiteX0" fmla="*/ 0 w 222250"/>
              <a:gd name="connsiteY0" fmla="*/ 0 h 82568"/>
              <a:gd name="connsiteX1" fmla="*/ 107950 w 222250"/>
              <a:gd name="connsiteY1" fmla="*/ 69850 h 82568"/>
              <a:gd name="connsiteX2" fmla="*/ 222250 w 222250"/>
              <a:gd name="connsiteY2" fmla="*/ 82550 h 82568"/>
            </a:gdLst>
            <a:ahLst/>
            <a:cxnLst>
              <a:cxn ang="0">
                <a:pos x="connsiteX0" y="connsiteY0"/>
              </a:cxn>
              <a:cxn ang="0">
                <a:pos x="connsiteX1" y="connsiteY1"/>
              </a:cxn>
              <a:cxn ang="0">
                <a:pos x="connsiteX2" y="connsiteY2"/>
              </a:cxn>
            </a:cxnLst>
            <a:rect l="l" t="t" r="r" b="b"/>
            <a:pathLst>
              <a:path w="222250" h="82568">
                <a:moveTo>
                  <a:pt x="0" y="0"/>
                </a:moveTo>
                <a:cubicBezTo>
                  <a:pt x="35454" y="28046"/>
                  <a:pt x="70908" y="56092"/>
                  <a:pt x="107950" y="69850"/>
                </a:cubicBezTo>
                <a:cubicBezTo>
                  <a:pt x="144992" y="83608"/>
                  <a:pt x="222250" y="82550"/>
                  <a:pt x="222250" y="8255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4" name="Object 2"/>
          <p:cNvGraphicFramePr>
            <a:graphicFrameLocks noChangeAspect="1"/>
          </p:cNvGraphicFramePr>
          <p:nvPr/>
        </p:nvGraphicFramePr>
        <p:xfrm>
          <a:off x="7227887" y="1709168"/>
          <a:ext cx="385763" cy="247650"/>
        </p:xfrm>
        <a:graphic>
          <a:graphicData uri="http://schemas.openxmlformats.org/presentationml/2006/ole">
            <mc:AlternateContent xmlns:mc="http://schemas.openxmlformats.org/markup-compatibility/2006">
              <mc:Choice xmlns:v="urn:schemas-microsoft-com:vml" Requires="v">
                <p:oleObj spid="_x0000_s25887" name="Equation" r:id="rId16" imgW="254000" imgH="165100" progId="Equation.DSMT4">
                  <p:embed/>
                </p:oleObj>
              </mc:Choice>
              <mc:Fallback>
                <p:oleObj name="Equation" r:id="rId16" imgW="254000" imgH="165100" progId="Equation.DSMT4">
                  <p:embed/>
                  <p:pic>
                    <p:nvPicPr>
                      <p:cNvPr id="24" name="Object 2"/>
                      <p:cNvPicPr>
                        <a:picLocks noChangeAspect="1" noChangeArrowheads="1"/>
                      </p:cNvPicPr>
                      <p:nvPr/>
                    </p:nvPicPr>
                    <p:blipFill>
                      <a:blip r:embed="rId17"/>
                      <a:srcRect/>
                      <a:stretch>
                        <a:fillRect/>
                      </a:stretch>
                    </p:blipFill>
                    <p:spPr bwMode="auto">
                      <a:xfrm>
                        <a:off x="7227887" y="1709168"/>
                        <a:ext cx="385763" cy="247650"/>
                      </a:xfrm>
                      <a:prstGeom prst="rect">
                        <a:avLst/>
                      </a:prstGeom>
                      <a:noFill/>
                      <a:ln>
                        <a:noFill/>
                      </a:ln>
                      <a:effectLst/>
                    </p:spPr>
                  </p:pic>
                </p:oleObj>
              </mc:Fallback>
            </mc:AlternateContent>
          </a:graphicData>
        </a:graphic>
      </p:graphicFrame>
      <p:sp>
        <p:nvSpPr>
          <p:cNvPr id="25" name="Rectangle 24"/>
          <p:cNvSpPr/>
          <p:nvPr/>
        </p:nvSpPr>
        <p:spPr>
          <a:xfrm rot="16200000">
            <a:off x="7708689" y="2454137"/>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13356784">
            <a:off x="6019591" y="1986353"/>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reeform 37"/>
          <p:cNvSpPr/>
          <p:nvPr/>
        </p:nvSpPr>
        <p:spPr>
          <a:xfrm>
            <a:off x="6839217" y="320963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rot="16200000">
            <a:off x="8519222" y="3174576"/>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0" name="Object 2"/>
          <p:cNvGraphicFramePr>
            <a:graphicFrameLocks noChangeAspect="1"/>
          </p:cNvGraphicFramePr>
          <p:nvPr/>
        </p:nvGraphicFramePr>
        <p:xfrm>
          <a:off x="8274806" y="2990455"/>
          <a:ext cx="250825" cy="190500"/>
        </p:xfrm>
        <a:graphic>
          <a:graphicData uri="http://schemas.openxmlformats.org/presentationml/2006/ole">
            <mc:AlternateContent xmlns:mc="http://schemas.openxmlformats.org/markup-compatibility/2006">
              <mc:Choice xmlns:v="urn:schemas-microsoft-com:vml" Requires="v">
                <p:oleObj spid="_x0000_s25888" name="Equation" r:id="rId18" imgW="165100" imgH="127000" progId="Equation.DSMT4">
                  <p:embed/>
                </p:oleObj>
              </mc:Choice>
              <mc:Fallback>
                <p:oleObj name="Equation" r:id="rId18" imgW="165100" imgH="127000" progId="Equation.DSMT4">
                  <p:embed/>
                  <p:pic>
                    <p:nvPicPr>
                      <p:cNvPr id="40" name="Object 2"/>
                      <p:cNvPicPr>
                        <a:picLocks noChangeAspect="1" noChangeArrowheads="1"/>
                      </p:cNvPicPr>
                      <p:nvPr/>
                    </p:nvPicPr>
                    <p:blipFill>
                      <a:blip r:embed="rId12"/>
                      <a:srcRect/>
                      <a:stretch>
                        <a:fillRect/>
                      </a:stretch>
                    </p:blipFill>
                    <p:spPr bwMode="auto">
                      <a:xfrm>
                        <a:off x="8274806" y="2990455"/>
                        <a:ext cx="250825" cy="190500"/>
                      </a:xfrm>
                      <a:prstGeom prst="rect">
                        <a:avLst/>
                      </a:prstGeom>
                      <a:noFill/>
                      <a:ln>
                        <a:noFill/>
                      </a:ln>
                      <a:effectLst/>
                    </p:spPr>
                  </p:pic>
                </p:oleObj>
              </mc:Fallback>
            </mc:AlternateContent>
          </a:graphicData>
        </a:graphic>
      </p:graphicFrame>
      <p:sp>
        <p:nvSpPr>
          <p:cNvPr id="41" name="Rectangle 40"/>
          <p:cNvSpPr/>
          <p:nvPr/>
        </p:nvSpPr>
        <p:spPr>
          <a:xfrm rot="16200000">
            <a:off x="7522979" y="4175167"/>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p:nvSpPr>
        <p:spPr>
          <a:xfrm>
            <a:off x="6184050" y="3763307"/>
            <a:ext cx="1257300" cy="564869"/>
          </a:xfrm>
          <a:prstGeom prst="rtTriangle">
            <a:avLst/>
          </a:prstGeom>
          <a:solidFill>
            <a:srgbClr val="0000FF"/>
          </a:solid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 Box 56"/>
          <p:cNvSpPr txBox="1">
            <a:spLocks/>
          </p:cNvSpPr>
          <p:nvPr/>
        </p:nvSpPr>
        <p:spPr bwMode="auto">
          <a:xfrm>
            <a:off x="309364" y="4555135"/>
            <a:ext cx="8656836"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latin typeface="Times New Roman"/>
                <a:cs typeface="Times New Roman"/>
              </a:rPr>
              <a:t>executes a perfectly inelastic collision with a </a:t>
            </a:r>
            <a:r>
              <a:rPr lang="en-US" sz="2000" i="1" dirty="0">
                <a:solidFill>
                  <a:srgbClr val="FF0000"/>
                </a:solidFill>
                <a:latin typeface="Times New Roman"/>
                <a:cs typeface="Times New Roman"/>
              </a:rPr>
              <a:t>5m</a:t>
            </a:r>
            <a:r>
              <a:rPr lang="en-US" sz="2000" i="1" dirty="0">
                <a:latin typeface="Times New Roman"/>
                <a:cs typeface="Times New Roman"/>
              </a:rPr>
              <a:t> </a:t>
            </a:r>
            <a:r>
              <a:rPr lang="en-US" sz="2000" dirty="0">
                <a:latin typeface="Times New Roman"/>
                <a:cs typeface="Times New Roman"/>
              </a:rPr>
              <a:t>mass, and proceeds up a ramp.  How high up the ramp does it go?</a:t>
            </a:r>
          </a:p>
        </p:txBody>
      </p:sp>
      <p:sp>
        <p:nvSpPr>
          <p:cNvPr id="45" name="Text Box 56"/>
          <p:cNvSpPr txBox="1">
            <a:spLocks/>
          </p:cNvSpPr>
          <p:nvPr/>
        </p:nvSpPr>
        <p:spPr bwMode="auto">
          <a:xfrm>
            <a:off x="312103" y="5414876"/>
            <a:ext cx="8656836"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So how </a:t>
            </a:r>
            <a:r>
              <a:rPr lang="en-US" sz="2000" dirty="0">
                <a:latin typeface="Times New Roman"/>
                <a:cs typeface="Times New Roman"/>
              </a:rPr>
              <a:t>would you do </a:t>
            </a:r>
            <a:r>
              <a:rPr lang="en-US" sz="2000" i="1" dirty="0">
                <a:latin typeface="Times New Roman"/>
                <a:cs typeface="Times New Roman"/>
              </a:rPr>
              <a:t>this </a:t>
            </a:r>
            <a:r>
              <a:rPr lang="en-US" sz="2000" dirty="0">
                <a:latin typeface="Times New Roman"/>
                <a:cs typeface="Times New Roman"/>
              </a:rPr>
              <a:t>problem?</a:t>
            </a:r>
          </a:p>
        </p:txBody>
      </p:sp>
      <p:sp>
        <p:nvSpPr>
          <p:cNvPr id="46" name="Text Box 56"/>
          <p:cNvSpPr txBox="1">
            <a:spLocks/>
          </p:cNvSpPr>
          <p:nvPr/>
        </p:nvSpPr>
        <p:spPr bwMode="auto">
          <a:xfrm>
            <a:off x="594241" y="5805752"/>
            <a:ext cx="8374697"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0000FF"/>
                </a:solidFill>
                <a:latin typeface="Times New Roman"/>
                <a:cs typeface="Times New Roman"/>
              </a:rPr>
              <a:t>(Energy up to the collision</a:t>
            </a:r>
            <a:r>
              <a:rPr lang="en-US" sz="1800" dirty="0">
                <a:latin typeface="Times New Roman"/>
                <a:cs typeface="Times New Roman"/>
              </a:rPr>
              <a:t>, </a:t>
            </a:r>
            <a:r>
              <a:rPr lang="en-US" sz="1800" dirty="0">
                <a:solidFill>
                  <a:srgbClr val="FF0000"/>
                </a:solidFill>
                <a:latin typeface="Times New Roman"/>
                <a:cs typeface="Times New Roman"/>
              </a:rPr>
              <a:t>momentum through the collision</a:t>
            </a:r>
            <a:r>
              <a:rPr lang="en-US" sz="1800" dirty="0">
                <a:latin typeface="Times New Roman"/>
                <a:cs typeface="Times New Roman"/>
              </a:rPr>
              <a:t>, </a:t>
            </a:r>
            <a:r>
              <a:rPr lang="en-US" sz="1800" dirty="0">
                <a:solidFill>
                  <a:srgbClr val="0000FF"/>
                </a:solidFill>
                <a:latin typeface="Times New Roman"/>
                <a:cs typeface="Times New Roman"/>
              </a:rPr>
              <a:t>energy after the collision!)</a:t>
            </a:r>
          </a:p>
        </p:txBody>
      </p:sp>
    </p:spTree>
    <p:extLst>
      <p:ext uri="{BB962C8B-B14F-4D97-AF65-F5344CB8AC3E}">
        <p14:creationId xmlns:p14="http://schemas.microsoft.com/office/powerpoint/2010/main" val="81924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par>
                                <p:cTn id="11" presetID="9"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dissolve">
                                      <p:cBhvr>
                                        <p:cTn id="16" dur="500"/>
                                        <p:tgtEl>
                                          <p:spTgt spid="4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dissolve">
                                      <p:cBhvr>
                                        <p:cTn id="22" dur="500"/>
                                        <p:tgtEl>
                                          <p:spTgt spid="3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dissolve">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dissolv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dissolve">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animBg="1"/>
      <p:bldP spid="39" grpId="0" animBg="1"/>
      <p:bldP spid="41" grpId="0" animBg="1"/>
      <p:bldP spid="9" grpId="0" animBg="1"/>
      <p:bldP spid="44" grpId="0"/>
      <p:bldP spid="45" grpId="0"/>
      <p:bldP spid="4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29.)</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20" name="Rectangle 19"/>
          <p:cNvSpPr/>
          <p:nvPr/>
        </p:nvSpPr>
        <p:spPr>
          <a:xfrm rot="2602829">
            <a:off x="6729990" y="-214557"/>
            <a:ext cx="88610" cy="2537311"/>
          </a:xfrm>
          <a:prstGeom prst="rect">
            <a:avLst/>
          </a:prstGeom>
          <a:solidFill>
            <a:srgbClr val="FFFF00"/>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6948727" y="148860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5311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c 12"/>
          <p:cNvSpPr/>
          <p:nvPr/>
        </p:nvSpPr>
        <p:spPr>
          <a:xfrm>
            <a:off x="5041900" y="-2070100"/>
            <a:ext cx="4610100" cy="4610100"/>
          </a:xfrm>
          <a:prstGeom prst="arc">
            <a:avLst>
              <a:gd name="adj1" fmla="val 5063858"/>
              <a:gd name="adj2" fmla="val 7745632"/>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17" name="Object 2"/>
          <p:cNvGraphicFramePr>
            <a:graphicFrameLocks noChangeAspect="1"/>
          </p:cNvGraphicFramePr>
          <p:nvPr/>
        </p:nvGraphicFramePr>
        <p:xfrm>
          <a:off x="7537450" y="155466"/>
          <a:ext cx="79375" cy="102769"/>
        </p:xfrm>
        <a:graphic>
          <a:graphicData uri="http://schemas.openxmlformats.org/presentationml/2006/ole">
            <mc:AlternateContent xmlns:mc="http://schemas.openxmlformats.org/markup-compatibility/2006">
              <mc:Choice xmlns:v="urn:schemas-microsoft-com:vml" Requires="v">
                <p:oleObj spid="_x0000_s26811" name="Equation" r:id="rId4" imgW="88900" imgH="114300" progId="Equation.DSMT4">
                  <p:embed/>
                </p:oleObj>
              </mc:Choice>
              <mc:Fallback>
                <p:oleObj name="Equation" r:id="rId4" imgW="88900" imgH="114300" progId="Equation.DSMT4">
                  <p:embed/>
                  <p:pic>
                    <p:nvPicPr>
                      <p:cNvPr id="17" name="Object 2"/>
                      <p:cNvPicPr>
                        <a:picLocks noChangeAspect="1" noChangeArrowheads="1"/>
                      </p:cNvPicPr>
                      <p:nvPr/>
                    </p:nvPicPr>
                    <p:blipFill>
                      <a:blip r:embed="rId5"/>
                      <a:srcRect/>
                      <a:stretch>
                        <a:fillRect/>
                      </a:stretch>
                    </p:blipFill>
                    <p:spPr bwMode="auto">
                      <a:xfrm>
                        <a:off x="7537450" y="155466"/>
                        <a:ext cx="79375" cy="102769"/>
                      </a:xfrm>
                      <a:prstGeom prst="rect">
                        <a:avLst/>
                      </a:prstGeom>
                      <a:noFill/>
                      <a:ln>
                        <a:noFill/>
                      </a:ln>
                      <a:effectLst/>
                    </p:spPr>
                  </p:pic>
                </p:oleObj>
              </mc:Fallback>
            </mc:AlternateContent>
          </a:graphicData>
        </a:graphic>
      </p:graphicFrame>
      <p:sp>
        <p:nvSpPr>
          <p:cNvPr id="23" name="Rectangle 22"/>
          <p:cNvSpPr/>
          <p:nvPr/>
        </p:nvSpPr>
        <p:spPr>
          <a:xfrm rot="16200000">
            <a:off x="8628732" y="1453546"/>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8384316" y="1269425"/>
          <a:ext cx="250825" cy="190500"/>
        </p:xfrm>
        <a:graphic>
          <a:graphicData uri="http://schemas.openxmlformats.org/presentationml/2006/ole">
            <mc:AlternateContent xmlns:mc="http://schemas.openxmlformats.org/markup-compatibility/2006">
              <mc:Choice xmlns:v="urn:schemas-microsoft-com:vml" Requires="v">
                <p:oleObj spid="_x0000_s26812" name="Equation" r:id="rId6" imgW="165100" imgH="127000" progId="Equation.DSMT4">
                  <p:embed/>
                </p:oleObj>
              </mc:Choice>
              <mc:Fallback>
                <p:oleObj name="Equation" r:id="rId6" imgW="165100" imgH="127000" progId="Equation.DSMT4">
                  <p:embed/>
                  <p:pic>
                    <p:nvPicPr>
                      <p:cNvPr id="27" name="Object 2"/>
                      <p:cNvPicPr>
                        <a:picLocks noChangeAspect="1" noChangeArrowheads="1"/>
                      </p:cNvPicPr>
                      <p:nvPr/>
                    </p:nvPicPr>
                    <p:blipFill>
                      <a:blip r:embed="rId7"/>
                      <a:srcRect/>
                      <a:stretch>
                        <a:fillRect/>
                      </a:stretch>
                    </p:blipFill>
                    <p:spPr bwMode="auto">
                      <a:xfrm>
                        <a:off x="8384316" y="1269425"/>
                        <a:ext cx="250825" cy="190500"/>
                      </a:xfrm>
                      <a:prstGeom prst="rect">
                        <a:avLst/>
                      </a:prstGeom>
                      <a:noFill/>
                      <a:ln>
                        <a:noFill/>
                      </a:ln>
                      <a:effectLst/>
                    </p:spPr>
                  </p:pic>
                </p:oleObj>
              </mc:Fallback>
            </mc:AlternateContent>
          </a:graphicData>
        </a:graphic>
      </p:graphicFrame>
      <p:graphicFrame>
        <p:nvGraphicFramePr>
          <p:cNvPr id="28" name="Object 2"/>
          <p:cNvGraphicFramePr>
            <a:graphicFrameLocks noChangeAspect="1"/>
          </p:cNvGraphicFramePr>
          <p:nvPr/>
        </p:nvGraphicFramePr>
        <p:xfrm>
          <a:off x="6510338" y="777875"/>
          <a:ext cx="192087" cy="247650"/>
        </p:xfrm>
        <a:graphic>
          <a:graphicData uri="http://schemas.openxmlformats.org/presentationml/2006/ole">
            <mc:AlternateContent xmlns:mc="http://schemas.openxmlformats.org/markup-compatibility/2006">
              <mc:Choice xmlns:v="urn:schemas-microsoft-com:vml" Requires="v">
                <p:oleObj spid="_x0000_s26813" name="Equation" r:id="rId8" imgW="127000" imgH="165100" progId="Equation.DSMT4">
                  <p:embed/>
                </p:oleObj>
              </mc:Choice>
              <mc:Fallback>
                <p:oleObj name="Equation" r:id="rId8" imgW="127000" imgH="165100" progId="Equation.DSMT4">
                  <p:embed/>
                  <p:pic>
                    <p:nvPicPr>
                      <p:cNvPr id="28" name="Object 2"/>
                      <p:cNvPicPr>
                        <a:picLocks noChangeAspect="1" noChangeArrowheads="1"/>
                      </p:cNvPicPr>
                      <p:nvPr/>
                    </p:nvPicPr>
                    <p:blipFill>
                      <a:blip r:embed="rId9"/>
                      <a:srcRect/>
                      <a:stretch>
                        <a:fillRect/>
                      </a:stretch>
                    </p:blipFill>
                    <p:spPr bwMode="auto">
                      <a:xfrm>
                        <a:off x="6510338" y="777875"/>
                        <a:ext cx="192087" cy="247650"/>
                      </a:xfrm>
                      <a:prstGeom prst="rect">
                        <a:avLst/>
                      </a:prstGeom>
                      <a:noFill/>
                      <a:ln>
                        <a:noFill/>
                      </a:ln>
                      <a:effectLst/>
                    </p:spPr>
                  </p:pic>
                </p:oleObj>
              </mc:Fallback>
            </mc:AlternateContent>
          </a:graphicData>
        </a:graphic>
      </p:graphicFrame>
      <p:graphicFrame>
        <p:nvGraphicFramePr>
          <p:cNvPr id="30" name="Object 2"/>
          <p:cNvGraphicFramePr>
            <a:graphicFrameLocks noChangeAspect="1"/>
          </p:cNvGraphicFramePr>
          <p:nvPr/>
        </p:nvGraphicFramePr>
        <p:xfrm>
          <a:off x="7261225" y="635018"/>
          <a:ext cx="192088" cy="266700"/>
        </p:xfrm>
        <a:graphic>
          <a:graphicData uri="http://schemas.openxmlformats.org/presentationml/2006/ole">
            <mc:AlternateContent xmlns:mc="http://schemas.openxmlformats.org/markup-compatibility/2006">
              <mc:Choice xmlns:v="urn:schemas-microsoft-com:vml" Requires="v">
                <p:oleObj spid="_x0000_s26814" name="Equation" r:id="rId10" imgW="127000" imgH="177800" progId="Equation.DSMT4">
                  <p:embed/>
                </p:oleObj>
              </mc:Choice>
              <mc:Fallback>
                <p:oleObj name="Equation" r:id="rId10" imgW="127000" imgH="177800" progId="Equation.DSMT4">
                  <p:embed/>
                  <p:pic>
                    <p:nvPicPr>
                      <p:cNvPr id="30" name="Object 2"/>
                      <p:cNvPicPr>
                        <a:picLocks noChangeAspect="1" noChangeArrowheads="1"/>
                      </p:cNvPicPr>
                      <p:nvPr/>
                    </p:nvPicPr>
                    <p:blipFill>
                      <a:blip r:embed="rId11"/>
                      <a:srcRect/>
                      <a:stretch>
                        <a:fillRect/>
                      </a:stretch>
                    </p:blipFill>
                    <p:spPr bwMode="auto">
                      <a:xfrm>
                        <a:off x="7261225" y="635018"/>
                        <a:ext cx="192088" cy="266700"/>
                      </a:xfrm>
                      <a:prstGeom prst="rect">
                        <a:avLst/>
                      </a:prstGeom>
                      <a:noFill/>
                      <a:ln>
                        <a:noFill/>
                      </a:ln>
                      <a:effectLst/>
                    </p:spPr>
                  </p:pic>
                </p:oleObj>
              </mc:Fallback>
            </mc:AlternateContent>
          </a:graphicData>
        </a:graphic>
      </p:graphicFrame>
      <p:sp>
        <p:nvSpPr>
          <p:cNvPr id="18" name="Freeform 17"/>
          <p:cNvSpPr/>
          <p:nvPr/>
        </p:nvSpPr>
        <p:spPr>
          <a:xfrm>
            <a:off x="7302500" y="565150"/>
            <a:ext cx="222250" cy="82568"/>
          </a:xfrm>
          <a:custGeom>
            <a:avLst/>
            <a:gdLst>
              <a:gd name="connsiteX0" fmla="*/ 0 w 222250"/>
              <a:gd name="connsiteY0" fmla="*/ 0 h 82568"/>
              <a:gd name="connsiteX1" fmla="*/ 107950 w 222250"/>
              <a:gd name="connsiteY1" fmla="*/ 69850 h 82568"/>
              <a:gd name="connsiteX2" fmla="*/ 222250 w 222250"/>
              <a:gd name="connsiteY2" fmla="*/ 82550 h 82568"/>
            </a:gdLst>
            <a:ahLst/>
            <a:cxnLst>
              <a:cxn ang="0">
                <a:pos x="connsiteX0" y="connsiteY0"/>
              </a:cxn>
              <a:cxn ang="0">
                <a:pos x="connsiteX1" y="connsiteY1"/>
              </a:cxn>
              <a:cxn ang="0">
                <a:pos x="connsiteX2" y="connsiteY2"/>
              </a:cxn>
            </a:cxnLst>
            <a:rect l="l" t="t" r="r" b="b"/>
            <a:pathLst>
              <a:path w="222250" h="82568">
                <a:moveTo>
                  <a:pt x="0" y="0"/>
                </a:moveTo>
                <a:cubicBezTo>
                  <a:pt x="35454" y="28046"/>
                  <a:pt x="70908" y="56092"/>
                  <a:pt x="107950" y="69850"/>
                </a:cubicBezTo>
                <a:cubicBezTo>
                  <a:pt x="144992" y="83608"/>
                  <a:pt x="222250" y="82550"/>
                  <a:pt x="222250" y="8255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24" name="Object 2"/>
          <p:cNvGraphicFramePr>
            <a:graphicFrameLocks noChangeAspect="1"/>
          </p:cNvGraphicFramePr>
          <p:nvPr/>
        </p:nvGraphicFramePr>
        <p:xfrm>
          <a:off x="7151687" y="1709168"/>
          <a:ext cx="385763" cy="247650"/>
        </p:xfrm>
        <a:graphic>
          <a:graphicData uri="http://schemas.openxmlformats.org/presentationml/2006/ole">
            <mc:AlternateContent xmlns:mc="http://schemas.openxmlformats.org/markup-compatibility/2006">
              <mc:Choice xmlns:v="urn:schemas-microsoft-com:vml" Requires="v">
                <p:oleObj spid="_x0000_s26815" name="Equation" r:id="rId12" imgW="254000" imgH="165100" progId="Equation.DSMT4">
                  <p:embed/>
                </p:oleObj>
              </mc:Choice>
              <mc:Fallback>
                <p:oleObj name="Equation" r:id="rId12" imgW="254000" imgH="165100" progId="Equation.DSMT4">
                  <p:embed/>
                  <p:pic>
                    <p:nvPicPr>
                      <p:cNvPr id="24" name="Object 2"/>
                      <p:cNvPicPr>
                        <a:picLocks noChangeAspect="1" noChangeArrowheads="1"/>
                      </p:cNvPicPr>
                      <p:nvPr/>
                    </p:nvPicPr>
                    <p:blipFill>
                      <a:blip r:embed="rId13"/>
                      <a:srcRect/>
                      <a:stretch>
                        <a:fillRect/>
                      </a:stretch>
                    </p:blipFill>
                    <p:spPr bwMode="auto">
                      <a:xfrm>
                        <a:off x="7151687" y="1709168"/>
                        <a:ext cx="385763" cy="247650"/>
                      </a:xfrm>
                      <a:prstGeom prst="rect">
                        <a:avLst/>
                      </a:prstGeom>
                      <a:noFill/>
                      <a:ln>
                        <a:noFill/>
                      </a:ln>
                      <a:effectLst/>
                    </p:spPr>
                  </p:pic>
                </p:oleObj>
              </mc:Fallback>
            </mc:AlternateContent>
          </a:graphicData>
        </a:graphic>
      </p:graphicFrame>
      <p:sp>
        <p:nvSpPr>
          <p:cNvPr id="25" name="Rectangle 24"/>
          <p:cNvSpPr/>
          <p:nvPr/>
        </p:nvSpPr>
        <p:spPr>
          <a:xfrm rot="16200000">
            <a:off x="7632489" y="2454137"/>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rot="13356784">
            <a:off x="5943391" y="1986353"/>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 Box 56"/>
          <p:cNvSpPr txBox="1">
            <a:spLocks/>
          </p:cNvSpPr>
          <p:nvPr/>
        </p:nvSpPr>
        <p:spPr bwMode="auto">
          <a:xfrm>
            <a:off x="423664" y="1199498"/>
            <a:ext cx="5050036" cy="14373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800" dirty="0">
                <a:solidFill>
                  <a:srgbClr val="FF0000"/>
                </a:solidFill>
                <a:latin typeface="Apple Chancery"/>
                <a:cs typeface="Apple Chancery"/>
              </a:rPr>
              <a:t>How are </a:t>
            </a:r>
            <a:r>
              <a:rPr lang="en-US" sz="2000" dirty="0">
                <a:latin typeface="Times New Roman"/>
                <a:cs typeface="Times New Roman"/>
              </a:rPr>
              <a:t>the problems different as far as solving goes?  That is, why can’t we just use </a:t>
            </a:r>
            <a:r>
              <a:rPr lang="en-US" sz="2000" i="1" dirty="0">
                <a:solidFill>
                  <a:srgbClr val="0000FF"/>
                </a:solidFill>
                <a:latin typeface="Times New Roman"/>
                <a:cs typeface="Times New Roman"/>
              </a:rPr>
              <a:t>conservation of momentum </a:t>
            </a:r>
            <a:r>
              <a:rPr lang="en-US" sz="2000" dirty="0">
                <a:latin typeface="Times New Roman"/>
                <a:cs typeface="Times New Roman"/>
              </a:rPr>
              <a:t>when the two masses collide in the </a:t>
            </a:r>
            <a:r>
              <a:rPr lang="en-US" sz="2000" i="1" dirty="0">
                <a:solidFill>
                  <a:srgbClr val="0000FF"/>
                </a:solidFill>
                <a:latin typeface="Times New Roman"/>
                <a:cs typeface="Times New Roman"/>
              </a:rPr>
              <a:t>pinned beam </a:t>
            </a:r>
            <a:r>
              <a:rPr lang="en-US" sz="2000" dirty="0">
                <a:solidFill>
                  <a:srgbClr val="0000FF"/>
                </a:solidFill>
                <a:latin typeface="Times New Roman"/>
                <a:cs typeface="Times New Roman"/>
              </a:rPr>
              <a:t>problem</a:t>
            </a:r>
            <a:r>
              <a:rPr lang="en-US" sz="2000" dirty="0">
                <a:latin typeface="Times New Roman"/>
                <a:cs typeface="Times New Roman"/>
              </a:rPr>
              <a:t>?</a:t>
            </a:r>
          </a:p>
        </p:txBody>
      </p:sp>
      <p:sp>
        <p:nvSpPr>
          <p:cNvPr id="45" name="Text Box 56"/>
          <p:cNvSpPr txBox="1">
            <a:spLocks/>
          </p:cNvSpPr>
          <p:nvPr/>
        </p:nvSpPr>
        <p:spPr bwMode="auto">
          <a:xfrm>
            <a:off x="713482" y="2957808"/>
            <a:ext cx="4595118"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To use </a:t>
            </a:r>
            <a:r>
              <a:rPr lang="en-US" sz="2000" i="1" dirty="0">
                <a:solidFill>
                  <a:srgbClr val="0000FF"/>
                </a:solidFill>
                <a:latin typeface="Times New Roman"/>
                <a:cs typeface="Times New Roman"/>
              </a:rPr>
              <a:t>conservation of momentum</a:t>
            </a:r>
            <a:r>
              <a:rPr lang="en-US" sz="2000" dirty="0">
                <a:latin typeface="Times New Roman"/>
                <a:cs typeface="Times New Roman"/>
              </a:rPr>
              <a:t>, we</a:t>
            </a:r>
          </a:p>
        </p:txBody>
      </p:sp>
      <p:sp>
        <p:nvSpPr>
          <p:cNvPr id="47" name="Text Box 56"/>
          <p:cNvSpPr txBox="1">
            <a:spLocks/>
          </p:cNvSpPr>
          <p:nvPr/>
        </p:nvSpPr>
        <p:spPr bwMode="auto">
          <a:xfrm>
            <a:off x="708542" y="3264292"/>
            <a:ext cx="8257658"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latin typeface="Times New Roman"/>
                <a:cs typeface="Times New Roman"/>
              </a:rPr>
              <a:t>need a system in which there are </a:t>
            </a:r>
            <a:r>
              <a:rPr lang="en-US" sz="2000" i="1" dirty="0">
                <a:solidFill>
                  <a:srgbClr val="0000FF"/>
                </a:solidFill>
                <a:latin typeface="Times New Roman"/>
                <a:cs typeface="Times New Roman"/>
              </a:rPr>
              <a:t>no external impulses</a:t>
            </a:r>
            <a:r>
              <a:rPr lang="en-US" sz="2000" dirty="0">
                <a:latin typeface="Times New Roman"/>
                <a:cs typeface="Times New Roman"/>
              </a:rPr>
              <a:t>.  The </a:t>
            </a:r>
            <a:r>
              <a:rPr lang="en-US" sz="2000" dirty="0">
                <a:solidFill>
                  <a:srgbClr val="FF0000"/>
                </a:solidFill>
                <a:latin typeface="Times New Roman"/>
                <a:cs typeface="Times New Roman"/>
              </a:rPr>
              <a:t>pin provides an </a:t>
            </a:r>
            <a:r>
              <a:rPr lang="en-US" sz="2000" i="1" dirty="0">
                <a:solidFill>
                  <a:srgbClr val="FF0000"/>
                </a:solidFill>
                <a:latin typeface="Times New Roman"/>
                <a:cs typeface="Times New Roman"/>
              </a:rPr>
              <a:t>external impulse </a:t>
            </a:r>
            <a:r>
              <a:rPr lang="en-US" sz="2000" dirty="0">
                <a:latin typeface="Times New Roman"/>
                <a:cs typeface="Times New Roman"/>
              </a:rPr>
              <a:t>(it keeps the rod from accelerating en-mass to the left through the collision), so </a:t>
            </a:r>
            <a:r>
              <a:rPr lang="en-US" sz="2000" i="1" dirty="0">
                <a:latin typeface="Times New Roman"/>
                <a:cs typeface="Times New Roman"/>
              </a:rPr>
              <a:t>conservation of momentum </a:t>
            </a:r>
            <a:r>
              <a:rPr lang="en-US" sz="2000" dirty="0">
                <a:latin typeface="Times New Roman"/>
                <a:cs typeface="Times New Roman"/>
              </a:rPr>
              <a:t>won’t work for this collision.  There </a:t>
            </a:r>
            <a:r>
              <a:rPr lang="en-US" sz="2000" i="1" dirty="0">
                <a:solidFill>
                  <a:srgbClr val="FF0000"/>
                </a:solidFill>
                <a:latin typeface="Times New Roman"/>
                <a:cs typeface="Times New Roman"/>
              </a:rPr>
              <a:t>are </a:t>
            </a:r>
            <a:r>
              <a:rPr lang="en-US" sz="2000" dirty="0">
                <a:solidFill>
                  <a:srgbClr val="FF0000"/>
                </a:solidFill>
                <a:latin typeface="Times New Roman"/>
                <a:cs typeface="Times New Roman"/>
              </a:rPr>
              <a:t>no </a:t>
            </a:r>
            <a:r>
              <a:rPr lang="en-US" sz="2000" i="1" dirty="0">
                <a:solidFill>
                  <a:srgbClr val="FF0000"/>
                </a:solidFill>
                <a:latin typeface="Times New Roman"/>
                <a:cs typeface="Times New Roman"/>
              </a:rPr>
              <a:t>external torques </a:t>
            </a:r>
            <a:r>
              <a:rPr lang="en-US" sz="2000" dirty="0">
                <a:solidFill>
                  <a:srgbClr val="0000FF"/>
                </a:solidFill>
                <a:latin typeface="Times New Roman"/>
                <a:cs typeface="Times New Roman"/>
              </a:rPr>
              <a:t>acting about the pin</a:t>
            </a:r>
            <a:r>
              <a:rPr lang="en-US" sz="2000" dirty="0">
                <a:latin typeface="Times New Roman"/>
                <a:cs typeface="Times New Roman"/>
              </a:rPr>
              <a:t>, though, so </a:t>
            </a:r>
            <a:r>
              <a:rPr lang="en-US" sz="2000" dirty="0">
                <a:solidFill>
                  <a:srgbClr val="FF0000"/>
                </a:solidFill>
                <a:latin typeface="Times New Roman"/>
                <a:cs typeface="Times New Roman"/>
              </a:rPr>
              <a:t>conservation of </a:t>
            </a:r>
            <a:r>
              <a:rPr lang="en-US" sz="2000" i="1" dirty="0">
                <a:solidFill>
                  <a:srgbClr val="FF0000"/>
                </a:solidFill>
                <a:latin typeface="Times New Roman"/>
                <a:cs typeface="Times New Roman"/>
              </a:rPr>
              <a:t>angular </a:t>
            </a:r>
            <a:r>
              <a:rPr lang="en-US" sz="2000" dirty="0">
                <a:solidFill>
                  <a:srgbClr val="FF0000"/>
                </a:solidFill>
                <a:latin typeface="Times New Roman"/>
                <a:cs typeface="Times New Roman"/>
              </a:rPr>
              <a:t>momentum IS applicable</a:t>
            </a:r>
            <a:r>
              <a:rPr lang="en-US" sz="2000" dirty="0">
                <a:latin typeface="Times New Roman"/>
                <a:cs typeface="Times New Roman"/>
              </a:rPr>
              <a:t>.</a:t>
            </a:r>
          </a:p>
        </p:txBody>
      </p:sp>
      <p:graphicFrame>
        <p:nvGraphicFramePr>
          <p:cNvPr id="53" name="Object 2"/>
          <p:cNvGraphicFramePr>
            <a:graphicFrameLocks noChangeAspect="1"/>
          </p:cNvGraphicFramePr>
          <p:nvPr/>
        </p:nvGraphicFramePr>
        <p:xfrm>
          <a:off x="1543050" y="239713"/>
          <a:ext cx="3098800" cy="649287"/>
        </p:xfrm>
        <a:graphic>
          <a:graphicData uri="http://schemas.openxmlformats.org/presentationml/2006/ole">
            <mc:AlternateContent xmlns:mc="http://schemas.openxmlformats.org/markup-compatibility/2006">
              <mc:Choice xmlns:v="urn:schemas-microsoft-com:vml" Requires="v">
                <p:oleObj spid="_x0000_s26816" name="Equation" r:id="rId14" imgW="1879600" imgH="393700" progId="Equation.DSMT4">
                  <p:embed/>
                </p:oleObj>
              </mc:Choice>
              <mc:Fallback>
                <p:oleObj name="Equation" r:id="rId14" imgW="1879600" imgH="393700" progId="Equation.DSMT4">
                  <p:embed/>
                  <p:pic>
                    <p:nvPicPr>
                      <p:cNvPr id="53" name="Object 2"/>
                      <p:cNvPicPr>
                        <a:picLocks noChangeAspect="1" noChangeArrowheads="1"/>
                      </p:cNvPicPr>
                      <p:nvPr/>
                    </p:nvPicPr>
                    <p:blipFill>
                      <a:blip r:embed="rId15"/>
                      <a:srcRect/>
                      <a:stretch>
                        <a:fillRect/>
                      </a:stretch>
                    </p:blipFill>
                    <p:spPr bwMode="auto">
                      <a:xfrm>
                        <a:off x="1543050" y="239713"/>
                        <a:ext cx="3098800" cy="6492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26354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dissolve">
                                      <p:cBhvr>
                                        <p:cTn id="7" dur="500"/>
                                        <p:tgtEl>
                                          <p:spTgt spid="4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1.)</a:t>
            </a:r>
          </a:p>
        </p:txBody>
      </p:sp>
      <p:sp>
        <p:nvSpPr>
          <p:cNvPr id="6" name="TextBox 5"/>
          <p:cNvSpPr txBox="1"/>
          <p:nvPr/>
        </p:nvSpPr>
        <p:spPr>
          <a:xfrm>
            <a:off x="427358" y="296452"/>
            <a:ext cx="8322942" cy="954107"/>
          </a:xfrm>
          <a:prstGeom prst="rect">
            <a:avLst/>
          </a:prstGeom>
          <a:noFill/>
        </p:spPr>
        <p:txBody>
          <a:bodyPr wrap="square" rtlCol="0">
            <a:spAutoFit/>
          </a:bodyPr>
          <a:lstStyle/>
          <a:p>
            <a:r>
              <a:rPr lang="en-US" sz="2800" dirty="0">
                <a:solidFill>
                  <a:srgbClr val="0000FF"/>
                </a:solidFill>
                <a:latin typeface="Apple Chancery"/>
                <a:cs typeface="Apple Chancery"/>
              </a:rPr>
              <a:t>Change your orientation, you change your motion . . . (courtesy of </a:t>
            </a:r>
            <a:r>
              <a:rPr lang="en-US" sz="2800" dirty="0" err="1">
                <a:solidFill>
                  <a:srgbClr val="0000FF"/>
                </a:solidFill>
                <a:latin typeface="Apple Chancery"/>
                <a:cs typeface="Apple Chancery"/>
              </a:rPr>
              <a:t>Yulia</a:t>
            </a:r>
            <a:r>
              <a:rPr lang="en-US" sz="2800" dirty="0">
                <a:solidFill>
                  <a:srgbClr val="0000FF"/>
                </a:solidFill>
                <a:latin typeface="Apple Chancery"/>
                <a:cs typeface="Apple Chancery"/>
              </a:rPr>
              <a:t> </a:t>
            </a:r>
            <a:r>
              <a:rPr lang="en-US" sz="2800" dirty="0" err="1">
                <a:solidFill>
                  <a:srgbClr val="0000FF"/>
                </a:solidFill>
                <a:latin typeface="Apple Chancery"/>
                <a:cs typeface="Apple Chancery"/>
              </a:rPr>
              <a:t>Lipnitskaya</a:t>
            </a:r>
            <a:endParaRPr lang="en-US" sz="2400" dirty="0">
              <a:solidFill>
                <a:srgbClr val="FF0000"/>
              </a:solidFill>
              <a:latin typeface="Times New Roman"/>
              <a:cs typeface="Times New Roman"/>
            </a:endParaRPr>
          </a:p>
        </p:txBody>
      </p:sp>
      <p:pic>
        <p:nvPicPr>
          <p:cNvPr id="3" name="iceskatersp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158" y="1256210"/>
            <a:ext cx="8716642" cy="5447901"/>
          </a:xfrm>
          <a:prstGeom prst="rect">
            <a:avLst/>
          </a:prstGeom>
        </p:spPr>
      </p:pic>
      <p:sp>
        <p:nvSpPr>
          <p:cNvPr id="7" name="TextBox 6">
            <a:extLst>
              <a:ext uri="{FF2B5EF4-FFF2-40B4-BE49-F238E27FC236}">
                <a16:creationId xmlns:a16="http://schemas.microsoft.com/office/drawing/2014/main" id="{65758221-F1CC-9D47-B7DA-7F363EC787F0}"/>
              </a:ext>
            </a:extLst>
          </p:cNvPr>
          <p:cNvSpPr txBox="1"/>
          <p:nvPr/>
        </p:nvSpPr>
        <p:spPr>
          <a:xfrm>
            <a:off x="8737601" y="6579513"/>
            <a:ext cx="444499" cy="276999"/>
          </a:xfrm>
          <a:prstGeom prst="rect">
            <a:avLst/>
          </a:prstGeom>
          <a:noFill/>
        </p:spPr>
        <p:txBody>
          <a:bodyPr wrap="square" rtlCol="0">
            <a:spAutoFit/>
          </a:bodyPr>
          <a:lstStyle/>
          <a:p>
            <a:r>
              <a:rPr lang="en-US" sz="1200" dirty="0">
                <a:latin typeface="Times New Roman"/>
                <a:cs typeface="Times New Roman"/>
              </a:rPr>
              <a:t>3.)</a:t>
            </a:r>
          </a:p>
        </p:txBody>
      </p:sp>
    </p:spTree>
    <p:extLst>
      <p:ext uri="{BB962C8B-B14F-4D97-AF65-F5344CB8AC3E}">
        <p14:creationId xmlns:p14="http://schemas.microsoft.com/office/powerpoint/2010/main" val="1816140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30.)</a:t>
            </a:r>
          </a:p>
        </p:txBody>
      </p:sp>
      <p:sp>
        <p:nvSpPr>
          <p:cNvPr id="11" name="Freeform 10"/>
          <p:cNvSpPr/>
          <p:nvPr/>
        </p:nvSpPr>
        <p:spPr>
          <a:xfrm>
            <a:off x="6826517" y="1906526"/>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7" name="Object 2"/>
          <p:cNvGraphicFramePr>
            <a:graphicFrameLocks noChangeAspect="1"/>
          </p:cNvGraphicFramePr>
          <p:nvPr/>
        </p:nvGraphicFramePr>
        <p:xfrm>
          <a:off x="7537450" y="155466"/>
          <a:ext cx="79375" cy="102769"/>
        </p:xfrm>
        <a:graphic>
          <a:graphicData uri="http://schemas.openxmlformats.org/presentationml/2006/ole">
            <mc:AlternateContent xmlns:mc="http://schemas.openxmlformats.org/markup-compatibility/2006">
              <mc:Choice xmlns:v="urn:schemas-microsoft-com:vml" Requires="v">
                <p:oleObj spid="_x0000_s27959" name="Equation" r:id="rId4" imgW="88900" imgH="114300" progId="Equation.DSMT4">
                  <p:embed/>
                </p:oleObj>
              </mc:Choice>
              <mc:Fallback>
                <p:oleObj name="Equation" r:id="rId4" imgW="88900" imgH="114300" progId="Equation.DSMT4">
                  <p:embed/>
                  <p:pic>
                    <p:nvPicPr>
                      <p:cNvPr id="17" name="Object 2"/>
                      <p:cNvPicPr>
                        <a:picLocks noChangeAspect="1" noChangeArrowheads="1"/>
                      </p:cNvPicPr>
                      <p:nvPr/>
                    </p:nvPicPr>
                    <p:blipFill>
                      <a:blip r:embed="rId5"/>
                      <a:srcRect/>
                      <a:stretch>
                        <a:fillRect/>
                      </a:stretch>
                    </p:blipFill>
                    <p:spPr bwMode="auto">
                      <a:xfrm>
                        <a:off x="7537450" y="155466"/>
                        <a:ext cx="79375" cy="102769"/>
                      </a:xfrm>
                      <a:prstGeom prst="rect">
                        <a:avLst/>
                      </a:prstGeom>
                      <a:noFill/>
                      <a:ln>
                        <a:noFill/>
                      </a:ln>
                      <a:effectLst/>
                    </p:spPr>
                  </p:pic>
                </p:oleObj>
              </mc:Fallback>
            </mc:AlternateContent>
          </a:graphicData>
        </a:graphic>
      </p:graphicFrame>
      <p:sp>
        <p:nvSpPr>
          <p:cNvPr id="23" name="Rectangle 22"/>
          <p:cNvSpPr/>
          <p:nvPr/>
        </p:nvSpPr>
        <p:spPr>
          <a:xfrm rot="16200000">
            <a:off x="8506522" y="1871470"/>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Object 2"/>
          <p:cNvGraphicFramePr>
            <a:graphicFrameLocks noChangeAspect="1"/>
          </p:cNvGraphicFramePr>
          <p:nvPr/>
        </p:nvGraphicFramePr>
        <p:xfrm>
          <a:off x="8262106" y="1687349"/>
          <a:ext cx="250825" cy="190500"/>
        </p:xfrm>
        <a:graphic>
          <a:graphicData uri="http://schemas.openxmlformats.org/presentationml/2006/ole">
            <mc:AlternateContent xmlns:mc="http://schemas.openxmlformats.org/markup-compatibility/2006">
              <mc:Choice xmlns:v="urn:schemas-microsoft-com:vml" Requires="v">
                <p:oleObj spid="_x0000_s27960" name="Equation" r:id="rId6" imgW="165100" imgH="127000" progId="Equation.DSMT4">
                  <p:embed/>
                </p:oleObj>
              </mc:Choice>
              <mc:Fallback>
                <p:oleObj name="Equation" r:id="rId6" imgW="165100" imgH="127000" progId="Equation.DSMT4">
                  <p:embed/>
                  <p:pic>
                    <p:nvPicPr>
                      <p:cNvPr id="27" name="Object 2"/>
                      <p:cNvPicPr>
                        <a:picLocks noChangeAspect="1" noChangeArrowheads="1"/>
                      </p:cNvPicPr>
                      <p:nvPr/>
                    </p:nvPicPr>
                    <p:blipFill>
                      <a:blip r:embed="rId7"/>
                      <a:srcRect/>
                      <a:stretch>
                        <a:fillRect/>
                      </a:stretch>
                    </p:blipFill>
                    <p:spPr bwMode="auto">
                      <a:xfrm>
                        <a:off x="8262106" y="1687349"/>
                        <a:ext cx="250825" cy="190500"/>
                      </a:xfrm>
                      <a:prstGeom prst="rect">
                        <a:avLst/>
                      </a:prstGeom>
                      <a:noFill/>
                      <a:ln>
                        <a:noFill/>
                      </a:ln>
                      <a:effectLst/>
                    </p:spPr>
                  </p:pic>
                </p:oleObj>
              </mc:Fallback>
            </mc:AlternateContent>
          </a:graphicData>
        </a:graphic>
      </p:graphicFrame>
      <p:sp>
        <p:nvSpPr>
          <p:cNvPr id="25" name="Rectangle 24"/>
          <p:cNvSpPr/>
          <p:nvPr/>
        </p:nvSpPr>
        <p:spPr>
          <a:xfrm rot="16200000">
            <a:off x="7510279" y="2872061"/>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 Box 56"/>
          <p:cNvSpPr txBox="1">
            <a:spLocks/>
          </p:cNvSpPr>
          <p:nvPr/>
        </p:nvSpPr>
        <p:spPr bwMode="auto">
          <a:xfrm>
            <a:off x="309364" y="938197"/>
            <a:ext cx="8669536"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To begin, </a:t>
            </a:r>
            <a:r>
              <a:rPr lang="en-US" sz="2000" dirty="0">
                <a:latin typeface="Times New Roman"/>
                <a:cs typeface="Times New Roman"/>
              </a:rPr>
              <a:t>the velocity     of the mass </a:t>
            </a:r>
            <a:r>
              <a:rPr lang="en-US" sz="2000" i="1" dirty="0">
                <a:solidFill>
                  <a:srgbClr val="FF0000"/>
                </a:solidFill>
                <a:latin typeface="Times New Roman"/>
                <a:cs typeface="Times New Roman"/>
              </a:rPr>
              <a:t>m</a:t>
            </a:r>
            <a:r>
              <a:rPr lang="en-US" sz="2000" dirty="0">
                <a:latin typeface="Times New Roman"/>
                <a:cs typeface="Times New Roman"/>
              </a:rPr>
              <a:t> just before the collision can be determine using </a:t>
            </a:r>
            <a:r>
              <a:rPr lang="en-US" sz="2000" i="1" dirty="0">
                <a:solidFill>
                  <a:srgbClr val="0000FF"/>
                </a:solidFill>
                <a:latin typeface="Times New Roman"/>
                <a:cs typeface="Times New Roman"/>
              </a:rPr>
              <a:t>conservation of energy</a:t>
            </a:r>
            <a:r>
              <a:rPr lang="en-US" sz="2000" dirty="0">
                <a:latin typeface="Times New Roman"/>
                <a:cs typeface="Times New Roman"/>
              </a:rPr>
              <a:t>:</a:t>
            </a:r>
          </a:p>
        </p:txBody>
      </p:sp>
      <p:graphicFrame>
        <p:nvGraphicFramePr>
          <p:cNvPr id="49" name="Object 2"/>
          <p:cNvGraphicFramePr>
            <a:graphicFrameLocks noChangeAspect="1"/>
          </p:cNvGraphicFramePr>
          <p:nvPr/>
        </p:nvGraphicFramePr>
        <p:xfrm>
          <a:off x="1606944" y="1906526"/>
          <a:ext cx="4633913" cy="1331913"/>
        </p:xfrm>
        <a:graphic>
          <a:graphicData uri="http://schemas.openxmlformats.org/presentationml/2006/ole">
            <mc:AlternateContent xmlns:mc="http://schemas.openxmlformats.org/markup-compatibility/2006">
              <mc:Choice xmlns:v="urn:schemas-microsoft-com:vml" Requires="v">
                <p:oleObj spid="_x0000_s27961" name="Equation" r:id="rId8" imgW="2641600" imgH="812800" progId="Equation.DSMT4">
                  <p:embed/>
                </p:oleObj>
              </mc:Choice>
              <mc:Fallback>
                <p:oleObj name="Equation" r:id="rId8" imgW="2641600" imgH="812800" progId="Equation.DSMT4">
                  <p:embed/>
                  <p:pic>
                    <p:nvPicPr>
                      <p:cNvPr id="49" name="Object 2"/>
                      <p:cNvPicPr>
                        <a:picLocks noChangeAspect="1" noChangeArrowheads="1"/>
                      </p:cNvPicPr>
                      <p:nvPr/>
                    </p:nvPicPr>
                    <p:blipFill>
                      <a:blip r:embed="rId9"/>
                      <a:srcRect/>
                      <a:stretch>
                        <a:fillRect/>
                      </a:stretch>
                    </p:blipFill>
                    <p:spPr bwMode="auto">
                      <a:xfrm>
                        <a:off x="1606944" y="1906526"/>
                        <a:ext cx="4633913" cy="1331913"/>
                      </a:xfrm>
                      <a:prstGeom prst="rect">
                        <a:avLst/>
                      </a:prstGeom>
                      <a:noFill/>
                      <a:ln>
                        <a:noFill/>
                      </a:ln>
                      <a:effectLst/>
                    </p:spPr>
                  </p:pic>
                </p:oleObj>
              </mc:Fallback>
            </mc:AlternateContent>
          </a:graphicData>
        </a:graphic>
      </p:graphicFrame>
      <p:graphicFrame>
        <p:nvGraphicFramePr>
          <p:cNvPr id="50" name="Object 2"/>
          <p:cNvGraphicFramePr>
            <a:graphicFrameLocks noChangeAspect="1"/>
          </p:cNvGraphicFramePr>
          <p:nvPr/>
        </p:nvGraphicFramePr>
        <p:xfrm>
          <a:off x="2633663" y="990127"/>
          <a:ext cx="266700" cy="333375"/>
        </p:xfrm>
        <a:graphic>
          <a:graphicData uri="http://schemas.openxmlformats.org/presentationml/2006/ole">
            <mc:AlternateContent xmlns:mc="http://schemas.openxmlformats.org/markup-compatibility/2006">
              <mc:Choice xmlns:v="urn:schemas-microsoft-com:vml" Requires="v">
                <p:oleObj spid="_x0000_s27962" name="Equation" r:id="rId10" imgW="152400" imgH="203200" progId="Equation.DSMT4">
                  <p:embed/>
                </p:oleObj>
              </mc:Choice>
              <mc:Fallback>
                <p:oleObj name="Equation" r:id="rId10" imgW="152400" imgH="203200" progId="Equation.DSMT4">
                  <p:embed/>
                  <p:pic>
                    <p:nvPicPr>
                      <p:cNvPr id="50" name="Object 2"/>
                      <p:cNvPicPr>
                        <a:picLocks noChangeAspect="1" noChangeArrowheads="1"/>
                      </p:cNvPicPr>
                      <p:nvPr/>
                    </p:nvPicPr>
                    <p:blipFill>
                      <a:blip r:embed="rId11"/>
                      <a:srcRect/>
                      <a:stretch>
                        <a:fillRect/>
                      </a:stretch>
                    </p:blipFill>
                    <p:spPr bwMode="auto">
                      <a:xfrm>
                        <a:off x="2633663" y="990127"/>
                        <a:ext cx="266700" cy="333375"/>
                      </a:xfrm>
                      <a:prstGeom prst="rect">
                        <a:avLst/>
                      </a:prstGeom>
                      <a:noFill/>
                      <a:ln>
                        <a:noFill/>
                      </a:ln>
                      <a:effectLst/>
                    </p:spPr>
                  </p:pic>
                </p:oleObj>
              </mc:Fallback>
            </mc:AlternateContent>
          </a:graphicData>
        </a:graphic>
      </p:graphicFrame>
      <p:cxnSp>
        <p:nvCxnSpPr>
          <p:cNvPr id="3" name="Straight Arrow Connector 2"/>
          <p:cNvCxnSpPr/>
          <p:nvPr/>
        </p:nvCxnSpPr>
        <p:spPr>
          <a:xfrm flipH="1">
            <a:off x="7104800" y="2767424"/>
            <a:ext cx="600002"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1" name="Object 2"/>
          <p:cNvGraphicFramePr>
            <a:graphicFrameLocks noChangeAspect="1"/>
          </p:cNvGraphicFramePr>
          <p:nvPr/>
        </p:nvGraphicFramePr>
        <p:xfrm>
          <a:off x="7242913" y="2434049"/>
          <a:ext cx="268287" cy="333375"/>
        </p:xfrm>
        <a:graphic>
          <a:graphicData uri="http://schemas.openxmlformats.org/presentationml/2006/ole">
            <mc:AlternateContent xmlns:mc="http://schemas.openxmlformats.org/markup-compatibility/2006">
              <mc:Choice xmlns:v="urn:schemas-microsoft-com:vml" Requires="v">
                <p:oleObj spid="_x0000_s27963" name="Equation" r:id="rId12" imgW="152400" imgH="203200" progId="Equation.DSMT4">
                  <p:embed/>
                </p:oleObj>
              </mc:Choice>
              <mc:Fallback>
                <p:oleObj name="Equation" r:id="rId12" imgW="152400" imgH="203200" progId="Equation.DSMT4">
                  <p:embed/>
                  <p:pic>
                    <p:nvPicPr>
                      <p:cNvPr id="31" name="Object 2"/>
                      <p:cNvPicPr>
                        <a:picLocks noChangeAspect="1" noChangeArrowheads="1"/>
                      </p:cNvPicPr>
                      <p:nvPr/>
                    </p:nvPicPr>
                    <p:blipFill>
                      <a:blip r:embed="rId13"/>
                      <a:srcRect/>
                      <a:stretch>
                        <a:fillRect/>
                      </a:stretch>
                    </p:blipFill>
                    <p:spPr bwMode="auto">
                      <a:xfrm>
                        <a:off x="7242913" y="2434049"/>
                        <a:ext cx="268287" cy="333375"/>
                      </a:xfrm>
                      <a:prstGeom prst="rect">
                        <a:avLst/>
                      </a:prstGeom>
                      <a:noFill/>
                      <a:ln>
                        <a:noFill/>
                      </a:ln>
                      <a:effectLst/>
                    </p:spPr>
                  </p:pic>
                </p:oleObj>
              </mc:Fallback>
            </mc:AlternateContent>
          </a:graphicData>
        </a:graphic>
      </p:graphicFrame>
      <p:sp>
        <p:nvSpPr>
          <p:cNvPr id="32" name="Text Box 56"/>
          <p:cNvSpPr txBox="1">
            <a:spLocks/>
          </p:cNvSpPr>
          <p:nvPr/>
        </p:nvSpPr>
        <p:spPr bwMode="auto">
          <a:xfrm>
            <a:off x="309364" y="3502975"/>
            <a:ext cx="8580636"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Because there are </a:t>
            </a:r>
            <a:r>
              <a:rPr lang="en-US" sz="2000" dirty="0">
                <a:solidFill>
                  <a:srgbClr val="0000FF"/>
                </a:solidFill>
                <a:latin typeface="Times New Roman"/>
                <a:cs typeface="Times New Roman"/>
              </a:rPr>
              <a:t>no external torques acting about the pin</a:t>
            </a:r>
            <a:r>
              <a:rPr lang="en-US" sz="2000" dirty="0">
                <a:latin typeface="Times New Roman"/>
                <a:cs typeface="Times New Roman"/>
              </a:rPr>
              <a:t>, </a:t>
            </a:r>
            <a:r>
              <a:rPr lang="en-US" sz="2000" i="1" dirty="0">
                <a:solidFill>
                  <a:srgbClr val="FF0000"/>
                </a:solidFill>
                <a:latin typeface="Times New Roman"/>
                <a:cs typeface="Times New Roman"/>
              </a:rPr>
              <a:t>conservation of angular momentum </a:t>
            </a:r>
            <a:r>
              <a:rPr lang="en-US" sz="2000" dirty="0">
                <a:solidFill>
                  <a:schemeClr val="tx1"/>
                </a:solidFill>
                <a:latin typeface="Times New Roman"/>
                <a:cs typeface="Times New Roman"/>
              </a:rPr>
              <a:t>is the key to the collision.  Taking a </a:t>
            </a:r>
            <a:r>
              <a:rPr lang="en-US" sz="2000" i="1" dirty="0">
                <a:solidFill>
                  <a:srgbClr val="0000FF"/>
                </a:solidFill>
                <a:latin typeface="Times New Roman"/>
                <a:cs typeface="Times New Roman"/>
              </a:rPr>
              <a:t>time interval </a:t>
            </a:r>
            <a:r>
              <a:rPr lang="en-US" sz="2000" dirty="0">
                <a:solidFill>
                  <a:srgbClr val="008000"/>
                </a:solidFill>
                <a:latin typeface="Times New Roman"/>
                <a:cs typeface="Times New Roman"/>
              </a:rPr>
              <a:t>through the collision</a:t>
            </a:r>
            <a:r>
              <a:rPr lang="en-US" sz="2000" dirty="0">
                <a:solidFill>
                  <a:schemeClr val="tx1"/>
                </a:solidFill>
                <a:latin typeface="Times New Roman"/>
                <a:cs typeface="Times New Roman"/>
              </a:rPr>
              <a:t>, and </a:t>
            </a:r>
            <a:r>
              <a:rPr lang="en-US" sz="2000" dirty="0">
                <a:solidFill>
                  <a:srgbClr val="0000FF"/>
                </a:solidFill>
                <a:latin typeface="Times New Roman"/>
                <a:cs typeface="Times New Roman"/>
              </a:rPr>
              <a:t>summing the angular momenta </a:t>
            </a:r>
            <a:r>
              <a:rPr lang="en-US" sz="2000" i="1" dirty="0">
                <a:solidFill>
                  <a:srgbClr val="FF0000"/>
                </a:solidFill>
                <a:latin typeface="Times New Roman"/>
                <a:cs typeface="Times New Roman"/>
              </a:rPr>
              <a:t>about the pin</a:t>
            </a:r>
            <a:r>
              <a:rPr lang="en-US" sz="2000" dirty="0">
                <a:latin typeface="Times New Roman"/>
                <a:cs typeface="Times New Roman"/>
              </a:rPr>
              <a:t>, we can write:</a:t>
            </a:r>
          </a:p>
        </p:txBody>
      </p:sp>
      <p:graphicFrame>
        <p:nvGraphicFramePr>
          <p:cNvPr id="33" name="Object 2"/>
          <p:cNvGraphicFramePr>
            <a:graphicFrameLocks noChangeAspect="1"/>
          </p:cNvGraphicFramePr>
          <p:nvPr/>
        </p:nvGraphicFramePr>
        <p:xfrm>
          <a:off x="2161302" y="4779081"/>
          <a:ext cx="4032250" cy="1103313"/>
        </p:xfrm>
        <a:graphic>
          <a:graphicData uri="http://schemas.openxmlformats.org/presentationml/2006/ole">
            <mc:AlternateContent xmlns:mc="http://schemas.openxmlformats.org/markup-compatibility/2006">
              <mc:Choice xmlns:v="urn:schemas-microsoft-com:vml" Requires="v">
                <p:oleObj spid="_x0000_s27964" name="Equation" r:id="rId14" imgW="2298700" imgH="673100" progId="Equation.DSMT4">
                  <p:embed/>
                </p:oleObj>
              </mc:Choice>
              <mc:Fallback>
                <p:oleObj name="Equation" r:id="rId14" imgW="2298700" imgH="673100" progId="Equation.DSMT4">
                  <p:embed/>
                  <p:pic>
                    <p:nvPicPr>
                      <p:cNvPr id="33" name="Object 2"/>
                      <p:cNvPicPr>
                        <a:picLocks noChangeAspect="1" noChangeArrowheads="1"/>
                      </p:cNvPicPr>
                      <p:nvPr/>
                    </p:nvPicPr>
                    <p:blipFill>
                      <a:blip r:embed="rId15"/>
                      <a:srcRect/>
                      <a:stretch>
                        <a:fillRect/>
                      </a:stretch>
                    </p:blipFill>
                    <p:spPr bwMode="auto">
                      <a:xfrm>
                        <a:off x="2161302" y="4779081"/>
                        <a:ext cx="4032250" cy="1103313"/>
                      </a:xfrm>
                      <a:prstGeom prst="rect">
                        <a:avLst/>
                      </a:prstGeom>
                      <a:noFill/>
                      <a:ln>
                        <a:noFill/>
                      </a:ln>
                      <a:effectLst/>
                    </p:spPr>
                  </p:pic>
                </p:oleObj>
              </mc:Fallback>
            </mc:AlternateContent>
          </a:graphicData>
        </a:graphic>
      </p:graphicFrame>
      <p:sp>
        <p:nvSpPr>
          <p:cNvPr id="34" name="Text Box 56"/>
          <p:cNvSpPr txBox="1">
            <a:spLocks/>
          </p:cNvSpPr>
          <p:nvPr/>
        </p:nvSpPr>
        <p:spPr bwMode="auto">
          <a:xfrm>
            <a:off x="309364" y="6049850"/>
            <a:ext cx="8218419"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We need those </a:t>
            </a:r>
            <a:r>
              <a:rPr lang="en-US" sz="2000" i="1" dirty="0">
                <a:solidFill>
                  <a:srgbClr val="0000FF"/>
                </a:solidFill>
                <a:latin typeface="Times New Roman"/>
                <a:cs typeface="Times New Roman"/>
              </a:rPr>
              <a:t>angular momentum </a:t>
            </a:r>
            <a:r>
              <a:rPr lang="en-US" sz="2000" dirty="0">
                <a:solidFill>
                  <a:schemeClr val="tx1"/>
                </a:solidFill>
                <a:latin typeface="Times New Roman"/>
                <a:cs typeface="Times New Roman"/>
              </a:rPr>
              <a:t>quantities.  </a:t>
            </a:r>
            <a:endParaRPr lang="en-US" sz="2000" dirty="0">
              <a:latin typeface="Times New Roman"/>
              <a:cs typeface="Times New Roman"/>
            </a:endParaRPr>
          </a:p>
        </p:txBody>
      </p:sp>
      <p:sp>
        <p:nvSpPr>
          <p:cNvPr id="37" name="Freeform 36"/>
          <p:cNvSpPr/>
          <p:nvPr/>
        </p:nvSpPr>
        <p:spPr>
          <a:xfrm>
            <a:off x="7275914" y="5652625"/>
            <a:ext cx="1360087" cy="799358"/>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692102" y="4661415"/>
            <a:ext cx="63532" cy="1724431"/>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9" name="Object 2"/>
          <p:cNvGraphicFramePr>
            <a:graphicFrameLocks noChangeAspect="1"/>
          </p:cNvGraphicFramePr>
          <p:nvPr/>
        </p:nvGraphicFramePr>
        <p:xfrm>
          <a:off x="7696640" y="4699910"/>
          <a:ext cx="56725" cy="73443"/>
        </p:xfrm>
        <a:graphic>
          <a:graphicData uri="http://schemas.openxmlformats.org/presentationml/2006/ole">
            <mc:AlternateContent xmlns:mc="http://schemas.openxmlformats.org/markup-compatibility/2006">
              <mc:Choice xmlns:v="urn:schemas-microsoft-com:vml" Requires="v">
                <p:oleObj spid="_x0000_s27965" name="Equation" r:id="rId16" imgW="88900" imgH="114300" progId="Equation.DSMT4">
                  <p:embed/>
                </p:oleObj>
              </mc:Choice>
              <mc:Fallback>
                <p:oleObj name="Equation" r:id="rId16" imgW="88900" imgH="114300" progId="Equation.DSMT4">
                  <p:embed/>
                  <p:pic>
                    <p:nvPicPr>
                      <p:cNvPr id="39" name="Object 2"/>
                      <p:cNvPicPr>
                        <a:picLocks noChangeAspect="1" noChangeArrowheads="1"/>
                      </p:cNvPicPr>
                      <p:nvPr/>
                    </p:nvPicPr>
                    <p:blipFill>
                      <a:blip r:embed="rId5"/>
                      <a:srcRect/>
                      <a:stretch>
                        <a:fillRect/>
                      </a:stretch>
                    </p:blipFill>
                    <p:spPr bwMode="auto">
                      <a:xfrm>
                        <a:off x="7696640" y="4699910"/>
                        <a:ext cx="56725" cy="73443"/>
                      </a:xfrm>
                      <a:prstGeom prst="rect">
                        <a:avLst/>
                      </a:prstGeom>
                      <a:noFill/>
                      <a:ln>
                        <a:noFill/>
                      </a:ln>
                      <a:effectLst/>
                    </p:spPr>
                  </p:pic>
                </p:oleObj>
              </mc:Fallback>
            </mc:AlternateContent>
          </a:graphicData>
        </a:graphic>
      </p:graphicFrame>
      <p:graphicFrame>
        <p:nvGraphicFramePr>
          <p:cNvPr id="41" name="Object 2"/>
          <p:cNvGraphicFramePr>
            <a:graphicFrameLocks noChangeAspect="1"/>
          </p:cNvGraphicFramePr>
          <p:nvPr/>
        </p:nvGraphicFramePr>
        <p:xfrm>
          <a:off x="7755634" y="6164629"/>
          <a:ext cx="179250" cy="136139"/>
        </p:xfrm>
        <a:graphic>
          <a:graphicData uri="http://schemas.openxmlformats.org/presentationml/2006/ole">
            <mc:AlternateContent xmlns:mc="http://schemas.openxmlformats.org/markup-compatibility/2006">
              <mc:Choice xmlns:v="urn:schemas-microsoft-com:vml" Requires="v">
                <p:oleObj spid="_x0000_s27966" name="Equation" r:id="rId17" imgW="165100" imgH="127000" progId="Equation.DSMT4">
                  <p:embed/>
                </p:oleObj>
              </mc:Choice>
              <mc:Fallback>
                <p:oleObj name="Equation" r:id="rId17" imgW="165100" imgH="127000" progId="Equation.DSMT4">
                  <p:embed/>
                  <p:pic>
                    <p:nvPicPr>
                      <p:cNvPr id="41" name="Object 2"/>
                      <p:cNvPicPr>
                        <a:picLocks noChangeAspect="1" noChangeArrowheads="1"/>
                      </p:cNvPicPr>
                      <p:nvPr/>
                    </p:nvPicPr>
                    <p:blipFill>
                      <a:blip r:embed="rId7"/>
                      <a:srcRect/>
                      <a:stretch>
                        <a:fillRect/>
                      </a:stretch>
                    </p:blipFill>
                    <p:spPr bwMode="auto">
                      <a:xfrm>
                        <a:off x="7755634" y="6164629"/>
                        <a:ext cx="179250" cy="136139"/>
                      </a:xfrm>
                      <a:prstGeom prst="rect">
                        <a:avLst/>
                      </a:prstGeom>
                      <a:noFill/>
                      <a:ln>
                        <a:noFill/>
                      </a:ln>
                      <a:effectLst/>
                    </p:spPr>
                  </p:pic>
                </p:oleObj>
              </mc:Fallback>
            </mc:AlternateContent>
          </a:graphicData>
        </a:graphic>
      </p:graphicFrame>
      <p:graphicFrame>
        <p:nvGraphicFramePr>
          <p:cNvPr id="51" name="Object 2"/>
          <p:cNvGraphicFramePr>
            <a:graphicFrameLocks noChangeAspect="1"/>
          </p:cNvGraphicFramePr>
          <p:nvPr/>
        </p:nvGraphicFramePr>
        <p:xfrm>
          <a:off x="7420958" y="5810250"/>
          <a:ext cx="275682" cy="176981"/>
        </p:xfrm>
        <a:graphic>
          <a:graphicData uri="http://schemas.openxmlformats.org/presentationml/2006/ole">
            <mc:AlternateContent xmlns:mc="http://schemas.openxmlformats.org/markup-compatibility/2006">
              <mc:Choice xmlns:v="urn:schemas-microsoft-com:vml" Requires="v">
                <p:oleObj spid="_x0000_s27967" name="Equation" r:id="rId18" imgW="254000" imgH="165100" progId="Equation.DSMT4">
                  <p:embed/>
                </p:oleObj>
              </mc:Choice>
              <mc:Fallback>
                <p:oleObj name="Equation" r:id="rId18" imgW="254000" imgH="165100" progId="Equation.DSMT4">
                  <p:embed/>
                  <p:pic>
                    <p:nvPicPr>
                      <p:cNvPr id="51" name="Object 2"/>
                      <p:cNvPicPr>
                        <a:picLocks noChangeAspect="1" noChangeArrowheads="1"/>
                      </p:cNvPicPr>
                      <p:nvPr/>
                    </p:nvPicPr>
                    <p:blipFill>
                      <a:blip r:embed="rId19"/>
                      <a:srcRect/>
                      <a:stretch>
                        <a:fillRect/>
                      </a:stretch>
                    </p:blipFill>
                    <p:spPr bwMode="auto">
                      <a:xfrm>
                        <a:off x="7420958" y="5810250"/>
                        <a:ext cx="275682" cy="176981"/>
                      </a:xfrm>
                      <a:prstGeom prst="rect">
                        <a:avLst/>
                      </a:prstGeom>
                      <a:noFill/>
                      <a:ln>
                        <a:noFill/>
                      </a:ln>
                      <a:effectLst/>
                    </p:spPr>
                  </p:pic>
                </p:oleObj>
              </mc:Fallback>
            </mc:AlternateContent>
          </a:graphicData>
        </a:graphic>
      </p:graphicFrame>
      <p:sp>
        <p:nvSpPr>
          <p:cNvPr id="52" name="Rectangle 51"/>
          <p:cNvSpPr/>
          <p:nvPr/>
        </p:nvSpPr>
        <p:spPr>
          <a:xfrm rot="16200000">
            <a:off x="7764559" y="6342636"/>
            <a:ext cx="57482" cy="56164"/>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4" name="Object 2"/>
          <p:cNvGraphicFramePr>
            <a:graphicFrameLocks noChangeAspect="1"/>
          </p:cNvGraphicFramePr>
          <p:nvPr/>
        </p:nvGraphicFramePr>
        <p:xfrm>
          <a:off x="1543050" y="239713"/>
          <a:ext cx="3098800" cy="649287"/>
        </p:xfrm>
        <a:graphic>
          <a:graphicData uri="http://schemas.openxmlformats.org/presentationml/2006/ole">
            <mc:AlternateContent xmlns:mc="http://schemas.openxmlformats.org/markup-compatibility/2006">
              <mc:Choice xmlns:v="urn:schemas-microsoft-com:vml" Requires="v">
                <p:oleObj spid="_x0000_s27968" name="Equation" r:id="rId20" imgW="1879600" imgH="393700" progId="Equation.DSMT4">
                  <p:embed/>
                </p:oleObj>
              </mc:Choice>
              <mc:Fallback>
                <p:oleObj name="Equation" r:id="rId20" imgW="1879600" imgH="393700" progId="Equation.DSMT4">
                  <p:embed/>
                  <p:pic>
                    <p:nvPicPr>
                      <p:cNvPr id="54" name="Object 2"/>
                      <p:cNvPicPr>
                        <a:picLocks noChangeAspect="1" noChangeArrowheads="1"/>
                      </p:cNvPicPr>
                      <p:nvPr/>
                    </p:nvPicPr>
                    <p:blipFill>
                      <a:blip r:embed="rId21"/>
                      <a:srcRect/>
                      <a:stretch>
                        <a:fillRect/>
                      </a:stretch>
                    </p:blipFill>
                    <p:spPr bwMode="auto">
                      <a:xfrm>
                        <a:off x="1543050" y="239713"/>
                        <a:ext cx="3098800" cy="6492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16590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dissolve">
                                      <p:cBhvr>
                                        <p:cTn id="20" dur="500"/>
                                        <p:tgtEl>
                                          <p:spTgt spid="38"/>
                                        </p:tgtEl>
                                      </p:cBhvr>
                                    </p:animEffect>
                                  </p:childTnLst>
                                </p:cTn>
                              </p:par>
                              <p:par>
                                <p:cTn id="21" presetID="9"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dissolve">
                                      <p:cBhvr>
                                        <p:cTn id="23" dur="500"/>
                                        <p:tgtEl>
                                          <p:spTgt spid="39"/>
                                        </p:tgtEl>
                                      </p:cBhvr>
                                    </p:animEffect>
                                  </p:childTnLst>
                                </p:cTn>
                              </p:par>
                              <p:par>
                                <p:cTn id="24" presetID="9"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dissolve">
                                      <p:cBhvr>
                                        <p:cTn id="26" dur="500"/>
                                        <p:tgtEl>
                                          <p:spTgt spid="41"/>
                                        </p:tgtEl>
                                      </p:cBhvr>
                                    </p:animEffect>
                                  </p:childTnLst>
                                </p:cTn>
                              </p:par>
                              <p:par>
                                <p:cTn id="27" presetID="9"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dissolve">
                                      <p:cBhvr>
                                        <p:cTn id="29" dur="500"/>
                                        <p:tgtEl>
                                          <p:spTgt spid="51"/>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dissolve">
                                      <p:cBhvr>
                                        <p:cTn id="32" dur="500"/>
                                        <p:tgtEl>
                                          <p:spTgt spid="52"/>
                                        </p:tgtEl>
                                      </p:cBhvr>
                                    </p:animEffect>
                                  </p:childTnLst>
                                </p:cTn>
                              </p:par>
                              <p:par>
                                <p:cTn id="33" presetID="9"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dissolv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dissolv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p:bldP spid="37" grpId="0" animBg="1"/>
      <p:bldP spid="38"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31.)</a:t>
            </a:r>
          </a:p>
        </p:txBody>
      </p:sp>
      <p:sp>
        <p:nvSpPr>
          <p:cNvPr id="33" name="Text Box 56"/>
          <p:cNvSpPr txBox="1">
            <a:spLocks/>
          </p:cNvSpPr>
          <p:nvPr/>
        </p:nvSpPr>
        <p:spPr bwMode="auto">
          <a:xfrm>
            <a:off x="324726" y="901718"/>
            <a:ext cx="5333124" cy="1929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To determine </a:t>
            </a:r>
            <a:r>
              <a:rPr lang="en-US" sz="2000" dirty="0">
                <a:latin typeface="Times New Roman"/>
                <a:cs typeface="Times New Roman"/>
              </a:rPr>
              <a:t>the </a:t>
            </a:r>
            <a:r>
              <a:rPr lang="en-US" sz="2000" i="1" dirty="0">
                <a:solidFill>
                  <a:srgbClr val="0000FF"/>
                </a:solidFill>
                <a:latin typeface="Times New Roman"/>
                <a:cs typeface="Times New Roman"/>
              </a:rPr>
              <a:t>angular momentum </a:t>
            </a:r>
            <a:r>
              <a:rPr lang="en-US" sz="2000" dirty="0">
                <a:latin typeface="Times New Roman"/>
                <a:cs typeface="Times New Roman"/>
              </a:rPr>
              <a:t>of the mass about the pin, we can go </a:t>
            </a:r>
            <a:r>
              <a:rPr lang="en-US" sz="2000" dirty="0">
                <a:solidFill>
                  <a:srgbClr val="0000FF"/>
                </a:solidFill>
                <a:latin typeface="Times New Roman"/>
                <a:cs typeface="Times New Roman"/>
              </a:rPr>
              <a:t>two ways</a:t>
            </a:r>
            <a:r>
              <a:rPr lang="en-US" sz="2000" dirty="0">
                <a:latin typeface="Times New Roman"/>
                <a:cs typeface="Times New Roman"/>
              </a:rPr>
              <a:t>.  We can either treat the mass as a </a:t>
            </a:r>
            <a:r>
              <a:rPr lang="en-US" sz="2000" dirty="0">
                <a:solidFill>
                  <a:srgbClr val="FF0000"/>
                </a:solidFill>
                <a:latin typeface="Times New Roman"/>
                <a:cs typeface="Times New Roman"/>
              </a:rPr>
              <a:t>translating</a:t>
            </a:r>
            <a:r>
              <a:rPr lang="en-US" sz="2000" dirty="0">
                <a:latin typeface="Times New Roman"/>
                <a:cs typeface="Times New Roman"/>
              </a:rPr>
              <a:t> </a:t>
            </a:r>
            <a:r>
              <a:rPr lang="en-US" sz="2000" dirty="0">
                <a:solidFill>
                  <a:srgbClr val="FF0000"/>
                </a:solidFill>
                <a:latin typeface="Times New Roman"/>
                <a:cs typeface="Times New Roman"/>
              </a:rPr>
              <a:t>point mass </a:t>
            </a:r>
            <a:r>
              <a:rPr lang="en-US" sz="2000" dirty="0">
                <a:latin typeface="Times New Roman"/>
                <a:cs typeface="Times New Roman"/>
              </a:rPr>
              <a:t>and </a:t>
            </a:r>
            <a:r>
              <a:rPr lang="en-US" sz="2000" dirty="0">
                <a:solidFill>
                  <a:srgbClr val="FF0000"/>
                </a:solidFill>
                <a:latin typeface="Times New Roman"/>
                <a:cs typeface="Times New Roman"/>
              </a:rPr>
              <a:t>using</a:t>
            </a:r>
            <a:r>
              <a:rPr lang="en-US" sz="2000" dirty="0">
                <a:latin typeface="Times New Roman"/>
                <a:cs typeface="Times New Roman"/>
              </a:rPr>
              <a:t>       , or we can </a:t>
            </a:r>
            <a:r>
              <a:rPr lang="en-US" sz="2000" dirty="0">
                <a:solidFill>
                  <a:srgbClr val="FF0000"/>
                </a:solidFill>
                <a:latin typeface="Times New Roman"/>
                <a:cs typeface="Times New Roman"/>
              </a:rPr>
              <a:t>use rotational parameters</a:t>
            </a:r>
            <a:r>
              <a:rPr lang="en-US" sz="2000" dirty="0">
                <a:latin typeface="Times New Roman"/>
                <a:cs typeface="Times New Roman"/>
              </a:rPr>
              <a:t>.  I’ll show both (assuming the </a:t>
            </a:r>
            <a:r>
              <a:rPr lang="en-US" sz="2000" dirty="0">
                <a:solidFill>
                  <a:srgbClr val="0000FF"/>
                </a:solidFill>
                <a:latin typeface="Times New Roman"/>
                <a:cs typeface="Times New Roman"/>
              </a:rPr>
              <a:t>velocity</a:t>
            </a:r>
            <a:r>
              <a:rPr lang="en-US" sz="2000" dirty="0">
                <a:latin typeface="Times New Roman"/>
                <a:cs typeface="Times New Roman"/>
              </a:rPr>
              <a:t> of the mass </a:t>
            </a:r>
            <a:r>
              <a:rPr lang="en-US" sz="2000" dirty="0">
                <a:solidFill>
                  <a:srgbClr val="0000FF"/>
                </a:solidFill>
                <a:latin typeface="Times New Roman"/>
                <a:cs typeface="Times New Roman"/>
              </a:rPr>
              <a:t>at</a:t>
            </a:r>
            <a:r>
              <a:rPr lang="en-US" sz="2000" dirty="0">
                <a:latin typeface="Times New Roman"/>
                <a:cs typeface="Times New Roman"/>
              </a:rPr>
              <a:t> the </a:t>
            </a:r>
            <a:r>
              <a:rPr lang="en-US" sz="2000" dirty="0">
                <a:solidFill>
                  <a:srgbClr val="0000FF"/>
                </a:solidFill>
                <a:latin typeface="Times New Roman"/>
                <a:cs typeface="Times New Roman"/>
              </a:rPr>
              <a:t>bottom</a:t>
            </a:r>
            <a:r>
              <a:rPr lang="en-US" sz="2000" dirty="0">
                <a:latin typeface="Times New Roman"/>
                <a:cs typeface="Times New Roman"/>
              </a:rPr>
              <a:t> of the incline </a:t>
            </a:r>
            <a:r>
              <a:rPr lang="en-US" sz="2000" dirty="0">
                <a:solidFill>
                  <a:srgbClr val="0000FF"/>
                </a:solidFill>
                <a:latin typeface="Times New Roman"/>
                <a:cs typeface="Times New Roman"/>
              </a:rPr>
              <a:t>is</a:t>
            </a:r>
            <a:r>
              <a:rPr lang="en-US" sz="2000" dirty="0">
                <a:latin typeface="Times New Roman"/>
                <a:cs typeface="Times New Roman"/>
              </a:rPr>
              <a:t>    ):</a:t>
            </a:r>
          </a:p>
        </p:txBody>
      </p:sp>
      <p:graphicFrame>
        <p:nvGraphicFramePr>
          <p:cNvPr id="36" name="Object 2"/>
          <p:cNvGraphicFramePr>
            <a:graphicFrameLocks noChangeAspect="1"/>
          </p:cNvGraphicFramePr>
          <p:nvPr/>
        </p:nvGraphicFramePr>
        <p:xfrm>
          <a:off x="1179513" y="3608388"/>
          <a:ext cx="1787525" cy="811212"/>
        </p:xfrm>
        <a:graphic>
          <a:graphicData uri="http://schemas.openxmlformats.org/presentationml/2006/ole">
            <mc:AlternateContent xmlns:mc="http://schemas.openxmlformats.org/markup-compatibility/2006">
              <mc:Choice xmlns:v="urn:schemas-microsoft-com:vml" Requires="v">
                <p:oleObj spid="_x0000_s29014" name="Equation" r:id="rId4" imgW="1016000" imgH="495300" progId="Equation.DSMT4">
                  <p:embed/>
                </p:oleObj>
              </mc:Choice>
              <mc:Fallback>
                <p:oleObj name="Equation" r:id="rId4" imgW="1016000" imgH="495300" progId="Equation.DSMT4">
                  <p:embed/>
                  <p:pic>
                    <p:nvPicPr>
                      <p:cNvPr id="36" name="Object 2"/>
                      <p:cNvPicPr>
                        <a:picLocks noChangeAspect="1" noChangeArrowheads="1"/>
                      </p:cNvPicPr>
                      <p:nvPr/>
                    </p:nvPicPr>
                    <p:blipFill>
                      <a:blip r:embed="rId5"/>
                      <a:srcRect/>
                      <a:stretch>
                        <a:fillRect/>
                      </a:stretch>
                    </p:blipFill>
                    <p:spPr bwMode="auto">
                      <a:xfrm>
                        <a:off x="1179513" y="3608388"/>
                        <a:ext cx="1787525" cy="811212"/>
                      </a:xfrm>
                      <a:prstGeom prst="rect">
                        <a:avLst/>
                      </a:prstGeom>
                      <a:noFill/>
                      <a:ln>
                        <a:noFill/>
                      </a:ln>
                      <a:effectLst/>
                    </p:spPr>
                  </p:pic>
                </p:oleObj>
              </mc:Fallback>
            </mc:AlternateContent>
          </a:graphicData>
        </a:graphic>
      </p:graphicFrame>
      <p:graphicFrame>
        <p:nvGraphicFramePr>
          <p:cNvPr id="24" name="Object 2"/>
          <p:cNvGraphicFramePr>
            <a:graphicFrameLocks noChangeAspect="1"/>
          </p:cNvGraphicFramePr>
          <p:nvPr/>
        </p:nvGraphicFramePr>
        <p:xfrm>
          <a:off x="965915" y="1890709"/>
          <a:ext cx="601663" cy="333375"/>
        </p:xfrm>
        <a:graphic>
          <a:graphicData uri="http://schemas.openxmlformats.org/presentationml/2006/ole">
            <mc:AlternateContent xmlns:mc="http://schemas.openxmlformats.org/markup-compatibility/2006">
              <mc:Choice xmlns:v="urn:schemas-microsoft-com:vml" Requires="v">
                <p:oleObj spid="_x0000_s29015" name="Equation" r:id="rId6" imgW="342900" imgH="203200" progId="Equation.DSMT4">
                  <p:embed/>
                </p:oleObj>
              </mc:Choice>
              <mc:Fallback>
                <p:oleObj name="Equation" r:id="rId6" imgW="342900" imgH="203200" progId="Equation.DSMT4">
                  <p:embed/>
                  <p:pic>
                    <p:nvPicPr>
                      <p:cNvPr id="24" name="Object 2"/>
                      <p:cNvPicPr>
                        <a:picLocks noChangeAspect="1" noChangeArrowheads="1"/>
                      </p:cNvPicPr>
                      <p:nvPr/>
                    </p:nvPicPr>
                    <p:blipFill>
                      <a:blip r:embed="rId7"/>
                      <a:srcRect/>
                      <a:stretch>
                        <a:fillRect/>
                      </a:stretch>
                    </p:blipFill>
                    <p:spPr bwMode="auto">
                      <a:xfrm>
                        <a:off x="965915" y="1890709"/>
                        <a:ext cx="601663" cy="333375"/>
                      </a:xfrm>
                      <a:prstGeom prst="rect">
                        <a:avLst/>
                      </a:prstGeom>
                      <a:noFill/>
                      <a:ln>
                        <a:noFill/>
                      </a:ln>
                      <a:effectLst/>
                    </p:spPr>
                  </p:pic>
                </p:oleObj>
              </mc:Fallback>
            </mc:AlternateContent>
          </a:graphicData>
        </a:graphic>
      </p:graphicFrame>
      <p:sp>
        <p:nvSpPr>
          <p:cNvPr id="25" name="Text Box 56"/>
          <p:cNvSpPr txBox="1">
            <a:spLocks/>
          </p:cNvSpPr>
          <p:nvPr/>
        </p:nvSpPr>
        <p:spPr bwMode="auto">
          <a:xfrm>
            <a:off x="720165" y="3186454"/>
            <a:ext cx="2391335"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FF0000"/>
                </a:solidFill>
                <a:latin typeface="Apple Chancery"/>
                <a:cs typeface="Apple Chancery"/>
              </a:rPr>
              <a:t>translating point mass:</a:t>
            </a:r>
            <a:endParaRPr lang="en-US" sz="1800" dirty="0">
              <a:latin typeface="Times New Roman"/>
              <a:cs typeface="Times New Roman"/>
            </a:endParaRPr>
          </a:p>
        </p:txBody>
      </p:sp>
      <p:graphicFrame>
        <p:nvGraphicFramePr>
          <p:cNvPr id="26" name="Object 2"/>
          <p:cNvGraphicFramePr>
            <a:graphicFrameLocks noChangeAspect="1"/>
          </p:cNvGraphicFramePr>
          <p:nvPr/>
        </p:nvGraphicFramePr>
        <p:xfrm>
          <a:off x="4427538" y="3619500"/>
          <a:ext cx="2028825" cy="1311275"/>
        </p:xfrm>
        <a:graphic>
          <a:graphicData uri="http://schemas.openxmlformats.org/presentationml/2006/ole">
            <mc:AlternateContent xmlns:mc="http://schemas.openxmlformats.org/markup-compatibility/2006">
              <mc:Choice xmlns:v="urn:schemas-microsoft-com:vml" Requires="v">
                <p:oleObj spid="_x0000_s29016" name="Equation" r:id="rId8" imgW="1155700" imgH="800100" progId="Equation.DSMT4">
                  <p:embed/>
                </p:oleObj>
              </mc:Choice>
              <mc:Fallback>
                <p:oleObj name="Equation" r:id="rId8" imgW="1155700" imgH="800100" progId="Equation.DSMT4">
                  <p:embed/>
                  <p:pic>
                    <p:nvPicPr>
                      <p:cNvPr id="26" name="Object 2"/>
                      <p:cNvPicPr>
                        <a:picLocks noChangeAspect="1" noChangeArrowheads="1"/>
                      </p:cNvPicPr>
                      <p:nvPr/>
                    </p:nvPicPr>
                    <p:blipFill>
                      <a:blip r:embed="rId9"/>
                      <a:srcRect/>
                      <a:stretch>
                        <a:fillRect/>
                      </a:stretch>
                    </p:blipFill>
                    <p:spPr bwMode="auto">
                      <a:xfrm>
                        <a:off x="4427538" y="3619500"/>
                        <a:ext cx="2028825" cy="1311275"/>
                      </a:xfrm>
                      <a:prstGeom prst="rect">
                        <a:avLst/>
                      </a:prstGeom>
                      <a:noFill/>
                      <a:ln>
                        <a:noFill/>
                      </a:ln>
                      <a:effectLst/>
                    </p:spPr>
                  </p:pic>
                </p:oleObj>
              </mc:Fallback>
            </mc:AlternateContent>
          </a:graphicData>
        </a:graphic>
      </p:graphicFrame>
      <p:sp>
        <p:nvSpPr>
          <p:cNvPr id="32" name="Text Box 56"/>
          <p:cNvSpPr txBox="1">
            <a:spLocks/>
          </p:cNvSpPr>
          <p:nvPr/>
        </p:nvSpPr>
        <p:spPr bwMode="auto">
          <a:xfrm>
            <a:off x="3989703" y="3186454"/>
            <a:ext cx="2391335"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1800" dirty="0">
                <a:solidFill>
                  <a:srgbClr val="FF0000"/>
                </a:solidFill>
                <a:latin typeface="Apple Chancery"/>
                <a:cs typeface="Apple Chancery"/>
              </a:rPr>
              <a:t>rotational parameters:</a:t>
            </a:r>
            <a:endParaRPr lang="en-US" sz="1800" dirty="0">
              <a:latin typeface="Times New Roman"/>
              <a:cs typeface="Times New Roman"/>
            </a:endParaRPr>
          </a:p>
        </p:txBody>
      </p:sp>
      <p:sp>
        <p:nvSpPr>
          <p:cNvPr id="37" name="Text Box 56"/>
          <p:cNvSpPr txBox="1">
            <a:spLocks/>
          </p:cNvSpPr>
          <p:nvPr/>
        </p:nvSpPr>
        <p:spPr bwMode="auto">
          <a:xfrm>
            <a:off x="6936596" y="4563906"/>
            <a:ext cx="1923173"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0000FF"/>
                </a:solidFill>
                <a:latin typeface="Times New Roman"/>
                <a:cs typeface="Times New Roman"/>
              </a:rPr>
              <a:t>Same either way. </a:t>
            </a:r>
          </a:p>
        </p:txBody>
      </p:sp>
      <p:graphicFrame>
        <p:nvGraphicFramePr>
          <p:cNvPr id="38" name="Object 2"/>
          <p:cNvGraphicFramePr>
            <a:graphicFrameLocks noChangeAspect="1"/>
          </p:cNvGraphicFramePr>
          <p:nvPr/>
        </p:nvGraphicFramePr>
        <p:xfrm>
          <a:off x="3394391" y="2491554"/>
          <a:ext cx="379412" cy="333375"/>
        </p:xfrm>
        <a:graphic>
          <a:graphicData uri="http://schemas.openxmlformats.org/presentationml/2006/ole">
            <mc:AlternateContent xmlns:mc="http://schemas.openxmlformats.org/markup-compatibility/2006">
              <mc:Choice xmlns:v="urn:schemas-microsoft-com:vml" Requires="v">
                <p:oleObj spid="_x0000_s29017" name="Equation" r:id="rId10" imgW="215900" imgH="203200" progId="Equation.DSMT4">
                  <p:embed/>
                </p:oleObj>
              </mc:Choice>
              <mc:Fallback>
                <p:oleObj name="Equation" r:id="rId10" imgW="215900" imgH="203200" progId="Equation.DSMT4">
                  <p:embed/>
                  <p:pic>
                    <p:nvPicPr>
                      <p:cNvPr id="38" name="Object 2"/>
                      <p:cNvPicPr>
                        <a:picLocks noChangeAspect="1" noChangeArrowheads="1"/>
                      </p:cNvPicPr>
                      <p:nvPr/>
                    </p:nvPicPr>
                    <p:blipFill>
                      <a:blip r:embed="rId11"/>
                      <a:srcRect/>
                      <a:stretch>
                        <a:fillRect/>
                      </a:stretch>
                    </p:blipFill>
                    <p:spPr bwMode="auto">
                      <a:xfrm>
                        <a:off x="3394391" y="2491554"/>
                        <a:ext cx="379412" cy="333375"/>
                      </a:xfrm>
                      <a:prstGeom prst="rect">
                        <a:avLst/>
                      </a:prstGeom>
                      <a:noFill/>
                      <a:ln>
                        <a:noFill/>
                      </a:ln>
                      <a:effectLst/>
                    </p:spPr>
                  </p:pic>
                </p:oleObj>
              </mc:Fallback>
            </mc:AlternateContent>
          </a:graphicData>
        </a:graphic>
      </p:graphicFrame>
      <p:sp>
        <p:nvSpPr>
          <p:cNvPr id="40" name="Text Box 56"/>
          <p:cNvSpPr txBox="1">
            <a:spLocks/>
          </p:cNvSpPr>
          <p:nvPr/>
        </p:nvSpPr>
        <p:spPr bwMode="auto">
          <a:xfrm>
            <a:off x="324727" y="4760935"/>
            <a:ext cx="3599573"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After the collision, </a:t>
            </a:r>
            <a:r>
              <a:rPr lang="en-US" sz="2000" dirty="0">
                <a:solidFill>
                  <a:srgbClr val="0000FF"/>
                </a:solidFill>
                <a:latin typeface="Times New Roman"/>
                <a:cs typeface="Times New Roman"/>
              </a:rPr>
              <a:t>the mass’s </a:t>
            </a:r>
            <a:r>
              <a:rPr lang="en-US" sz="2000" i="1" dirty="0">
                <a:solidFill>
                  <a:srgbClr val="0000FF"/>
                </a:solidFill>
                <a:latin typeface="Times New Roman"/>
                <a:cs typeface="Times New Roman"/>
              </a:rPr>
              <a:t>angular momentum </a:t>
            </a:r>
            <a:r>
              <a:rPr lang="en-US" sz="2000" dirty="0">
                <a:solidFill>
                  <a:srgbClr val="0000FF"/>
                </a:solidFill>
                <a:latin typeface="Times New Roman"/>
                <a:cs typeface="Times New Roman"/>
              </a:rPr>
              <a:t>in terms of </a:t>
            </a:r>
            <a:r>
              <a:rPr lang="en-US" sz="2000" i="1" dirty="0">
                <a:solidFill>
                  <a:srgbClr val="FF0000"/>
                </a:solidFill>
                <a:latin typeface="Times New Roman"/>
                <a:cs typeface="Times New Roman"/>
              </a:rPr>
              <a:t>angular velocity</a:t>
            </a:r>
            <a:r>
              <a:rPr lang="en-US" sz="2000" dirty="0">
                <a:latin typeface="Times New Roman"/>
                <a:cs typeface="Times New Roman"/>
              </a:rPr>
              <a:t>: </a:t>
            </a:r>
          </a:p>
        </p:txBody>
      </p:sp>
      <p:graphicFrame>
        <p:nvGraphicFramePr>
          <p:cNvPr id="41" name="Object 2"/>
          <p:cNvGraphicFramePr>
            <a:graphicFrameLocks noChangeAspect="1"/>
          </p:cNvGraphicFramePr>
          <p:nvPr/>
        </p:nvGraphicFramePr>
        <p:xfrm>
          <a:off x="4384675" y="5264150"/>
          <a:ext cx="3236913" cy="1206500"/>
        </p:xfrm>
        <a:graphic>
          <a:graphicData uri="http://schemas.openxmlformats.org/presentationml/2006/ole">
            <mc:AlternateContent xmlns:mc="http://schemas.openxmlformats.org/markup-compatibility/2006">
              <mc:Choice xmlns:v="urn:schemas-microsoft-com:vml" Requires="v">
                <p:oleObj spid="_x0000_s29018" name="Equation" r:id="rId12" imgW="1841500" imgH="736600" progId="Equation.DSMT4">
                  <p:embed/>
                </p:oleObj>
              </mc:Choice>
              <mc:Fallback>
                <p:oleObj name="Equation" r:id="rId12" imgW="1841500" imgH="736600" progId="Equation.DSMT4">
                  <p:embed/>
                  <p:pic>
                    <p:nvPicPr>
                      <p:cNvPr id="41" name="Object 2"/>
                      <p:cNvPicPr>
                        <a:picLocks noChangeAspect="1" noChangeArrowheads="1"/>
                      </p:cNvPicPr>
                      <p:nvPr/>
                    </p:nvPicPr>
                    <p:blipFill>
                      <a:blip r:embed="rId13"/>
                      <a:srcRect/>
                      <a:stretch>
                        <a:fillRect/>
                      </a:stretch>
                    </p:blipFill>
                    <p:spPr bwMode="auto">
                      <a:xfrm>
                        <a:off x="4384675" y="5264150"/>
                        <a:ext cx="3236913" cy="1206500"/>
                      </a:xfrm>
                      <a:prstGeom prst="rect">
                        <a:avLst/>
                      </a:prstGeom>
                      <a:noFill/>
                      <a:ln>
                        <a:noFill/>
                      </a:ln>
                      <a:effectLst/>
                    </p:spPr>
                  </p:pic>
                </p:oleObj>
              </mc:Fallback>
            </mc:AlternateContent>
          </a:graphicData>
        </a:graphic>
      </p:graphicFrame>
      <p:sp>
        <p:nvSpPr>
          <p:cNvPr id="42" name="Text Box 56"/>
          <p:cNvSpPr txBox="1">
            <a:spLocks/>
          </p:cNvSpPr>
          <p:nvPr/>
        </p:nvSpPr>
        <p:spPr bwMode="auto">
          <a:xfrm>
            <a:off x="3192546" y="3760631"/>
            <a:ext cx="1923173"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latin typeface="Times New Roman"/>
                <a:cs typeface="Times New Roman"/>
              </a:rPr>
              <a:t>OR</a:t>
            </a:r>
          </a:p>
        </p:txBody>
      </p:sp>
      <p:cxnSp>
        <p:nvCxnSpPr>
          <p:cNvPr id="3" name="Straight Connector 2"/>
          <p:cNvCxnSpPr/>
          <p:nvPr/>
        </p:nvCxnSpPr>
        <p:spPr>
          <a:xfrm flipV="1">
            <a:off x="5978525" y="4310934"/>
            <a:ext cx="330200" cy="344331"/>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5657850" y="4138807"/>
            <a:ext cx="120650" cy="121366"/>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6948727" y="148860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6" name="Object 2"/>
          <p:cNvGraphicFramePr>
            <a:graphicFrameLocks noChangeAspect="1"/>
          </p:cNvGraphicFramePr>
          <p:nvPr/>
        </p:nvGraphicFramePr>
        <p:xfrm>
          <a:off x="7579780" y="134301"/>
          <a:ext cx="79375" cy="102769"/>
        </p:xfrm>
        <a:graphic>
          <a:graphicData uri="http://schemas.openxmlformats.org/presentationml/2006/ole">
            <mc:AlternateContent xmlns:mc="http://schemas.openxmlformats.org/markup-compatibility/2006">
              <mc:Choice xmlns:v="urn:schemas-microsoft-com:vml" Requires="v">
                <p:oleObj spid="_x0000_s29019" name="Equation" r:id="rId14" imgW="88900" imgH="114300" progId="Equation.DSMT4">
                  <p:embed/>
                </p:oleObj>
              </mc:Choice>
              <mc:Fallback>
                <p:oleObj name="Equation" r:id="rId14" imgW="88900" imgH="114300" progId="Equation.DSMT4">
                  <p:embed/>
                  <p:pic>
                    <p:nvPicPr>
                      <p:cNvPr id="46" name="Object 2"/>
                      <p:cNvPicPr>
                        <a:picLocks noChangeAspect="1" noChangeArrowheads="1"/>
                      </p:cNvPicPr>
                      <p:nvPr/>
                    </p:nvPicPr>
                    <p:blipFill>
                      <a:blip r:embed="rId15"/>
                      <a:srcRect/>
                      <a:stretch>
                        <a:fillRect/>
                      </a:stretch>
                    </p:blipFill>
                    <p:spPr bwMode="auto">
                      <a:xfrm>
                        <a:off x="7579780" y="134301"/>
                        <a:ext cx="79375" cy="102769"/>
                      </a:xfrm>
                      <a:prstGeom prst="rect">
                        <a:avLst/>
                      </a:prstGeom>
                      <a:noFill/>
                      <a:ln>
                        <a:noFill/>
                      </a:ln>
                      <a:effectLst/>
                    </p:spPr>
                  </p:pic>
                </p:oleObj>
              </mc:Fallback>
            </mc:AlternateContent>
          </a:graphicData>
        </a:graphic>
      </p:graphicFrame>
      <p:graphicFrame>
        <p:nvGraphicFramePr>
          <p:cNvPr id="52" name="Object 2"/>
          <p:cNvGraphicFramePr>
            <a:graphicFrameLocks noChangeAspect="1"/>
          </p:cNvGraphicFramePr>
          <p:nvPr/>
        </p:nvGraphicFramePr>
        <p:xfrm>
          <a:off x="7659155" y="1679047"/>
          <a:ext cx="773113" cy="590550"/>
        </p:xfrm>
        <a:graphic>
          <a:graphicData uri="http://schemas.openxmlformats.org/presentationml/2006/ole">
            <mc:AlternateContent xmlns:mc="http://schemas.openxmlformats.org/markup-compatibility/2006">
              <mc:Choice xmlns:v="urn:schemas-microsoft-com:vml" Requires="v">
                <p:oleObj spid="_x0000_s29020" name="Equation" r:id="rId16" imgW="508000" imgH="393700" progId="Equation.DSMT4">
                  <p:embed/>
                </p:oleObj>
              </mc:Choice>
              <mc:Fallback>
                <p:oleObj name="Equation" r:id="rId16" imgW="508000" imgH="393700" progId="Equation.DSMT4">
                  <p:embed/>
                  <p:pic>
                    <p:nvPicPr>
                      <p:cNvPr id="52" name="Object 2"/>
                      <p:cNvPicPr>
                        <a:picLocks noChangeAspect="1" noChangeArrowheads="1"/>
                      </p:cNvPicPr>
                      <p:nvPr/>
                    </p:nvPicPr>
                    <p:blipFill>
                      <a:blip r:embed="rId17"/>
                      <a:srcRect/>
                      <a:stretch>
                        <a:fillRect/>
                      </a:stretch>
                    </p:blipFill>
                    <p:spPr bwMode="auto">
                      <a:xfrm>
                        <a:off x="7659155" y="1679047"/>
                        <a:ext cx="773113" cy="590550"/>
                      </a:xfrm>
                      <a:prstGeom prst="rect">
                        <a:avLst/>
                      </a:prstGeom>
                      <a:noFill/>
                      <a:ln>
                        <a:noFill/>
                      </a:ln>
                      <a:effectLst/>
                    </p:spPr>
                  </p:pic>
                </p:oleObj>
              </mc:Fallback>
            </mc:AlternateContent>
          </a:graphicData>
        </a:graphic>
      </p:graphicFrame>
      <p:sp>
        <p:nvSpPr>
          <p:cNvPr id="53" name="Rectangle 52"/>
          <p:cNvSpPr/>
          <p:nvPr/>
        </p:nvSpPr>
        <p:spPr>
          <a:xfrm rot="16200000">
            <a:off x="7594392" y="2454137"/>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7616825" y="198043"/>
            <a:ext cx="16586" cy="225729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6" name="Object 2"/>
          <p:cNvGraphicFramePr>
            <a:graphicFrameLocks noChangeAspect="1"/>
          </p:cNvGraphicFramePr>
          <p:nvPr/>
        </p:nvGraphicFramePr>
        <p:xfrm>
          <a:off x="7366000" y="1003300"/>
          <a:ext cx="192088" cy="247650"/>
        </p:xfrm>
        <a:graphic>
          <a:graphicData uri="http://schemas.openxmlformats.org/presentationml/2006/ole">
            <mc:AlternateContent xmlns:mc="http://schemas.openxmlformats.org/markup-compatibility/2006">
              <mc:Choice xmlns:v="urn:schemas-microsoft-com:vml" Requires="v">
                <p:oleObj spid="_x0000_s29021" name="Equation" r:id="rId18" imgW="127000" imgH="165100" progId="Equation.DSMT4">
                  <p:embed/>
                </p:oleObj>
              </mc:Choice>
              <mc:Fallback>
                <p:oleObj name="Equation" r:id="rId18" imgW="127000" imgH="165100" progId="Equation.DSMT4">
                  <p:embed/>
                  <p:pic>
                    <p:nvPicPr>
                      <p:cNvPr id="56" name="Object 2"/>
                      <p:cNvPicPr>
                        <a:picLocks noChangeAspect="1" noChangeArrowheads="1"/>
                      </p:cNvPicPr>
                      <p:nvPr/>
                    </p:nvPicPr>
                    <p:blipFill>
                      <a:blip r:embed="rId19"/>
                      <a:srcRect/>
                      <a:stretch>
                        <a:fillRect/>
                      </a:stretch>
                    </p:blipFill>
                    <p:spPr bwMode="auto">
                      <a:xfrm>
                        <a:off x="7366000" y="1003300"/>
                        <a:ext cx="192088" cy="247650"/>
                      </a:xfrm>
                      <a:prstGeom prst="rect">
                        <a:avLst/>
                      </a:prstGeom>
                      <a:noFill/>
                      <a:ln>
                        <a:noFill/>
                      </a:ln>
                      <a:effectLst/>
                    </p:spPr>
                  </p:pic>
                </p:oleObj>
              </mc:Fallback>
            </mc:AlternateContent>
          </a:graphicData>
        </a:graphic>
      </p:graphicFrame>
      <p:sp>
        <p:nvSpPr>
          <p:cNvPr id="10" name="Freeform 9"/>
          <p:cNvSpPr/>
          <p:nvPr/>
        </p:nvSpPr>
        <p:spPr>
          <a:xfrm>
            <a:off x="7327900" y="2150533"/>
            <a:ext cx="618067" cy="160931"/>
          </a:xfrm>
          <a:custGeom>
            <a:avLst/>
            <a:gdLst>
              <a:gd name="connsiteX0" fmla="*/ 618067 w 618067"/>
              <a:gd name="connsiteY0" fmla="*/ 0 h 160931"/>
              <a:gd name="connsiteX1" fmla="*/ 304800 w 618067"/>
              <a:gd name="connsiteY1" fmla="*/ 160867 h 160931"/>
              <a:gd name="connsiteX2" fmla="*/ 0 w 618067"/>
              <a:gd name="connsiteY2" fmla="*/ 21167 h 160931"/>
            </a:gdLst>
            <a:ahLst/>
            <a:cxnLst>
              <a:cxn ang="0">
                <a:pos x="connsiteX0" y="connsiteY0"/>
              </a:cxn>
              <a:cxn ang="0">
                <a:pos x="connsiteX1" y="connsiteY1"/>
              </a:cxn>
              <a:cxn ang="0">
                <a:pos x="connsiteX2" y="connsiteY2"/>
              </a:cxn>
            </a:cxnLst>
            <a:rect l="l" t="t" r="r" b="b"/>
            <a:pathLst>
              <a:path w="618067" h="160931">
                <a:moveTo>
                  <a:pt x="618067" y="0"/>
                </a:moveTo>
                <a:cubicBezTo>
                  <a:pt x="512939" y="78669"/>
                  <a:pt x="407811" y="157339"/>
                  <a:pt x="304800" y="160867"/>
                </a:cubicBezTo>
                <a:cubicBezTo>
                  <a:pt x="201789" y="164395"/>
                  <a:pt x="0" y="21167"/>
                  <a:pt x="0" y="21167"/>
                </a:cubicBezTo>
              </a:path>
            </a:pathLst>
          </a:cu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a:stCxn id="10" idx="2"/>
          </p:cNvCxnSpPr>
          <p:nvPr/>
        </p:nvCxnSpPr>
        <p:spPr>
          <a:xfrm>
            <a:off x="7327900" y="2171700"/>
            <a:ext cx="134938" cy="139764"/>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327900" y="2171700"/>
            <a:ext cx="190500" cy="52384"/>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a:off x="6936596" y="2452628"/>
            <a:ext cx="591956" cy="587"/>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59" name="Object 2"/>
          <p:cNvGraphicFramePr>
            <a:graphicFrameLocks noChangeAspect="1"/>
          </p:cNvGraphicFramePr>
          <p:nvPr/>
        </p:nvGraphicFramePr>
        <p:xfrm>
          <a:off x="6936596" y="2117197"/>
          <a:ext cx="231775" cy="304800"/>
        </p:xfrm>
        <a:graphic>
          <a:graphicData uri="http://schemas.openxmlformats.org/presentationml/2006/ole">
            <mc:AlternateContent xmlns:mc="http://schemas.openxmlformats.org/markup-compatibility/2006">
              <mc:Choice xmlns:v="urn:schemas-microsoft-com:vml" Requires="v">
                <p:oleObj spid="_x0000_s29022" name="Equation" r:id="rId20" imgW="152400" imgH="203200" progId="Equation.DSMT4">
                  <p:embed/>
                </p:oleObj>
              </mc:Choice>
              <mc:Fallback>
                <p:oleObj name="Equation" r:id="rId20" imgW="152400" imgH="203200" progId="Equation.DSMT4">
                  <p:embed/>
                  <p:pic>
                    <p:nvPicPr>
                      <p:cNvPr id="59" name="Object 2"/>
                      <p:cNvPicPr>
                        <a:picLocks noChangeAspect="1" noChangeArrowheads="1"/>
                      </p:cNvPicPr>
                      <p:nvPr/>
                    </p:nvPicPr>
                    <p:blipFill>
                      <a:blip r:embed="rId21"/>
                      <a:srcRect/>
                      <a:stretch>
                        <a:fillRect/>
                      </a:stretch>
                    </p:blipFill>
                    <p:spPr bwMode="auto">
                      <a:xfrm>
                        <a:off x="6936596" y="2117197"/>
                        <a:ext cx="231775" cy="304800"/>
                      </a:xfrm>
                      <a:prstGeom prst="rect">
                        <a:avLst/>
                      </a:prstGeom>
                      <a:noFill/>
                      <a:ln>
                        <a:noFill/>
                      </a:ln>
                      <a:effectLst/>
                    </p:spPr>
                  </p:pic>
                </p:oleObj>
              </mc:Fallback>
            </mc:AlternateContent>
          </a:graphicData>
        </a:graphic>
      </p:graphicFrame>
      <p:graphicFrame>
        <p:nvGraphicFramePr>
          <p:cNvPr id="60" name="Object 2"/>
          <p:cNvGraphicFramePr>
            <a:graphicFrameLocks noChangeAspect="1"/>
          </p:cNvGraphicFramePr>
          <p:nvPr/>
        </p:nvGraphicFramePr>
        <p:xfrm>
          <a:off x="7537450" y="2641600"/>
          <a:ext cx="1273175" cy="381000"/>
        </p:xfrm>
        <a:graphic>
          <a:graphicData uri="http://schemas.openxmlformats.org/presentationml/2006/ole">
            <mc:AlternateContent xmlns:mc="http://schemas.openxmlformats.org/markup-compatibility/2006">
              <mc:Choice xmlns:v="urn:schemas-microsoft-com:vml" Requires="v">
                <p:oleObj spid="_x0000_s29023" name="Equation" r:id="rId22" imgW="838200" imgH="254000" progId="Equation.DSMT4">
                  <p:embed/>
                </p:oleObj>
              </mc:Choice>
              <mc:Fallback>
                <p:oleObj name="Equation" r:id="rId22" imgW="838200" imgH="254000" progId="Equation.DSMT4">
                  <p:embed/>
                  <p:pic>
                    <p:nvPicPr>
                      <p:cNvPr id="60" name="Object 2"/>
                      <p:cNvPicPr>
                        <a:picLocks noChangeAspect="1" noChangeArrowheads="1"/>
                      </p:cNvPicPr>
                      <p:nvPr/>
                    </p:nvPicPr>
                    <p:blipFill>
                      <a:blip r:embed="rId23"/>
                      <a:srcRect/>
                      <a:stretch>
                        <a:fillRect/>
                      </a:stretch>
                    </p:blipFill>
                    <p:spPr bwMode="auto">
                      <a:xfrm>
                        <a:off x="7537450" y="2641600"/>
                        <a:ext cx="1273175" cy="381000"/>
                      </a:xfrm>
                      <a:prstGeom prst="rect">
                        <a:avLst/>
                      </a:prstGeom>
                      <a:noFill/>
                      <a:ln>
                        <a:noFill/>
                      </a:ln>
                      <a:effectLst/>
                    </p:spPr>
                  </p:pic>
                </p:oleObj>
              </mc:Fallback>
            </mc:AlternateContent>
          </a:graphicData>
        </a:graphic>
      </p:graphicFrame>
      <p:graphicFrame>
        <p:nvGraphicFramePr>
          <p:cNvPr id="61" name="Object 2"/>
          <p:cNvGraphicFramePr>
            <a:graphicFrameLocks noChangeAspect="1"/>
          </p:cNvGraphicFramePr>
          <p:nvPr/>
        </p:nvGraphicFramePr>
        <p:xfrm>
          <a:off x="1543050" y="239713"/>
          <a:ext cx="3098800" cy="649287"/>
        </p:xfrm>
        <a:graphic>
          <a:graphicData uri="http://schemas.openxmlformats.org/presentationml/2006/ole">
            <mc:AlternateContent xmlns:mc="http://schemas.openxmlformats.org/markup-compatibility/2006">
              <mc:Choice xmlns:v="urn:schemas-microsoft-com:vml" Requires="v">
                <p:oleObj spid="_x0000_s29024" name="Equation" r:id="rId24" imgW="1879600" imgH="393700" progId="Equation.DSMT4">
                  <p:embed/>
                </p:oleObj>
              </mc:Choice>
              <mc:Fallback>
                <p:oleObj name="Equation" r:id="rId24" imgW="1879600" imgH="393700" progId="Equation.DSMT4">
                  <p:embed/>
                  <p:pic>
                    <p:nvPicPr>
                      <p:cNvPr id="61" name="Object 2"/>
                      <p:cNvPicPr>
                        <a:picLocks noChangeAspect="1" noChangeArrowheads="1"/>
                      </p:cNvPicPr>
                      <p:nvPr/>
                    </p:nvPicPr>
                    <p:blipFill>
                      <a:blip r:embed="rId25"/>
                      <a:srcRect/>
                      <a:stretch>
                        <a:fillRect/>
                      </a:stretch>
                    </p:blipFill>
                    <p:spPr bwMode="auto">
                      <a:xfrm>
                        <a:off x="1543050" y="239713"/>
                        <a:ext cx="3098800" cy="6492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12496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par>
                                <p:cTn id="13" presetID="9"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dissolve">
                                      <p:cBhvr>
                                        <p:cTn id="18" dur="500"/>
                                        <p:tgtEl>
                                          <p:spTgt spid="58"/>
                                        </p:tgtEl>
                                      </p:cBhvr>
                                    </p:animEffect>
                                  </p:childTnLst>
                                </p:cTn>
                              </p:par>
                              <p:par>
                                <p:cTn id="19" presetID="9"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dissolv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dissolve">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dissolve">
                                      <p:cBhvr>
                                        <p:cTn id="31" dur="500"/>
                                        <p:tgtEl>
                                          <p:spTgt spid="4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dissolv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dissolve">
                                      <p:cBhvr>
                                        <p:cTn id="39" dur="500"/>
                                        <p:tgtEl>
                                          <p:spTgt spid="15"/>
                                        </p:tgtEl>
                                      </p:cBhvr>
                                    </p:animEffect>
                                  </p:childTnLst>
                                </p:cTn>
                              </p:par>
                              <p:par>
                                <p:cTn id="40" presetID="9" presetClass="entr" presetSubtype="0" fill="hold" nodeType="with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dissolve">
                                      <p:cBhvr>
                                        <p:cTn id="42" dur="500"/>
                                        <p:tgtEl>
                                          <p:spTgt spid="57"/>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tgtEl>
                                          <p:spTgt spid="10"/>
                                        </p:tgtEl>
                                      </p:cBhvr>
                                    </p:animEffect>
                                  </p:childTnLst>
                                </p:cTn>
                              </p:par>
                              <p:par>
                                <p:cTn id="46" presetID="9" presetClass="entr" presetSubtype="0" fill="hold"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dissolve">
                                      <p:cBhvr>
                                        <p:cTn id="48" dur="500"/>
                                        <p:tgtEl>
                                          <p:spTgt spid="52"/>
                                        </p:tgtEl>
                                      </p:cBhvr>
                                    </p:animEffect>
                                  </p:childTnLst>
                                </p:cTn>
                              </p:par>
                              <p:par>
                                <p:cTn id="49" presetID="9" presetClass="entr" presetSubtype="0" fill="hold" nodeType="with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dissolve">
                                      <p:cBhvr>
                                        <p:cTn id="51" dur="500"/>
                                        <p:tgtEl>
                                          <p:spTgt spid="6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dissolve">
                                      <p:cBhvr>
                                        <p:cTn id="56" dur="500"/>
                                        <p:tgtEl>
                                          <p:spTgt spid="31"/>
                                        </p:tgtEl>
                                      </p:cBhvr>
                                    </p:animEffect>
                                  </p:childTnLst>
                                </p:cTn>
                              </p:par>
                              <p:par>
                                <p:cTn id="57" presetID="9"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dissolve">
                                      <p:cBhvr>
                                        <p:cTn id="59" dur="500"/>
                                        <p:tgtEl>
                                          <p:spTgt spid="3"/>
                                        </p:tgtEl>
                                      </p:cBhvr>
                                    </p:animEffect>
                                  </p:childTnLst>
                                </p:cTn>
                              </p:par>
                              <p:par>
                                <p:cTn id="60" presetID="9" presetClass="entr" presetSubtype="0" fill="hold"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dissolv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dissolve">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dissolve">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dissolve">
                                      <p:cBhvr>
                                        <p:cTn id="7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2" grpId="0"/>
      <p:bldP spid="37" grpId="0"/>
      <p:bldP spid="40" grpId="0"/>
      <p:bldP spid="42"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32.)</a:t>
            </a:r>
          </a:p>
        </p:txBody>
      </p:sp>
      <p:sp>
        <p:nvSpPr>
          <p:cNvPr id="33" name="Text Box 56"/>
          <p:cNvSpPr txBox="1">
            <a:spLocks/>
          </p:cNvSpPr>
          <p:nvPr/>
        </p:nvSpPr>
        <p:spPr bwMode="auto">
          <a:xfrm>
            <a:off x="324727" y="695343"/>
            <a:ext cx="2113673" cy="1929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We need </a:t>
            </a:r>
            <a:r>
              <a:rPr lang="en-US" sz="2000" dirty="0">
                <a:latin typeface="Times New Roman"/>
                <a:cs typeface="Times New Roman"/>
              </a:rPr>
              <a:t>the </a:t>
            </a:r>
            <a:r>
              <a:rPr lang="en-US" sz="2000" i="1" dirty="0">
                <a:solidFill>
                  <a:srgbClr val="0000FF"/>
                </a:solidFill>
                <a:latin typeface="Times New Roman"/>
                <a:cs typeface="Times New Roman"/>
              </a:rPr>
              <a:t>moment of inertia </a:t>
            </a:r>
            <a:r>
              <a:rPr lang="en-US" sz="2000" dirty="0">
                <a:latin typeface="Times New Roman"/>
                <a:cs typeface="Times New Roman"/>
              </a:rPr>
              <a:t>of the rod </a:t>
            </a:r>
            <a:r>
              <a:rPr lang="en-US" sz="2000" dirty="0">
                <a:solidFill>
                  <a:srgbClr val="0000FF"/>
                </a:solidFill>
                <a:latin typeface="Times New Roman"/>
                <a:cs typeface="Times New Roman"/>
              </a:rPr>
              <a:t>about the pin</a:t>
            </a:r>
            <a:r>
              <a:rPr lang="en-US" sz="2000" dirty="0">
                <a:latin typeface="Times New Roman"/>
                <a:cs typeface="Times New Roman"/>
              </a:rPr>
              <a:t>.  We’ll use the </a:t>
            </a:r>
            <a:r>
              <a:rPr lang="en-US" sz="2000" i="1" dirty="0">
                <a:solidFill>
                  <a:srgbClr val="FF0000"/>
                </a:solidFill>
                <a:latin typeface="Times New Roman"/>
                <a:cs typeface="Times New Roman"/>
              </a:rPr>
              <a:t>parallel axis theorem </a:t>
            </a:r>
            <a:r>
              <a:rPr lang="en-US" sz="2000" dirty="0">
                <a:latin typeface="Times New Roman"/>
                <a:cs typeface="Times New Roman"/>
              </a:rPr>
              <a:t>for that:</a:t>
            </a:r>
          </a:p>
        </p:txBody>
      </p:sp>
      <p:graphicFrame>
        <p:nvGraphicFramePr>
          <p:cNvPr id="36" name="Object 2"/>
          <p:cNvGraphicFramePr>
            <a:graphicFrameLocks noChangeAspect="1"/>
          </p:cNvGraphicFramePr>
          <p:nvPr/>
        </p:nvGraphicFramePr>
        <p:xfrm>
          <a:off x="2474913" y="973138"/>
          <a:ext cx="3035300" cy="1500187"/>
        </p:xfrm>
        <a:graphic>
          <a:graphicData uri="http://schemas.openxmlformats.org/presentationml/2006/ole">
            <mc:AlternateContent xmlns:mc="http://schemas.openxmlformats.org/markup-compatibility/2006">
              <mc:Choice xmlns:v="urn:schemas-microsoft-com:vml" Requires="v">
                <p:oleObj spid="_x0000_s30007" name="Equation" r:id="rId4" imgW="1727200" imgH="914400" progId="Equation.DSMT4">
                  <p:embed/>
                </p:oleObj>
              </mc:Choice>
              <mc:Fallback>
                <p:oleObj name="Equation" r:id="rId4" imgW="1727200" imgH="914400" progId="Equation.DSMT4">
                  <p:embed/>
                  <p:pic>
                    <p:nvPicPr>
                      <p:cNvPr id="36" name="Object 2"/>
                      <p:cNvPicPr>
                        <a:picLocks noChangeAspect="1" noChangeArrowheads="1"/>
                      </p:cNvPicPr>
                      <p:nvPr/>
                    </p:nvPicPr>
                    <p:blipFill>
                      <a:blip r:embed="rId5"/>
                      <a:srcRect/>
                      <a:stretch>
                        <a:fillRect/>
                      </a:stretch>
                    </p:blipFill>
                    <p:spPr bwMode="auto">
                      <a:xfrm>
                        <a:off x="2474913" y="973138"/>
                        <a:ext cx="3035300" cy="1500187"/>
                      </a:xfrm>
                      <a:prstGeom prst="rect">
                        <a:avLst/>
                      </a:prstGeom>
                      <a:noFill/>
                      <a:ln>
                        <a:noFill/>
                      </a:ln>
                      <a:effectLst/>
                    </p:spPr>
                  </p:pic>
                </p:oleObj>
              </mc:Fallback>
            </mc:AlternateContent>
          </a:graphicData>
        </a:graphic>
      </p:graphicFrame>
      <p:grpSp>
        <p:nvGrpSpPr>
          <p:cNvPr id="21" name="Group 20"/>
          <p:cNvGrpSpPr/>
          <p:nvPr/>
        </p:nvGrpSpPr>
        <p:grpSpPr>
          <a:xfrm>
            <a:off x="5041900" y="-2070100"/>
            <a:ext cx="4610100" cy="4677246"/>
            <a:chOff x="3924300" y="-2070100"/>
            <a:chExt cx="4610100" cy="4677246"/>
          </a:xfrm>
        </p:grpSpPr>
        <p:sp>
          <p:nvSpPr>
            <p:cNvPr id="24" name="Rectangle 23"/>
            <p:cNvSpPr/>
            <p:nvPr/>
          </p:nvSpPr>
          <p:spPr>
            <a:xfrm rot="2602829">
              <a:off x="5612390" y="-214557"/>
              <a:ext cx="88610" cy="2537311"/>
            </a:xfrm>
            <a:prstGeom prst="rect">
              <a:avLst/>
            </a:prstGeom>
            <a:solidFill>
              <a:srgbClr val="FFFF00"/>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5831127" y="148860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4135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c 31"/>
            <p:cNvSpPr/>
            <p:nvPr/>
          </p:nvSpPr>
          <p:spPr>
            <a:xfrm>
              <a:off x="3924300" y="-2070100"/>
              <a:ext cx="4610100" cy="4610100"/>
            </a:xfrm>
            <a:prstGeom prst="arc">
              <a:avLst>
                <a:gd name="adj1" fmla="val 5063858"/>
                <a:gd name="adj2" fmla="val 7745632"/>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5" name="Object 2"/>
            <p:cNvGraphicFramePr>
              <a:graphicFrameLocks noChangeAspect="1"/>
            </p:cNvGraphicFramePr>
            <p:nvPr/>
          </p:nvGraphicFramePr>
          <p:xfrm>
            <a:off x="6419850" y="155466"/>
            <a:ext cx="79375" cy="102769"/>
          </p:xfrm>
          <a:graphic>
            <a:graphicData uri="http://schemas.openxmlformats.org/presentationml/2006/ole">
              <mc:AlternateContent xmlns:mc="http://schemas.openxmlformats.org/markup-compatibility/2006">
                <mc:Choice xmlns:v="urn:schemas-microsoft-com:vml" Requires="v">
                  <p:oleObj spid="_x0000_s30008" name="Equation" r:id="rId6" imgW="88900" imgH="114300" progId="Equation.DSMT4">
                    <p:embed/>
                  </p:oleObj>
                </mc:Choice>
                <mc:Fallback>
                  <p:oleObj name="Equation" r:id="rId6" imgW="88900" imgH="114300" progId="Equation.DSMT4">
                    <p:embed/>
                    <p:pic>
                      <p:nvPicPr>
                        <p:cNvPr id="35" name="Object 2"/>
                        <p:cNvPicPr>
                          <a:picLocks noChangeAspect="1" noChangeArrowheads="1"/>
                        </p:cNvPicPr>
                        <p:nvPr/>
                      </p:nvPicPr>
                      <p:blipFill>
                        <a:blip r:embed="rId7"/>
                        <a:srcRect/>
                        <a:stretch>
                          <a:fillRect/>
                        </a:stretch>
                      </p:blipFill>
                      <p:spPr bwMode="auto">
                        <a:xfrm>
                          <a:off x="6419850" y="155466"/>
                          <a:ext cx="79375" cy="102769"/>
                        </a:xfrm>
                        <a:prstGeom prst="rect">
                          <a:avLst/>
                        </a:prstGeom>
                        <a:noFill/>
                        <a:ln>
                          <a:noFill/>
                        </a:ln>
                        <a:effectLst/>
                      </p:spPr>
                    </p:pic>
                  </p:oleObj>
                </mc:Fallback>
              </mc:AlternateContent>
            </a:graphicData>
          </a:graphic>
        </p:graphicFrame>
        <p:sp>
          <p:nvSpPr>
            <p:cNvPr id="37" name="Rectangle 36"/>
            <p:cNvSpPr/>
            <p:nvPr/>
          </p:nvSpPr>
          <p:spPr>
            <a:xfrm rot="16200000">
              <a:off x="7511132" y="1453546"/>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8" name="Object 2"/>
            <p:cNvGraphicFramePr>
              <a:graphicFrameLocks noChangeAspect="1"/>
            </p:cNvGraphicFramePr>
            <p:nvPr/>
          </p:nvGraphicFramePr>
          <p:xfrm>
            <a:off x="7266716" y="1269425"/>
            <a:ext cx="250825" cy="190500"/>
          </p:xfrm>
          <a:graphic>
            <a:graphicData uri="http://schemas.openxmlformats.org/presentationml/2006/ole">
              <mc:AlternateContent xmlns:mc="http://schemas.openxmlformats.org/markup-compatibility/2006">
                <mc:Choice xmlns:v="urn:schemas-microsoft-com:vml" Requires="v">
                  <p:oleObj spid="_x0000_s30009" name="Equation" r:id="rId8" imgW="165100" imgH="127000" progId="Equation.DSMT4">
                    <p:embed/>
                  </p:oleObj>
                </mc:Choice>
                <mc:Fallback>
                  <p:oleObj name="Equation" r:id="rId8" imgW="165100" imgH="127000" progId="Equation.DSMT4">
                    <p:embed/>
                    <p:pic>
                      <p:nvPicPr>
                        <p:cNvPr id="38" name="Object 2"/>
                        <p:cNvPicPr>
                          <a:picLocks noChangeAspect="1" noChangeArrowheads="1"/>
                        </p:cNvPicPr>
                        <p:nvPr/>
                      </p:nvPicPr>
                      <p:blipFill>
                        <a:blip r:embed="rId9"/>
                        <a:srcRect/>
                        <a:stretch>
                          <a:fillRect/>
                        </a:stretch>
                      </p:blipFill>
                      <p:spPr bwMode="auto">
                        <a:xfrm>
                          <a:off x="7266716" y="1269425"/>
                          <a:ext cx="250825" cy="190500"/>
                        </a:xfrm>
                        <a:prstGeom prst="rect">
                          <a:avLst/>
                        </a:prstGeom>
                        <a:noFill/>
                        <a:ln>
                          <a:noFill/>
                        </a:ln>
                        <a:effectLst/>
                      </p:spPr>
                    </p:pic>
                  </p:oleObj>
                </mc:Fallback>
              </mc:AlternateContent>
            </a:graphicData>
          </a:graphic>
        </p:graphicFrame>
        <p:graphicFrame>
          <p:nvGraphicFramePr>
            <p:cNvPr id="39" name="Object 2"/>
            <p:cNvGraphicFramePr>
              <a:graphicFrameLocks noChangeAspect="1"/>
            </p:cNvGraphicFramePr>
            <p:nvPr/>
          </p:nvGraphicFramePr>
          <p:xfrm>
            <a:off x="5392738" y="777875"/>
            <a:ext cx="192087" cy="247650"/>
          </p:xfrm>
          <a:graphic>
            <a:graphicData uri="http://schemas.openxmlformats.org/presentationml/2006/ole">
              <mc:AlternateContent xmlns:mc="http://schemas.openxmlformats.org/markup-compatibility/2006">
                <mc:Choice xmlns:v="urn:schemas-microsoft-com:vml" Requires="v">
                  <p:oleObj spid="_x0000_s30010" name="Equation" r:id="rId10" imgW="127000" imgH="165100" progId="Equation.DSMT4">
                    <p:embed/>
                  </p:oleObj>
                </mc:Choice>
                <mc:Fallback>
                  <p:oleObj name="Equation" r:id="rId10" imgW="127000" imgH="165100" progId="Equation.DSMT4">
                    <p:embed/>
                    <p:pic>
                      <p:nvPicPr>
                        <p:cNvPr id="39" name="Object 2"/>
                        <p:cNvPicPr>
                          <a:picLocks noChangeAspect="1" noChangeArrowheads="1"/>
                        </p:cNvPicPr>
                        <p:nvPr/>
                      </p:nvPicPr>
                      <p:blipFill>
                        <a:blip r:embed="rId11"/>
                        <a:srcRect/>
                        <a:stretch>
                          <a:fillRect/>
                        </a:stretch>
                      </p:blipFill>
                      <p:spPr bwMode="auto">
                        <a:xfrm>
                          <a:off x="5392738" y="777875"/>
                          <a:ext cx="192087" cy="247650"/>
                        </a:xfrm>
                        <a:prstGeom prst="rect">
                          <a:avLst/>
                        </a:prstGeom>
                        <a:noFill/>
                        <a:ln>
                          <a:noFill/>
                        </a:ln>
                        <a:effectLst/>
                      </p:spPr>
                    </p:pic>
                  </p:oleObj>
                </mc:Fallback>
              </mc:AlternateContent>
            </a:graphicData>
          </a:graphic>
        </p:graphicFrame>
        <p:graphicFrame>
          <p:nvGraphicFramePr>
            <p:cNvPr id="40" name="Object 2"/>
            <p:cNvGraphicFramePr>
              <a:graphicFrameLocks noChangeAspect="1"/>
            </p:cNvGraphicFramePr>
            <p:nvPr/>
          </p:nvGraphicFramePr>
          <p:xfrm>
            <a:off x="6143625" y="635018"/>
            <a:ext cx="192088" cy="266700"/>
          </p:xfrm>
          <a:graphic>
            <a:graphicData uri="http://schemas.openxmlformats.org/presentationml/2006/ole">
              <mc:AlternateContent xmlns:mc="http://schemas.openxmlformats.org/markup-compatibility/2006">
                <mc:Choice xmlns:v="urn:schemas-microsoft-com:vml" Requires="v">
                  <p:oleObj spid="_x0000_s30011" name="Equation" r:id="rId12" imgW="127000" imgH="177800" progId="Equation.DSMT4">
                    <p:embed/>
                  </p:oleObj>
                </mc:Choice>
                <mc:Fallback>
                  <p:oleObj name="Equation" r:id="rId12" imgW="127000" imgH="177800" progId="Equation.DSMT4">
                    <p:embed/>
                    <p:pic>
                      <p:nvPicPr>
                        <p:cNvPr id="40" name="Object 2"/>
                        <p:cNvPicPr>
                          <a:picLocks noChangeAspect="1" noChangeArrowheads="1"/>
                        </p:cNvPicPr>
                        <p:nvPr/>
                      </p:nvPicPr>
                      <p:blipFill>
                        <a:blip r:embed="rId13"/>
                        <a:srcRect/>
                        <a:stretch>
                          <a:fillRect/>
                        </a:stretch>
                      </p:blipFill>
                      <p:spPr bwMode="auto">
                        <a:xfrm>
                          <a:off x="6143625" y="635018"/>
                          <a:ext cx="192088" cy="266700"/>
                        </a:xfrm>
                        <a:prstGeom prst="rect">
                          <a:avLst/>
                        </a:prstGeom>
                        <a:noFill/>
                        <a:ln>
                          <a:noFill/>
                        </a:ln>
                        <a:effectLst/>
                      </p:spPr>
                    </p:pic>
                  </p:oleObj>
                </mc:Fallback>
              </mc:AlternateContent>
            </a:graphicData>
          </a:graphic>
        </p:graphicFrame>
        <p:sp>
          <p:nvSpPr>
            <p:cNvPr id="41" name="Freeform 40"/>
            <p:cNvSpPr/>
            <p:nvPr/>
          </p:nvSpPr>
          <p:spPr>
            <a:xfrm>
              <a:off x="6184900" y="565150"/>
              <a:ext cx="222250" cy="82568"/>
            </a:xfrm>
            <a:custGeom>
              <a:avLst/>
              <a:gdLst>
                <a:gd name="connsiteX0" fmla="*/ 0 w 222250"/>
                <a:gd name="connsiteY0" fmla="*/ 0 h 82568"/>
                <a:gd name="connsiteX1" fmla="*/ 107950 w 222250"/>
                <a:gd name="connsiteY1" fmla="*/ 69850 h 82568"/>
                <a:gd name="connsiteX2" fmla="*/ 222250 w 222250"/>
                <a:gd name="connsiteY2" fmla="*/ 82550 h 82568"/>
              </a:gdLst>
              <a:ahLst/>
              <a:cxnLst>
                <a:cxn ang="0">
                  <a:pos x="connsiteX0" y="connsiteY0"/>
                </a:cxn>
                <a:cxn ang="0">
                  <a:pos x="connsiteX1" y="connsiteY1"/>
                </a:cxn>
                <a:cxn ang="0">
                  <a:pos x="connsiteX2" y="connsiteY2"/>
                </a:cxn>
              </a:cxnLst>
              <a:rect l="l" t="t" r="r" b="b"/>
              <a:pathLst>
                <a:path w="222250" h="82568">
                  <a:moveTo>
                    <a:pt x="0" y="0"/>
                  </a:moveTo>
                  <a:cubicBezTo>
                    <a:pt x="35454" y="28046"/>
                    <a:pt x="70908" y="56092"/>
                    <a:pt x="107950" y="69850"/>
                  </a:cubicBezTo>
                  <a:cubicBezTo>
                    <a:pt x="144992" y="83608"/>
                    <a:pt x="222250" y="82550"/>
                    <a:pt x="222250" y="8255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2" name="Object 2"/>
            <p:cNvGraphicFramePr>
              <a:graphicFrameLocks noChangeAspect="1"/>
            </p:cNvGraphicFramePr>
            <p:nvPr/>
          </p:nvGraphicFramePr>
          <p:xfrm>
            <a:off x="6034087" y="1709168"/>
            <a:ext cx="385763" cy="247650"/>
          </p:xfrm>
          <a:graphic>
            <a:graphicData uri="http://schemas.openxmlformats.org/presentationml/2006/ole">
              <mc:AlternateContent xmlns:mc="http://schemas.openxmlformats.org/markup-compatibility/2006">
                <mc:Choice xmlns:v="urn:schemas-microsoft-com:vml" Requires="v">
                  <p:oleObj spid="_x0000_s30012" name="Equation" r:id="rId14" imgW="254000" imgH="165100" progId="Equation.DSMT4">
                    <p:embed/>
                  </p:oleObj>
                </mc:Choice>
                <mc:Fallback>
                  <p:oleObj name="Equation" r:id="rId14" imgW="254000" imgH="165100" progId="Equation.DSMT4">
                    <p:embed/>
                    <p:pic>
                      <p:nvPicPr>
                        <p:cNvPr id="42" name="Object 2"/>
                        <p:cNvPicPr>
                          <a:picLocks noChangeAspect="1" noChangeArrowheads="1"/>
                        </p:cNvPicPr>
                        <p:nvPr/>
                      </p:nvPicPr>
                      <p:blipFill>
                        <a:blip r:embed="rId15"/>
                        <a:srcRect/>
                        <a:stretch>
                          <a:fillRect/>
                        </a:stretch>
                      </p:blipFill>
                      <p:spPr bwMode="auto">
                        <a:xfrm>
                          <a:off x="6034087" y="1709168"/>
                          <a:ext cx="385763" cy="247650"/>
                        </a:xfrm>
                        <a:prstGeom prst="rect">
                          <a:avLst/>
                        </a:prstGeom>
                        <a:noFill/>
                        <a:ln>
                          <a:noFill/>
                        </a:ln>
                        <a:effectLst/>
                      </p:spPr>
                    </p:pic>
                  </p:oleObj>
                </mc:Fallback>
              </mc:AlternateContent>
            </a:graphicData>
          </a:graphic>
        </p:graphicFrame>
        <p:sp>
          <p:nvSpPr>
            <p:cNvPr id="43" name="Rectangle 42"/>
            <p:cNvSpPr/>
            <p:nvPr/>
          </p:nvSpPr>
          <p:spPr>
            <a:xfrm rot="16200000">
              <a:off x="6514889" y="2454137"/>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rot="13356784">
              <a:off x="4825791" y="1986353"/>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6" name="Text Box 56"/>
          <p:cNvSpPr txBox="1">
            <a:spLocks/>
          </p:cNvSpPr>
          <p:nvPr/>
        </p:nvSpPr>
        <p:spPr bwMode="auto">
          <a:xfrm>
            <a:off x="324727" y="2676962"/>
            <a:ext cx="3459874"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Putting everything together </a:t>
            </a:r>
            <a:r>
              <a:rPr lang="en-US" sz="2000" i="1" dirty="0">
                <a:solidFill>
                  <a:srgbClr val="0000FF"/>
                </a:solidFill>
                <a:latin typeface="Times New Roman"/>
                <a:cs typeface="Times New Roman"/>
              </a:rPr>
              <a:t>through the collision </a:t>
            </a:r>
            <a:r>
              <a:rPr lang="en-US" sz="2000" dirty="0">
                <a:solidFill>
                  <a:srgbClr val="0000FF"/>
                </a:solidFill>
                <a:latin typeface="Times New Roman"/>
                <a:cs typeface="Times New Roman"/>
              </a:rPr>
              <a:t>yields:</a:t>
            </a:r>
          </a:p>
        </p:txBody>
      </p:sp>
      <p:graphicFrame>
        <p:nvGraphicFramePr>
          <p:cNvPr id="47" name="Object 2"/>
          <p:cNvGraphicFramePr>
            <a:graphicFrameLocks noChangeAspect="1"/>
          </p:cNvGraphicFramePr>
          <p:nvPr/>
        </p:nvGraphicFramePr>
        <p:xfrm>
          <a:off x="3835080" y="3041650"/>
          <a:ext cx="4184650" cy="2057400"/>
        </p:xfrm>
        <a:graphic>
          <a:graphicData uri="http://schemas.openxmlformats.org/presentationml/2006/ole">
            <mc:AlternateContent xmlns:mc="http://schemas.openxmlformats.org/markup-compatibility/2006">
              <mc:Choice xmlns:v="urn:schemas-microsoft-com:vml" Requires="v">
                <p:oleObj spid="_x0000_s30013" name="Equation" r:id="rId16" imgW="2387600" imgH="1257300" progId="Equation.DSMT4">
                  <p:embed/>
                </p:oleObj>
              </mc:Choice>
              <mc:Fallback>
                <p:oleObj name="Equation" r:id="rId16" imgW="2387600" imgH="1257300" progId="Equation.DSMT4">
                  <p:embed/>
                  <p:pic>
                    <p:nvPicPr>
                      <p:cNvPr id="47" name="Object 2"/>
                      <p:cNvPicPr>
                        <a:picLocks noChangeAspect="1" noChangeArrowheads="1"/>
                      </p:cNvPicPr>
                      <p:nvPr/>
                    </p:nvPicPr>
                    <p:blipFill>
                      <a:blip r:embed="rId17"/>
                      <a:srcRect/>
                      <a:stretch>
                        <a:fillRect/>
                      </a:stretch>
                    </p:blipFill>
                    <p:spPr bwMode="auto">
                      <a:xfrm>
                        <a:off x="3835080" y="3041650"/>
                        <a:ext cx="4184650" cy="2057400"/>
                      </a:xfrm>
                      <a:prstGeom prst="rect">
                        <a:avLst/>
                      </a:prstGeom>
                      <a:noFill/>
                      <a:ln>
                        <a:noFill/>
                      </a:ln>
                      <a:effectLst/>
                    </p:spPr>
                  </p:pic>
                </p:oleObj>
              </mc:Fallback>
            </mc:AlternateContent>
          </a:graphicData>
        </a:graphic>
      </p:graphicFrame>
      <p:graphicFrame>
        <p:nvGraphicFramePr>
          <p:cNvPr id="48" name="Object 2"/>
          <p:cNvGraphicFramePr>
            <a:graphicFrameLocks noChangeAspect="1"/>
          </p:cNvGraphicFramePr>
          <p:nvPr/>
        </p:nvGraphicFramePr>
        <p:xfrm>
          <a:off x="1377950" y="128588"/>
          <a:ext cx="3097213" cy="649287"/>
        </p:xfrm>
        <a:graphic>
          <a:graphicData uri="http://schemas.openxmlformats.org/presentationml/2006/ole">
            <mc:AlternateContent xmlns:mc="http://schemas.openxmlformats.org/markup-compatibility/2006">
              <mc:Choice xmlns:v="urn:schemas-microsoft-com:vml" Requires="v">
                <p:oleObj spid="_x0000_s30014" name="Equation" r:id="rId18" imgW="1879600" imgH="393700" progId="Equation.DSMT4">
                  <p:embed/>
                </p:oleObj>
              </mc:Choice>
              <mc:Fallback>
                <p:oleObj name="Equation" r:id="rId18" imgW="1879600" imgH="393700" progId="Equation.DSMT4">
                  <p:embed/>
                  <p:pic>
                    <p:nvPicPr>
                      <p:cNvPr id="48" name="Object 2"/>
                      <p:cNvPicPr>
                        <a:picLocks noChangeAspect="1" noChangeArrowheads="1"/>
                      </p:cNvPicPr>
                      <p:nvPr/>
                    </p:nvPicPr>
                    <p:blipFill>
                      <a:blip r:embed="rId19"/>
                      <a:srcRect/>
                      <a:stretch>
                        <a:fillRect/>
                      </a:stretch>
                    </p:blipFill>
                    <p:spPr bwMode="auto">
                      <a:xfrm>
                        <a:off x="1377950" y="128588"/>
                        <a:ext cx="3097213" cy="649287"/>
                      </a:xfrm>
                      <a:prstGeom prst="rect">
                        <a:avLst/>
                      </a:prstGeom>
                      <a:noFill/>
                      <a:ln>
                        <a:noFill/>
                      </a:ln>
                      <a:effectLst/>
                    </p:spPr>
                  </p:pic>
                </p:oleObj>
              </mc:Fallback>
            </mc:AlternateContent>
          </a:graphicData>
        </a:graphic>
      </p:graphicFrame>
      <p:graphicFrame>
        <p:nvGraphicFramePr>
          <p:cNvPr id="27" name="Object 2"/>
          <p:cNvGraphicFramePr>
            <a:graphicFrameLocks noChangeAspect="1"/>
          </p:cNvGraphicFramePr>
          <p:nvPr/>
        </p:nvGraphicFramePr>
        <p:xfrm>
          <a:off x="1133475" y="5099050"/>
          <a:ext cx="3138488" cy="704850"/>
        </p:xfrm>
        <a:graphic>
          <a:graphicData uri="http://schemas.openxmlformats.org/presentationml/2006/ole">
            <mc:AlternateContent xmlns:mc="http://schemas.openxmlformats.org/markup-compatibility/2006">
              <mc:Choice xmlns:v="urn:schemas-microsoft-com:vml" Requires="v">
                <p:oleObj spid="_x0000_s30015" name="Equation" r:id="rId20" imgW="1790700" imgH="431800" progId="Equation.DSMT4">
                  <p:embed/>
                </p:oleObj>
              </mc:Choice>
              <mc:Fallback>
                <p:oleObj name="Equation" r:id="rId20" imgW="1790700" imgH="431800" progId="Equation.DSMT4">
                  <p:embed/>
                  <p:pic>
                    <p:nvPicPr>
                      <p:cNvPr id="27" name="Object 2"/>
                      <p:cNvPicPr>
                        <a:picLocks noChangeAspect="1" noChangeArrowheads="1"/>
                      </p:cNvPicPr>
                      <p:nvPr/>
                    </p:nvPicPr>
                    <p:blipFill>
                      <a:blip r:embed="rId21"/>
                      <a:srcRect/>
                      <a:stretch>
                        <a:fillRect/>
                      </a:stretch>
                    </p:blipFill>
                    <p:spPr bwMode="auto">
                      <a:xfrm>
                        <a:off x="1133475" y="5099050"/>
                        <a:ext cx="3138488" cy="704850"/>
                      </a:xfrm>
                      <a:prstGeom prst="rect">
                        <a:avLst/>
                      </a:prstGeom>
                      <a:noFill/>
                      <a:ln>
                        <a:noFill/>
                      </a:ln>
                      <a:effectLst/>
                    </p:spPr>
                  </p:pic>
                </p:oleObj>
              </mc:Fallback>
            </mc:AlternateContent>
          </a:graphicData>
        </a:graphic>
      </p:graphicFrame>
      <p:sp>
        <p:nvSpPr>
          <p:cNvPr id="28" name="Text Box 56"/>
          <p:cNvSpPr txBox="1">
            <a:spLocks/>
          </p:cNvSpPr>
          <p:nvPr/>
        </p:nvSpPr>
        <p:spPr bwMode="auto">
          <a:xfrm>
            <a:off x="324726" y="4997275"/>
            <a:ext cx="8641473"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chemeClr val="tx1"/>
                </a:solidFill>
                <a:latin typeface="Times New Roman"/>
                <a:cs typeface="Times New Roman"/>
              </a:rPr>
              <a:t>As</a:t>
            </a:r>
          </a:p>
        </p:txBody>
      </p:sp>
      <p:graphicFrame>
        <p:nvGraphicFramePr>
          <p:cNvPr id="29" name="Object 2"/>
          <p:cNvGraphicFramePr>
            <a:graphicFrameLocks noChangeAspect="1"/>
          </p:cNvGraphicFramePr>
          <p:nvPr/>
        </p:nvGraphicFramePr>
        <p:xfrm>
          <a:off x="1350963" y="5782588"/>
          <a:ext cx="2606675" cy="644525"/>
        </p:xfrm>
        <a:graphic>
          <a:graphicData uri="http://schemas.openxmlformats.org/presentationml/2006/ole">
            <mc:AlternateContent xmlns:mc="http://schemas.openxmlformats.org/markup-compatibility/2006">
              <mc:Choice xmlns:v="urn:schemas-microsoft-com:vml" Requires="v">
                <p:oleObj spid="_x0000_s30016" name="Equation" r:id="rId22" imgW="1485900" imgH="393700" progId="Equation.DSMT4">
                  <p:embed/>
                </p:oleObj>
              </mc:Choice>
              <mc:Fallback>
                <p:oleObj name="Equation" r:id="rId22" imgW="1485900" imgH="393700" progId="Equation.DSMT4">
                  <p:embed/>
                  <p:pic>
                    <p:nvPicPr>
                      <p:cNvPr id="29" name="Object 2"/>
                      <p:cNvPicPr>
                        <a:picLocks noChangeAspect="1" noChangeArrowheads="1"/>
                      </p:cNvPicPr>
                      <p:nvPr/>
                    </p:nvPicPr>
                    <p:blipFill>
                      <a:blip r:embed="rId23"/>
                      <a:srcRect/>
                      <a:stretch>
                        <a:fillRect/>
                      </a:stretch>
                    </p:blipFill>
                    <p:spPr bwMode="auto">
                      <a:xfrm>
                        <a:off x="1350963" y="5782588"/>
                        <a:ext cx="2606675" cy="644525"/>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43667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dissolv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dissolve">
                                      <p:cBhvr>
                                        <p:cTn id="22" dur="500"/>
                                        <p:tgtEl>
                                          <p:spTgt spid="28"/>
                                        </p:tgtEl>
                                      </p:cBhvr>
                                    </p:animEffect>
                                  </p:childTnLst>
                                </p:cTn>
                              </p:par>
                              <p:par>
                                <p:cTn id="23" presetID="9"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dissolv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a:latin typeface="Times New Roman"/>
                <a:cs typeface="Times New Roman"/>
              </a:rPr>
              <a:t>33.)</a:t>
            </a:r>
            <a:endParaRPr lang="en-US" sz="1200" dirty="0">
              <a:latin typeface="Times New Roman"/>
              <a:cs typeface="Times New Roman"/>
            </a:endParaRPr>
          </a:p>
        </p:txBody>
      </p:sp>
      <p:sp>
        <p:nvSpPr>
          <p:cNvPr id="33" name="Text Box 56"/>
          <p:cNvSpPr txBox="1">
            <a:spLocks/>
          </p:cNvSpPr>
          <p:nvPr/>
        </p:nvSpPr>
        <p:spPr bwMode="auto">
          <a:xfrm>
            <a:off x="324727" y="901718"/>
            <a:ext cx="5248746" cy="3160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Knowing </a:t>
            </a:r>
            <a:r>
              <a:rPr lang="en-US" sz="2000" dirty="0">
                <a:latin typeface="Times New Roman"/>
                <a:cs typeface="Times New Roman"/>
              </a:rPr>
              <a:t>the </a:t>
            </a:r>
            <a:r>
              <a:rPr lang="en-US" sz="2000" i="1" dirty="0">
                <a:solidFill>
                  <a:srgbClr val="0000FF"/>
                </a:solidFill>
                <a:latin typeface="Times New Roman"/>
                <a:cs typeface="Times New Roman"/>
              </a:rPr>
              <a:t>after-collision </a:t>
            </a:r>
            <a:r>
              <a:rPr lang="en-US" sz="2000" dirty="0">
                <a:solidFill>
                  <a:srgbClr val="0000FF"/>
                </a:solidFill>
                <a:latin typeface="Times New Roman"/>
                <a:cs typeface="Times New Roman"/>
              </a:rPr>
              <a:t>velocities</a:t>
            </a:r>
            <a:r>
              <a:rPr lang="en-US" sz="2000" dirty="0">
                <a:latin typeface="Times New Roman"/>
                <a:cs typeface="Times New Roman"/>
              </a:rPr>
              <a:t>, we can use </a:t>
            </a:r>
            <a:r>
              <a:rPr lang="en-US" sz="2000" i="1" dirty="0">
                <a:solidFill>
                  <a:srgbClr val="0000FF"/>
                </a:solidFill>
                <a:latin typeface="Times New Roman"/>
                <a:cs typeface="Times New Roman"/>
              </a:rPr>
              <a:t>conservation of energy </a:t>
            </a:r>
            <a:r>
              <a:rPr lang="en-US" sz="2000" dirty="0">
                <a:latin typeface="Times New Roman"/>
                <a:cs typeface="Times New Roman"/>
              </a:rPr>
              <a:t>to </a:t>
            </a:r>
            <a:r>
              <a:rPr lang="en-US" sz="2000" dirty="0">
                <a:solidFill>
                  <a:srgbClr val="FF0000"/>
                </a:solidFill>
                <a:latin typeface="Times New Roman"/>
                <a:cs typeface="Times New Roman"/>
              </a:rPr>
              <a:t>determine how high the rod’s </a:t>
            </a:r>
            <a:r>
              <a:rPr lang="en-US" sz="2000" i="1" dirty="0">
                <a:solidFill>
                  <a:srgbClr val="FF0000"/>
                </a:solidFill>
                <a:latin typeface="Times New Roman"/>
                <a:cs typeface="Times New Roman"/>
              </a:rPr>
              <a:t>center of mass </a:t>
            </a:r>
            <a:r>
              <a:rPr lang="en-US" sz="2000" dirty="0">
                <a:solidFill>
                  <a:srgbClr val="FF0000"/>
                </a:solidFill>
                <a:latin typeface="Times New Roman"/>
                <a:cs typeface="Times New Roman"/>
              </a:rPr>
              <a:t>rises</a:t>
            </a:r>
            <a:r>
              <a:rPr lang="en-US" sz="2000" dirty="0">
                <a:latin typeface="Times New Roman"/>
                <a:cs typeface="Times New Roman"/>
              </a:rPr>
              <a:t>, and </a:t>
            </a:r>
            <a:r>
              <a:rPr lang="en-US" sz="2000" dirty="0">
                <a:solidFill>
                  <a:srgbClr val="FF0000"/>
                </a:solidFill>
                <a:latin typeface="Times New Roman"/>
                <a:cs typeface="Times New Roman"/>
              </a:rPr>
              <a:t>how high up the </a:t>
            </a:r>
            <a:r>
              <a:rPr lang="en-US" sz="2000" i="1" dirty="0">
                <a:solidFill>
                  <a:srgbClr val="FF0000"/>
                </a:solidFill>
                <a:latin typeface="Times New Roman"/>
                <a:cs typeface="Times New Roman"/>
              </a:rPr>
              <a:t>mass</a:t>
            </a:r>
            <a:r>
              <a:rPr lang="en-US" sz="2000" dirty="0">
                <a:solidFill>
                  <a:srgbClr val="FF0000"/>
                </a:solidFill>
                <a:latin typeface="Times New Roman"/>
                <a:cs typeface="Times New Roman"/>
              </a:rPr>
              <a:t> rises</a:t>
            </a:r>
            <a:r>
              <a:rPr lang="en-US" sz="2000" dirty="0">
                <a:latin typeface="Times New Roman"/>
                <a:cs typeface="Times New Roman"/>
              </a:rPr>
              <a:t>, </a:t>
            </a:r>
            <a:r>
              <a:rPr lang="en-US" sz="2000" dirty="0">
                <a:solidFill>
                  <a:srgbClr val="0000FF"/>
                </a:solidFill>
                <a:latin typeface="Times New Roman"/>
                <a:cs typeface="Times New Roman"/>
              </a:rPr>
              <a:t>before coming to a stop</a:t>
            </a:r>
            <a:r>
              <a:rPr lang="en-US" sz="2000" dirty="0">
                <a:latin typeface="Times New Roman"/>
                <a:cs typeface="Times New Roman"/>
              </a:rPr>
              <a:t>.  Without doing the math to its conclusion, assuming the </a:t>
            </a:r>
            <a:r>
              <a:rPr lang="en-US" sz="2000" i="1" dirty="0">
                <a:solidFill>
                  <a:srgbClr val="0000FF"/>
                </a:solidFill>
                <a:latin typeface="Times New Roman"/>
                <a:cs typeface="Times New Roman"/>
              </a:rPr>
              <a:t>time interval </a:t>
            </a:r>
            <a:r>
              <a:rPr lang="en-US" sz="2000" dirty="0">
                <a:latin typeface="Times New Roman"/>
                <a:cs typeface="Times New Roman"/>
              </a:rPr>
              <a:t>is from </a:t>
            </a:r>
            <a:r>
              <a:rPr lang="en-US" sz="2000" dirty="0">
                <a:solidFill>
                  <a:srgbClr val="0000FF"/>
                </a:solidFill>
                <a:latin typeface="Times New Roman"/>
                <a:cs typeface="Times New Roman"/>
              </a:rPr>
              <a:t>just after the collision </a:t>
            </a:r>
            <a:r>
              <a:rPr lang="en-US" sz="2000" dirty="0">
                <a:latin typeface="Times New Roman"/>
                <a:cs typeface="Times New Roman"/>
              </a:rPr>
              <a:t>to </a:t>
            </a:r>
            <a:r>
              <a:rPr lang="en-US" sz="2000" dirty="0">
                <a:solidFill>
                  <a:srgbClr val="0000FF"/>
                </a:solidFill>
                <a:latin typeface="Times New Roman"/>
                <a:cs typeface="Times New Roman"/>
              </a:rPr>
              <a:t>the</a:t>
            </a:r>
            <a:r>
              <a:rPr lang="en-US" sz="2000" dirty="0">
                <a:latin typeface="Times New Roman"/>
                <a:cs typeface="Times New Roman"/>
              </a:rPr>
              <a:t> </a:t>
            </a:r>
            <a:r>
              <a:rPr lang="en-US" sz="2000" dirty="0">
                <a:solidFill>
                  <a:srgbClr val="0000FF"/>
                </a:solidFill>
                <a:latin typeface="Times New Roman"/>
                <a:cs typeface="Times New Roman"/>
              </a:rPr>
              <a:t>stop point</a:t>
            </a:r>
            <a:r>
              <a:rPr lang="en-US" sz="2000" dirty="0">
                <a:latin typeface="Times New Roman"/>
                <a:cs typeface="Times New Roman"/>
              </a:rPr>
              <a:t> and noting that the mass rises a distance                    (you should understand why by now) while the rod’s center of mass rises                        that equation looks like:</a:t>
            </a:r>
          </a:p>
        </p:txBody>
      </p:sp>
      <p:grpSp>
        <p:nvGrpSpPr>
          <p:cNvPr id="25" name="Group 24"/>
          <p:cNvGrpSpPr/>
          <p:nvPr/>
        </p:nvGrpSpPr>
        <p:grpSpPr>
          <a:xfrm>
            <a:off x="5041900" y="-2070100"/>
            <a:ext cx="4610100" cy="4677246"/>
            <a:chOff x="3924300" y="-2070100"/>
            <a:chExt cx="4610100" cy="4677246"/>
          </a:xfrm>
        </p:grpSpPr>
        <p:sp>
          <p:nvSpPr>
            <p:cNvPr id="26" name="Rectangle 25"/>
            <p:cNvSpPr/>
            <p:nvPr/>
          </p:nvSpPr>
          <p:spPr>
            <a:xfrm rot="2602829">
              <a:off x="5612390" y="-214557"/>
              <a:ext cx="88610" cy="2537311"/>
            </a:xfrm>
            <a:prstGeom prst="rect">
              <a:avLst/>
            </a:prstGeom>
            <a:solidFill>
              <a:srgbClr val="FFFF00"/>
            </a:solid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5831127" y="1488602"/>
              <a:ext cx="1903173" cy="1118544"/>
            </a:xfrm>
            <a:custGeom>
              <a:avLst/>
              <a:gdLst>
                <a:gd name="connsiteX0" fmla="*/ 2980267 w 3225800"/>
                <a:gd name="connsiteY0" fmla="*/ 0 h 2010833"/>
                <a:gd name="connsiteX1" fmla="*/ 3225800 w 3225800"/>
                <a:gd name="connsiteY1" fmla="*/ 4233 h 2010833"/>
                <a:gd name="connsiteX2" fmla="*/ 3221567 w 3225800"/>
                <a:gd name="connsiteY2" fmla="*/ 1998133 h 2010833"/>
                <a:gd name="connsiteX3" fmla="*/ 0 w 3225800"/>
                <a:gd name="connsiteY3" fmla="*/ 2010833 h 2010833"/>
                <a:gd name="connsiteX4" fmla="*/ 0 w 3225800"/>
                <a:gd name="connsiteY4" fmla="*/ 1905000 h 2010833"/>
                <a:gd name="connsiteX5" fmla="*/ 1143000 w 3225800"/>
                <a:gd name="connsiteY5" fmla="*/ 1909233 h 2010833"/>
                <a:gd name="connsiteX6" fmla="*/ 1303867 w 3225800"/>
                <a:gd name="connsiteY6" fmla="*/ 1900767 h 2010833"/>
                <a:gd name="connsiteX7" fmla="*/ 1498600 w 3225800"/>
                <a:gd name="connsiteY7" fmla="*/ 1871133 h 2010833"/>
                <a:gd name="connsiteX8" fmla="*/ 1663700 w 3225800"/>
                <a:gd name="connsiteY8" fmla="*/ 1828800 h 2010833"/>
                <a:gd name="connsiteX9" fmla="*/ 1799167 w 3225800"/>
                <a:gd name="connsiteY9" fmla="*/ 1782233 h 2010833"/>
                <a:gd name="connsiteX10" fmla="*/ 1934634 w 3225800"/>
                <a:gd name="connsiteY10" fmla="*/ 1722967 h 2010833"/>
                <a:gd name="connsiteX11" fmla="*/ 2108200 w 3225800"/>
                <a:gd name="connsiteY11" fmla="*/ 1625600 h 2010833"/>
                <a:gd name="connsiteX12" fmla="*/ 2243667 w 3225800"/>
                <a:gd name="connsiteY12" fmla="*/ 1532467 h 2010833"/>
                <a:gd name="connsiteX13" fmla="*/ 2387600 w 3225800"/>
                <a:gd name="connsiteY13" fmla="*/ 1418167 h 2010833"/>
                <a:gd name="connsiteX14" fmla="*/ 2523067 w 3225800"/>
                <a:gd name="connsiteY14" fmla="*/ 1274233 h 2010833"/>
                <a:gd name="connsiteX15" fmla="*/ 2645834 w 3225800"/>
                <a:gd name="connsiteY15" fmla="*/ 1126067 h 2010833"/>
                <a:gd name="connsiteX16" fmla="*/ 2743200 w 3225800"/>
                <a:gd name="connsiteY16" fmla="*/ 969433 h 2010833"/>
                <a:gd name="connsiteX17" fmla="*/ 2827867 w 3225800"/>
                <a:gd name="connsiteY17" fmla="*/ 800100 h 2010833"/>
                <a:gd name="connsiteX18" fmla="*/ 2899834 w 3225800"/>
                <a:gd name="connsiteY18" fmla="*/ 613833 h 2010833"/>
                <a:gd name="connsiteX19" fmla="*/ 2950634 w 3225800"/>
                <a:gd name="connsiteY19" fmla="*/ 414867 h 2010833"/>
                <a:gd name="connsiteX20" fmla="*/ 2976034 w 3225800"/>
                <a:gd name="connsiteY20" fmla="*/ 194733 h 2010833"/>
                <a:gd name="connsiteX21" fmla="*/ 2980267 w 3225800"/>
                <a:gd name="connsiteY21" fmla="*/ 0 h 201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25800" h="2010833">
                  <a:moveTo>
                    <a:pt x="2980267" y="0"/>
                  </a:moveTo>
                  <a:lnTo>
                    <a:pt x="3225800" y="4233"/>
                  </a:lnTo>
                  <a:lnTo>
                    <a:pt x="3221567" y="1998133"/>
                  </a:lnTo>
                  <a:lnTo>
                    <a:pt x="0" y="2010833"/>
                  </a:lnTo>
                  <a:lnTo>
                    <a:pt x="0" y="1905000"/>
                  </a:lnTo>
                  <a:lnTo>
                    <a:pt x="1143000" y="1909233"/>
                  </a:lnTo>
                  <a:lnTo>
                    <a:pt x="1303867" y="1900767"/>
                  </a:lnTo>
                  <a:lnTo>
                    <a:pt x="1498600" y="1871133"/>
                  </a:lnTo>
                  <a:lnTo>
                    <a:pt x="1663700" y="1828800"/>
                  </a:lnTo>
                  <a:lnTo>
                    <a:pt x="1799167" y="1782233"/>
                  </a:lnTo>
                  <a:lnTo>
                    <a:pt x="1934634" y="1722967"/>
                  </a:lnTo>
                  <a:lnTo>
                    <a:pt x="2108200" y="1625600"/>
                  </a:lnTo>
                  <a:lnTo>
                    <a:pt x="2243667" y="1532467"/>
                  </a:lnTo>
                  <a:lnTo>
                    <a:pt x="2387600" y="1418167"/>
                  </a:lnTo>
                  <a:lnTo>
                    <a:pt x="2523067" y="1274233"/>
                  </a:lnTo>
                  <a:lnTo>
                    <a:pt x="2645834" y="1126067"/>
                  </a:lnTo>
                  <a:lnTo>
                    <a:pt x="2743200" y="969433"/>
                  </a:lnTo>
                  <a:lnTo>
                    <a:pt x="2827867" y="800100"/>
                  </a:lnTo>
                  <a:lnTo>
                    <a:pt x="2899834" y="613833"/>
                  </a:lnTo>
                  <a:lnTo>
                    <a:pt x="2950634" y="414867"/>
                  </a:lnTo>
                  <a:lnTo>
                    <a:pt x="2976034" y="194733"/>
                  </a:lnTo>
                  <a:lnTo>
                    <a:pt x="2980267" y="0"/>
                  </a:lnTo>
                  <a:close/>
                </a:path>
              </a:pathLst>
            </a:cu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413500" y="101600"/>
              <a:ext cx="88900" cy="2413000"/>
            </a:xfrm>
            <a:prstGeom prst="rect">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Arc 31"/>
            <p:cNvSpPr/>
            <p:nvPr/>
          </p:nvSpPr>
          <p:spPr>
            <a:xfrm>
              <a:off x="3924300" y="-2070100"/>
              <a:ext cx="4610100" cy="4610100"/>
            </a:xfrm>
            <a:prstGeom prst="arc">
              <a:avLst>
                <a:gd name="adj1" fmla="val 5063858"/>
                <a:gd name="adj2" fmla="val 7745632"/>
              </a:avLst>
            </a:prstGeom>
            <a:ln w="12700"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34" name="Object 2"/>
            <p:cNvGraphicFramePr>
              <a:graphicFrameLocks noChangeAspect="1"/>
            </p:cNvGraphicFramePr>
            <p:nvPr/>
          </p:nvGraphicFramePr>
          <p:xfrm>
            <a:off x="6419850" y="155466"/>
            <a:ext cx="79375" cy="102769"/>
          </p:xfrm>
          <a:graphic>
            <a:graphicData uri="http://schemas.openxmlformats.org/presentationml/2006/ole">
              <mc:AlternateContent xmlns:mc="http://schemas.openxmlformats.org/markup-compatibility/2006">
                <mc:Choice xmlns:v="urn:schemas-microsoft-com:vml" Requires="v">
                  <p:oleObj spid="_x0000_s31031" name="Equation" r:id="rId4" imgW="88900" imgH="114300" progId="Equation.DSMT4">
                    <p:embed/>
                  </p:oleObj>
                </mc:Choice>
                <mc:Fallback>
                  <p:oleObj name="Equation" r:id="rId4" imgW="88900" imgH="114300" progId="Equation.DSMT4">
                    <p:embed/>
                    <p:pic>
                      <p:nvPicPr>
                        <p:cNvPr id="34" name="Object 2"/>
                        <p:cNvPicPr>
                          <a:picLocks noChangeAspect="1" noChangeArrowheads="1"/>
                        </p:cNvPicPr>
                        <p:nvPr/>
                      </p:nvPicPr>
                      <p:blipFill>
                        <a:blip r:embed="rId5"/>
                        <a:srcRect/>
                        <a:stretch>
                          <a:fillRect/>
                        </a:stretch>
                      </p:blipFill>
                      <p:spPr bwMode="auto">
                        <a:xfrm>
                          <a:off x="6419850" y="155466"/>
                          <a:ext cx="79375" cy="102769"/>
                        </a:xfrm>
                        <a:prstGeom prst="rect">
                          <a:avLst/>
                        </a:prstGeom>
                        <a:noFill/>
                        <a:ln>
                          <a:noFill/>
                        </a:ln>
                        <a:effectLst/>
                      </p:spPr>
                    </p:pic>
                  </p:oleObj>
                </mc:Fallback>
              </mc:AlternateContent>
            </a:graphicData>
          </a:graphic>
        </p:graphicFrame>
        <p:sp>
          <p:nvSpPr>
            <p:cNvPr id="35" name="Rectangle 34"/>
            <p:cNvSpPr/>
            <p:nvPr/>
          </p:nvSpPr>
          <p:spPr>
            <a:xfrm rot="16200000">
              <a:off x="7511132" y="1453546"/>
              <a:ext cx="80434" cy="78591"/>
            </a:xfrm>
            <a:prstGeom prst="rect">
              <a:avLst/>
            </a:prstGeom>
            <a:solidFill>
              <a:srgbClr val="FF0000"/>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6" name="Object 2"/>
            <p:cNvGraphicFramePr>
              <a:graphicFrameLocks noChangeAspect="1"/>
            </p:cNvGraphicFramePr>
            <p:nvPr/>
          </p:nvGraphicFramePr>
          <p:xfrm>
            <a:off x="7266716" y="1269425"/>
            <a:ext cx="250825" cy="190500"/>
          </p:xfrm>
          <a:graphic>
            <a:graphicData uri="http://schemas.openxmlformats.org/presentationml/2006/ole">
              <mc:AlternateContent xmlns:mc="http://schemas.openxmlformats.org/markup-compatibility/2006">
                <mc:Choice xmlns:v="urn:schemas-microsoft-com:vml" Requires="v">
                  <p:oleObj spid="_x0000_s31032" name="Equation" r:id="rId6" imgW="165100" imgH="127000" progId="Equation.DSMT4">
                    <p:embed/>
                  </p:oleObj>
                </mc:Choice>
                <mc:Fallback>
                  <p:oleObj name="Equation" r:id="rId6" imgW="165100" imgH="127000" progId="Equation.DSMT4">
                    <p:embed/>
                    <p:pic>
                      <p:nvPicPr>
                        <p:cNvPr id="36" name="Object 2"/>
                        <p:cNvPicPr>
                          <a:picLocks noChangeAspect="1" noChangeArrowheads="1"/>
                        </p:cNvPicPr>
                        <p:nvPr/>
                      </p:nvPicPr>
                      <p:blipFill>
                        <a:blip r:embed="rId7"/>
                        <a:srcRect/>
                        <a:stretch>
                          <a:fillRect/>
                        </a:stretch>
                      </p:blipFill>
                      <p:spPr bwMode="auto">
                        <a:xfrm>
                          <a:off x="7266716" y="1269425"/>
                          <a:ext cx="250825" cy="190500"/>
                        </a:xfrm>
                        <a:prstGeom prst="rect">
                          <a:avLst/>
                        </a:prstGeom>
                        <a:noFill/>
                        <a:ln>
                          <a:noFill/>
                        </a:ln>
                        <a:effectLst/>
                      </p:spPr>
                    </p:pic>
                  </p:oleObj>
                </mc:Fallback>
              </mc:AlternateContent>
            </a:graphicData>
          </a:graphic>
        </p:graphicFrame>
        <p:graphicFrame>
          <p:nvGraphicFramePr>
            <p:cNvPr id="37" name="Object 2"/>
            <p:cNvGraphicFramePr>
              <a:graphicFrameLocks noChangeAspect="1"/>
            </p:cNvGraphicFramePr>
            <p:nvPr/>
          </p:nvGraphicFramePr>
          <p:xfrm>
            <a:off x="5392738" y="777875"/>
            <a:ext cx="192087" cy="247650"/>
          </p:xfrm>
          <a:graphic>
            <a:graphicData uri="http://schemas.openxmlformats.org/presentationml/2006/ole">
              <mc:AlternateContent xmlns:mc="http://schemas.openxmlformats.org/markup-compatibility/2006">
                <mc:Choice xmlns:v="urn:schemas-microsoft-com:vml" Requires="v">
                  <p:oleObj spid="_x0000_s31033" name="Equation" r:id="rId8" imgW="127000" imgH="165100" progId="Equation.DSMT4">
                    <p:embed/>
                  </p:oleObj>
                </mc:Choice>
                <mc:Fallback>
                  <p:oleObj name="Equation" r:id="rId8" imgW="127000" imgH="165100" progId="Equation.DSMT4">
                    <p:embed/>
                    <p:pic>
                      <p:nvPicPr>
                        <p:cNvPr id="37" name="Object 2"/>
                        <p:cNvPicPr>
                          <a:picLocks noChangeAspect="1" noChangeArrowheads="1"/>
                        </p:cNvPicPr>
                        <p:nvPr/>
                      </p:nvPicPr>
                      <p:blipFill>
                        <a:blip r:embed="rId9"/>
                        <a:srcRect/>
                        <a:stretch>
                          <a:fillRect/>
                        </a:stretch>
                      </p:blipFill>
                      <p:spPr bwMode="auto">
                        <a:xfrm>
                          <a:off x="5392738" y="777875"/>
                          <a:ext cx="192087" cy="247650"/>
                        </a:xfrm>
                        <a:prstGeom prst="rect">
                          <a:avLst/>
                        </a:prstGeom>
                        <a:noFill/>
                        <a:ln>
                          <a:noFill/>
                        </a:ln>
                        <a:effectLst/>
                      </p:spPr>
                    </p:pic>
                  </p:oleObj>
                </mc:Fallback>
              </mc:AlternateContent>
            </a:graphicData>
          </a:graphic>
        </p:graphicFrame>
        <p:graphicFrame>
          <p:nvGraphicFramePr>
            <p:cNvPr id="38" name="Object 2"/>
            <p:cNvGraphicFramePr>
              <a:graphicFrameLocks noChangeAspect="1"/>
            </p:cNvGraphicFramePr>
            <p:nvPr/>
          </p:nvGraphicFramePr>
          <p:xfrm>
            <a:off x="6143625" y="635018"/>
            <a:ext cx="192088" cy="266700"/>
          </p:xfrm>
          <a:graphic>
            <a:graphicData uri="http://schemas.openxmlformats.org/presentationml/2006/ole">
              <mc:AlternateContent xmlns:mc="http://schemas.openxmlformats.org/markup-compatibility/2006">
                <mc:Choice xmlns:v="urn:schemas-microsoft-com:vml" Requires="v">
                  <p:oleObj spid="_x0000_s31034" name="Equation" r:id="rId10" imgW="127000" imgH="177800" progId="Equation.DSMT4">
                    <p:embed/>
                  </p:oleObj>
                </mc:Choice>
                <mc:Fallback>
                  <p:oleObj name="Equation" r:id="rId10" imgW="127000" imgH="177800" progId="Equation.DSMT4">
                    <p:embed/>
                    <p:pic>
                      <p:nvPicPr>
                        <p:cNvPr id="38" name="Object 2"/>
                        <p:cNvPicPr>
                          <a:picLocks noChangeAspect="1" noChangeArrowheads="1"/>
                        </p:cNvPicPr>
                        <p:nvPr/>
                      </p:nvPicPr>
                      <p:blipFill>
                        <a:blip r:embed="rId11"/>
                        <a:srcRect/>
                        <a:stretch>
                          <a:fillRect/>
                        </a:stretch>
                      </p:blipFill>
                      <p:spPr bwMode="auto">
                        <a:xfrm>
                          <a:off x="6143625" y="635018"/>
                          <a:ext cx="192088" cy="266700"/>
                        </a:xfrm>
                        <a:prstGeom prst="rect">
                          <a:avLst/>
                        </a:prstGeom>
                        <a:noFill/>
                        <a:ln>
                          <a:noFill/>
                        </a:ln>
                        <a:effectLst/>
                      </p:spPr>
                    </p:pic>
                  </p:oleObj>
                </mc:Fallback>
              </mc:AlternateContent>
            </a:graphicData>
          </a:graphic>
        </p:graphicFrame>
        <p:sp>
          <p:nvSpPr>
            <p:cNvPr id="39" name="Freeform 38"/>
            <p:cNvSpPr/>
            <p:nvPr/>
          </p:nvSpPr>
          <p:spPr>
            <a:xfrm>
              <a:off x="6184900" y="565150"/>
              <a:ext cx="222250" cy="82568"/>
            </a:xfrm>
            <a:custGeom>
              <a:avLst/>
              <a:gdLst>
                <a:gd name="connsiteX0" fmla="*/ 0 w 222250"/>
                <a:gd name="connsiteY0" fmla="*/ 0 h 82568"/>
                <a:gd name="connsiteX1" fmla="*/ 107950 w 222250"/>
                <a:gd name="connsiteY1" fmla="*/ 69850 h 82568"/>
                <a:gd name="connsiteX2" fmla="*/ 222250 w 222250"/>
                <a:gd name="connsiteY2" fmla="*/ 82550 h 82568"/>
              </a:gdLst>
              <a:ahLst/>
              <a:cxnLst>
                <a:cxn ang="0">
                  <a:pos x="connsiteX0" y="connsiteY0"/>
                </a:cxn>
                <a:cxn ang="0">
                  <a:pos x="connsiteX1" y="connsiteY1"/>
                </a:cxn>
                <a:cxn ang="0">
                  <a:pos x="connsiteX2" y="connsiteY2"/>
                </a:cxn>
              </a:cxnLst>
              <a:rect l="l" t="t" r="r" b="b"/>
              <a:pathLst>
                <a:path w="222250" h="82568">
                  <a:moveTo>
                    <a:pt x="0" y="0"/>
                  </a:moveTo>
                  <a:cubicBezTo>
                    <a:pt x="35454" y="28046"/>
                    <a:pt x="70908" y="56092"/>
                    <a:pt x="107950" y="69850"/>
                  </a:cubicBezTo>
                  <a:cubicBezTo>
                    <a:pt x="144992" y="83608"/>
                    <a:pt x="222250" y="82550"/>
                    <a:pt x="222250" y="82550"/>
                  </a:cubicBezTo>
                </a:path>
              </a:pathLst>
            </a:cu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40" name="Object 2"/>
            <p:cNvGraphicFramePr>
              <a:graphicFrameLocks noChangeAspect="1"/>
            </p:cNvGraphicFramePr>
            <p:nvPr/>
          </p:nvGraphicFramePr>
          <p:xfrm>
            <a:off x="6034087" y="1709168"/>
            <a:ext cx="385763" cy="247650"/>
          </p:xfrm>
          <a:graphic>
            <a:graphicData uri="http://schemas.openxmlformats.org/presentationml/2006/ole">
              <mc:AlternateContent xmlns:mc="http://schemas.openxmlformats.org/markup-compatibility/2006">
                <mc:Choice xmlns:v="urn:schemas-microsoft-com:vml" Requires="v">
                  <p:oleObj spid="_x0000_s31035" name="Equation" r:id="rId12" imgW="254000" imgH="165100" progId="Equation.DSMT4">
                    <p:embed/>
                  </p:oleObj>
                </mc:Choice>
                <mc:Fallback>
                  <p:oleObj name="Equation" r:id="rId12" imgW="254000" imgH="165100" progId="Equation.DSMT4">
                    <p:embed/>
                    <p:pic>
                      <p:nvPicPr>
                        <p:cNvPr id="40" name="Object 2"/>
                        <p:cNvPicPr>
                          <a:picLocks noChangeAspect="1" noChangeArrowheads="1"/>
                        </p:cNvPicPr>
                        <p:nvPr/>
                      </p:nvPicPr>
                      <p:blipFill>
                        <a:blip r:embed="rId13"/>
                        <a:srcRect/>
                        <a:stretch>
                          <a:fillRect/>
                        </a:stretch>
                      </p:blipFill>
                      <p:spPr bwMode="auto">
                        <a:xfrm>
                          <a:off x="6034087" y="1709168"/>
                          <a:ext cx="385763" cy="247650"/>
                        </a:xfrm>
                        <a:prstGeom prst="rect">
                          <a:avLst/>
                        </a:prstGeom>
                        <a:noFill/>
                        <a:ln>
                          <a:noFill/>
                        </a:ln>
                        <a:effectLst/>
                      </p:spPr>
                    </p:pic>
                  </p:oleObj>
                </mc:Fallback>
              </mc:AlternateContent>
            </a:graphicData>
          </a:graphic>
        </p:graphicFrame>
        <p:sp>
          <p:nvSpPr>
            <p:cNvPr id="41" name="Rectangle 40"/>
            <p:cNvSpPr/>
            <p:nvPr/>
          </p:nvSpPr>
          <p:spPr>
            <a:xfrm rot="16200000">
              <a:off x="6514889" y="2454137"/>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rot="13356784">
              <a:off x="4825791" y="1986353"/>
              <a:ext cx="80434" cy="78591"/>
            </a:xfrm>
            <a:prstGeom prst="rect">
              <a:avLst/>
            </a:prstGeom>
            <a:solidFill>
              <a:srgbClr val="FF0000">
                <a:alpha val="20000"/>
              </a:srgbClr>
            </a:solid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44" name="Object 2"/>
          <p:cNvGraphicFramePr>
            <a:graphicFrameLocks noChangeAspect="1"/>
          </p:cNvGraphicFramePr>
          <p:nvPr/>
        </p:nvGraphicFramePr>
        <p:xfrm>
          <a:off x="1377950" y="128588"/>
          <a:ext cx="3097213" cy="649287"/>
        </p:xfrm>
        <a:graphic>
          <a:graphicData uri="http://schemas.openxmlformats.org/presentationml/2006/ole">
            <mc:AlternateContent xmlns:mc="http://schemas.openxmlformats.org/markup-compatibility/2006">
              <mc:Choice xmlns:v="urn:schemas-microsoft-com:vml" Requires="v">
                <p:oleObj spid="_x0000_s31036" name="Equation" r:id="rId14" imgW="1879600" imgH="393700" progId="Equation.DSMT4">
                  <p:embed/>
                </p:oleObj>
              </mc:Choice>
              <mc:Fallback>
                <p:oleObj name="Equation" r:id="rId14" imgW="1879600" imgH="393700" progId="Equation.DSMT4">
                  <p:embed/>
                  <p:pic>
                    <p:nvPicPr>
                      <p:cNvPr id="44" name="Object 2"/>
                      <p:cNvPicPr>
                        <a:picLocks noChangeAspect="1" noChangeArrowheads="1"/>
                      </p:cNvPicPr>
                      <p:nvPr/>
                    </p:nvPicPr>
                    <p:blipFill>
                      <a:blip r:embed="rId15"/>
                      <a:srcRect/>
                      <a:stretch>
                        <a:fillRect/>
                      </a:stretch>
                    </p:blipFill>
                    <p:spPr bwMode="auto">
                      <a:xfrm>
                        <a:off x="1377950" y="128588"/>
                        <a:ext cx="3097213" cy="649287"/>
                      </a:xfrm>
                      <a:prstGeom prst="rect">
                        <a:avLst/>
                      </a:prstGeom>
                      <a:noFill/>
                      <a:ln>
                        <a:noFill/>
                      </a:ln>
                      <a:effectLst/>
                    </p:spPr>
                  </p:pic>
                </p:oleObj>
              </mc:Fallback>
            </mc:AlternateContent>
          </a:graphicData>
        </a:graphic>
      </p:graphicFrame>
      <p:graphicFrame>
        <p:nvGraphicFramePr>
          <p:cNvPr id="45" name="Object 2"/>
          <p:cNvGraphicFramePr>
            <a:graphicFrameLocks noChangeAspect="1"/>
          </p:cNvGraphicFramePr>
          <p:nvPr/>
        </p:nvGraphicFramePr>
        <p:xfrm>
          <a:off x="312736" y="4365446"/>
          <a:ext cx="8753478" cy="1293992"/>
        </p:xfrm>
        <a:graphic>
          <a:graphicData uri="http://schemas.openxmlformats.org/presentationml/2006/ole">
            <mc:AlternateContent xmlns:mc="http://schemas.openxmlformats.org/markup-compatibility/2006">
              <mc:Choice xmlns:v="urn:schemas-microsoft-com:vml" Requires="v">
                <p:oleObj spid="_x0000_s31037" name="Equation" r:id="rId16" imgW="5778500" imgH="914400" progId="Equation.DSMT4">
                  <p:embed/>
                </p:oleObj>
              </mc:Choice>
              <mc:Fallback>
                <p:oleObj name="Equation" r:id="rId16" imgW="5778500" imgH="914400" progId="Equation.DSMT4">
                  <p:embed/>
                  <p:pic>
                    <p:nvPicPr>
                      <p:cNvPr id="45" name="Object 2"/>
                      <p:cNvPicPr>
                        <a:picLocks noChangeAspect="1" noChangeArrowheads="1"/>
                      </p:cNvPicPr>
                      <p:nvPr/>
                    </p:nvPicPr>
                    <p:blipFill>
                      <a:blip r:embed="rId17"/>
                      <a:srcRect/>
                      <a:stretch>
                        <a:fillRect/>
                      </a:stretch>
                    </p:blipFill>
                    <p:spPr bwMode="auto">
                      <a:xfrm>
                        <a:off x="312736" y="4365446"/>
                        <a:ext cx="8753478" cy="1293992"/>
                      </a:xfrm>
                      <a:prstGeom prst="rect">
                        <a:avLst/>
                      </a:prstGeom>
                      <a:noFill/>
                      <a:ln>
                        <a:noFill/>
                      </a:ln>
                      <a:effectLst/>
                    </p:spPr>
                  </p:pic>
                </p:oleObj>
              </mc:Fallback>
            </mc:AlternateContent>
          </a:graphicData>
        </a:graphic>
      </p:graphicFrame>
      <p:graphicFrame>
        <p:nvGraphicFramePr>
          <p:cNvPr id="21" name="Object 2"/>
          <p:cNvGraphicFramePr>
            <a:graphicFrameLocks noChangeAspect="1"/>
          </p:cNvGraphicFramePr>
          <p:nvPr/>
        </p:nvGraphicFramePr>
        <p:xfrm>
          <a:off x="1266825" y="3100388"/>
          <a:ext cx="1250950" cy="350837"/>
        </p:xfrm>
        <a:graphic>
          <a:graphicData uri="http://schemas.openxmlformats.org/presentationml/2006/ole">
            <mc:AlternateContent xmlns:mc="http://schemas.openxmlformats.org/markup-compatibility/2006">
              <mc:Choice xmlns:v="urn:schemas-microsoft-com:vml" Requires="v">
                <p:oleObj spid="_x0000_s31038" name="Equation" r:id="rId18" imgW="762000" imgH="228600" progId="Equation.DSMT4">
                  <p:embed/>
                </p:oleObj>
              </mc:Choice>
              <mc:Fallback>
                <p:oleObj name="Equation" r:id="rId18" imgW="762000" imgH="228600" progId="Equation.DSMT4">
                  <p:embed/>
                  <p:pic>
                    <p:nvPicPr>
                      <p:cNvPr id="21" name="Object 2"/>
                      <p:cNvPicPr>
                        <a:picLocks noChangeAspect="1" noChangeArrowheads="1"/>
                      </p:cNvPicPr>
                      <p:nvPr/>
                    </p:nvPicPr>
                    <p:blipFill>
                      <a:blip r:embed="rId19"/>
                      <a:srcRect/>
                      <a:stretch>
                        <a:fillRect/>
                      </a:stretch>
                    </p:blipFill>
                    <p:spPr bwMode="auto">
                      <a:xfrm>
                        <a:off x="1266825" y="3100388"/>
                        <a:ext cx="1250950" cy="350837"/>
                      </a:xfrm>
                      <a:prstGeom prst="rect">
                        <a:avLst/>
                      </a:prstGeom>
                      <a:noFill/>
                      <a:ln>
                        <a:noFill/>
                      </a:ln>
                      <a:effectLst/>
                    </p:spPr>
                  </p:pic>
                </p:oleObj>
              </mc:Fallback>
            </mc:AlternateContent>
          </a:graphicData>
        </a:graphic>
      </p:graphicFrame>
      <p:graphicFrame>
        <p:nvGraphicFramePr>
          <p:cNvPr id="22" name="Object 2"/>
          <p:cNvGraphicFramePr>
            <a:graphicFrameLocks noChangeAspect="1"/>
          </p:cNvGraphicFramePr>
          <p:nvPr/>
        </p:nvGraphicFramePr>
        <p:xfrm>
          <a:off x="4892345" y="3306763"/>
          <a:ext cx="1647825" cy="487362"/>
        </p:xfrm>
        <a:graphic>
          <a:graphicData uri="http://schemas.openxmlformats.org/presentationml/2006/ole">
            <mc:AlternateContent xmlns:mc="http://schemas.openxmlformats.org/markup-compatibility/2006">
              <mc:Choice xmlns:v="urn:schemas-microsoft-com:vml" Requires="v">
                <p:oleObj spid="_x0000_s31039" name="Equation" r:id="rId20" imgW="1003300" imgH="317500" progId="Equation.DSMT4">
                  <p:embed/>
                </p:oleObj>
              </mc:Choice>
              <mc:Fallback>
                <p:oleObj name="Equation" r:id="rId20" imgW="1003300" imgH="317500" progId="Equation.DSMT4">
                  <p:embed/>
                  <p:pic>
                    <p:nvPicPr>
                      <p:cNvPr id="22" name="Object 2"/>
                      <p:cNvPicPr>
                        <a:picLocks noChangeAspect="1" noChangeArrowheads="1"/>
                      </p:cNvPicPr>
                      <p:nvPr/>
                    </p:nvPicPr>
                    <p:blipFill>
                      <a:blip r:embed="rId21"/>
                      <a:srcRect/>
                      <a:stretch>
                        <a:fillRect/>
                      </a:stretch>
                    </p:blipFill>
                    <p:spPr bwMode="auto">
                      <a:xfrm>
                        <a:off x="4892345" y="3306763"/>
                        <a:ext cx="1647825" cy="487362"/>
                      </a:xfrm>
                      <a:prstGeom prst="rect">
                        <a:avLst/>
                      </a:prstGeom>
                      <a:noFill/>
                      <a:ln>
                        <a:noFill/>
                      </a:ln>
                      <a:effectLst/>
                    </p:spPr>
                  </p:pic>
                </p:oleObj>
              </mc:Fallback>
            </mc:AlternateContent>
          </a:graphicData>
        </a:graphic>
      </p:graphicFrame>
      <p:cxnSp>
        <p:nvCxnSpPr>
          <p:cNvPr id="3" name="Straight Arrow Connector 2"/>
          <p:cNvCxnSpPr/>
          <p:nvPr/>
        </p:nvCxnSpPr>
        <p:spPr>
          <a:xfrm flipV="1">
            <a:off x="6261100" y="2006599"/>
            <a:ext cx="0" cy="53340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27" name="Object 2"/>
          <p:cNvGraphicFramePr>
            <a:graphicFrameLocks noChangeAspect="1"/>
          </p:cNvGraphicFramePr>
          <p:nvPr/>
        </p:nvGraphicFramePr>
        <p:xfrm>
          <a:off x="6455568" y="2765425"/>
          <a:ext cx="1611313" cy="334963"/>
        </p:xfrm>
        <a:graphic>
          <a:graphicData uri="http://schemas.openxmlformats.org/presentationml/2006/ole">
            <mc:AlternateContent xmlns:mc="http://schemas.openxmlformats.org/markup-compatibility/2006">
              <mc:Choice xmlns:v="urn:schemas-microsoft-com:vml" Requires="v">
                <p:oleObj spid="_x0000_s31040" name="Equation" r:id="rId22" imgW="977900" imgH="203200" progId="Equation.DSMT4">
                  <p:embed/>
                </p:oleObj>
              </mc:Choice>
              <mc:Fallback>
                <p:oleObj name="Equation" r:id="rId22" imgW="977900" imgH="203200" progId="Equation.DSMT4">
                  <p:embed/>
                  <p:pic>
                    <p:nvPicPr>
                      <p:cNvPr id="27" name="Object 2"/>
                      <p:cNvPicPr>
                        <a:picLocks noChangeAspect="1" noChangeArrowheads="1"/>
                      </p:cNvPicPr>
                      <p:nvPr/>
                    </p:nvPicPr>
                    <p:blipFill>
                      <a:blip r:embed="rId23"/>
                      <a:srcRect/>
                      <a:stretch>
                        <a:fillRect/>
                      </a:stretch>
                    </p:blipFill>
                    <p:spPr bwMode="auto">
                      <a:xfrm>
                        <a:off x="6455568" y="2765425"/>
                        <a:ext cx="1611313" cy="334963"/>
                      </a:xfrm>
                      <a:prstGeom prst="rect">
                        <a:avLst/>
                      </a:prstGeom>
                      <a:noFill/>
                      <a:ln>
                        <a:noFill/>
                      </a:ln>
                      <a:effectLst/>
                    </p:spPr>
                  </p:pic>
                </p:oleObj>
              </mc:Fallback>
            </mc:AlternateContent>
          </a:graphicData>
        </a:graphic>
      </p:graphicFrame>
      <p:sp>
        <p:nvSpPr>
          <p:cNvPr id="6" name="Freeform 5"/>
          <p:cNvSpPr/>
          <p:nvPr/>
        </p:nvSpPr>
        <p:spPr>
          <a:xfrm>
            <a:off x="6220821" y="2400300"/>
            <a:ext cx="258358" cy="533400"/>
          </a:xfrm>
          <a:custGeom>
            <a:avLst/>
            <a:gdLst>
              <a:gd name="connsiteX0" fmla="*/ 154579 w 258358"/>
              <a:gd name="connsiteY0" fmla="*/ 533400 h 533400"/>
              <a:gd name="connsiteX1" fmla="*/ 2179 w 258358"/>
              <a:gd name="connsiteY1" fmla="*/ 393700 h 533400"/>
              <a:gd name="connsiteX2" fmla="*/ 256179 w 258358"/>
              <a:gd name="connsiteY2" fmla="*/ 88900 h 533400"/>
              <a:gd name="connsiteX3" fmla="*/ 103779 w 258358"/>
              <a:gd name="connsiteY3" fmla="*/ 0 h 533400"/>
            </a:gdLst>
            <a:ahLst/>
            <a:cxnLst>
              <a:cxn ang="0">
                <a:pos x="connsiteX0" y="connsiteY0"/>
              </a:cxn>
              <a:cxn ang="0">
                <a:pos x="connsiteX1" y="connsiteY1"/>
              </a:cxn>
              <a:cxn ang="0">
                <a:pos x="connsiteX2" y="connsiteY2"/>
              </a:cxn>
              <a:cxn ang="0">
                <a:pos x="connsiteX3" y="connsiteY3"/>
              </a:cxn>
            </a:cxnLst>
            <a:rect l="l" t="t" r="r" b="b"/>
            <a:pathLst>
              <a:path w="258358" h="533400">
                <a:moveTo>
                  <a:pt x="154579" y="533400"/>
                </a:moveTo>
                <a:cubicBezTo>
                  <a:pt x="69912" y="500591"/>
                  <a:pt x="-14754" y="467783"/>
                  <a:pt x="2179" y="393700"/>
                </a:cubicBezTo>
                <a:cubicBezTo>
                  <a:pt x="19112" y="319617"/>
                  <a:pt x="239246" y="154517"/>
                  <a:pt x="256179" y="88900"/>
                </a:cubicBezTo>
                <a:cubicBezTo>
                  <a:pt x="273112" y="23283"/>
                  <a:pt x="188445" y="11641"/>
                  <a:pt x="103779" y="0"/>
                </a:cubicBezTo>
              </a:path>
            </a:pathLst>
          </a:custGeom>
          <a:ln w="12700" cmpd="sng">
            <a:solidFill>
              <a:srgbClr val="FF0000"/>
            </a:solidFill>
            <a:prstDash val="lg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0292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dissolve">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34.)</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34" name="Oval 8"/>
          <p:cNvSpPr>
            <a:spLocks noChangeArrowheads="1"/>
          </p:cNvSpPr>
          <p:nvPr/>
        </p:nvSpPr>
        <p:spPr bwMode="auto">
          <a:xfrm>
            <a:off x="6629400" y="124908"/>
            <a:ext cx="2057400" cy="2057400"/>
          </a:xfrm>
          <a:prstGeom prst="ellipse">
            <a:avLst/>
          </a:pr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lIns="82296" tIns="41148" rIns="82296" bIns="41148"/>
          <a:lstStyle/>
          <a:p>
            <a:endParaRPr lang="en-US"/>
          </a:p>
        </p:txBody>
      </p:sp>
      <p:graphicFrame>
        <p:nvGraphicFramePr>
          <p:cNvPr id="35" name="Object 4"/>
          <p:cNvGraphicFramePr>
            <a:graphicFrameLocks noChangeAspect="1"/>
          </p:cNvGraphicFramePr>
          <p:nvPr/>
        </p:nvGraphicFramePr>
        <p:xfrm>
          <a:off x="7589520" y="1085028"/>
          <a:ext cx="188595" cy="211455"/>
        </p:xfrm>
        <a:graphic>
          <a:graphicData uri="http://schemas.openxmlformats.org/presentationml/2006/ole">
            <mc:AlternateContent xmlns:mc="http://schemas.openxmlformats.org/markup-compatibility/2006">
              <mc:Choice xmlns:v="urn:schemas-microsoft-com:vml" Requires="v">
                <p:oleObj spid="_x0000_s41987" name="Equation" r:id="rId4" imgW="114300" imgH="127000" progId="Equation.DSMT4">
                  <p:embed/>
                </p:oleObj>
              </mc:Choice>
              <mc:Fallback>
                <p:oleObj name="Equation" r:id="rId4" imgW="114300" imgH="127000" progId="Equation.DSMT4">
                  <p:embed/>
                  <p:pic>
                    <p:nvPicPr>
                      <p:cNvPr id="3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9520" y="1085028"/>
                        <a:ext cx="188595" cy="2114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Text Box 56"/>
          <p:cNvSpPr txBox="1">
            <a:spLocks/>
          </p:cNvSpPr>
          <p:nvPr/>
        </p:nvSpPr>
        <p:spPr bwMode="auto">
          <a:xfrm>
            <a:off x="312103" y="214441"/>
            <a:ext cx="5821997" cy="2052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800" dirty="0">
                <a:solidFill>
                  <a:srgbClr val="FF0000"/>
                </a:solidFill>
                <a:latin typeface="Apple Chancery"/>
                <a:cs typeface="Apple Chancery"/>
              </a:rPr>
              <a:t>Example 6: </a:t>
            </a:r>
            <a:r>
              <a:rPr lang="en-US" sz="2000" dirty="0">
                <a:latin typeface="Times New Roman"/>
                <a:cs typeface="Times New Roman"/>
              </a:rPr>
              <a:t>In 1967 as a graduate student, </a:t>
            </a:r>
            <a:r>
              <a:rPr lang="en-US" sz="2000" dirty="0">
                <a:solidFill>
                  <a:srgbClr val="FF0000"/>
                </a:solidFill>
                <a:latin typeface="Times New Roman"/>
                <a:cs typeface="Times New Roman"/>
              </a:rPr>
              <a:t>Jocelyn Bell </a:t>
            </a:r>
            <a:r>
              <a:rPr lang="en-US" sz="2000" dirty="0">
                <a:latin typeface="Times New Roman"/>
                <a:cs typeface="Times New Roman"/>
              </a:rPr>
              <a:t>(</a:t>
            </a:r>
            <a:r>
              <a:rPr lang="en-US" sz="2000" dirty="0" err="1">
                <a:latin typeface="Times New Roman"/>
                <a:cs typeface="Times New Roman"/>
              </a:rPr>
              <a:t>aca</a:t>
            </a:r>
            <a:r>
              <a:rPr lang="en-US" sz="2000" dirty="0">
                <a:latin typeface="Times New Roman"/>
                <a:cs typeface="Times New Roman"/>
              </a:rPr>
              <a:t> Dame Jocelyn Bell Burnett) </a:t>
            </a:r>
            <a:r>
              <a:rPr lang="en-US" sz="2000" dirty="0">
                <a:solidFill>
                  <a:srgbClr val="FF0000"/>
                </a:solidFill>
                <a:latin typeface="Times New Roman"/>
                <a:cs typeface="Times New Roman"/>
              </a:rPr>
              <a:t>observed</a:t>
            </a:r>
            <a:r>
              <a:rPr lang="en-US" sz="2000" dirty="0">
                <a:latin typeface="Times New Roman"/>
                <a:cs typeface="Times New Roman"/>
              </a:rPr>
              <a:t>, in the face of scant support from her advisor, Antony Hewish, the </a:t>
            </a:r>
            <a:r>
              <a:rPr lang="en-US" sz="2000" dirty="0">
                <a:solidFill>
                  <a:srgbClr val="FF0000"/>
                </a:solidFill>
                <a:latin typeface="Times New Roman"/>
                <a:cs typeface="Times New Roman"/>
              </a:rPr>
              <a:t>first pulsar</a:t>
            </a:r>
            <a:r>
              <a:rPr lang="en-US" sz="2000" dirty="0">
                <a:latin typeface="Times New Roman"/>
                <a:cs typeface="Times New Roman"/>
              </a:rPr>
              <a:t>.  In 1974, in a classic “keep ‘</a:t>
            </a:r>
            <a:r>
              <a:rPr lang="en-US" sz="2000" dirty="0" err="1">
                <a:latin typeface="Times New Roman"/>
                <a:cs typeface="Times New Roman"/>
              </a:rPr>
              <a:t>em</a:t>
            </a:r>
            <a:r>
              <a:rPr lang="en-US" sz="2000" dirty="0">
                <a:latin typeface="Times New Roman"/>
                <a:cs typeface="Times New Roman"/>
              </a:rPr>
              <a:t> barefoot and pregnant” move, the all male, presumably all white Nobel committee gave Hewish the Nobel </a:t>
            </a:r>
          </a:p>
        </p:txBody>
      </p:sp>
      <p:sp>
        <p:nvSpPr>
          <p:cNvPr id="23" name="Text Box 56"/>
          <p:cNvSpPr txBox="1">
            <a:spLocks/>
          </p:cNvSpPr>
          <p:nvPr/>
        </p:nvSpPr>
        <p:spPr bwMode="auto">
          <a:xfrm>
            <a:off x="312102" y="2165917"/>
            <a:ext cx="8603297"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latin typeface="Times New Roman"/>
                <a:cs typeface="Times New Roman"/>
              </a:rPr>
              <a:t>Prize in Physics for the discovery while ignoring Bell altogether.  With that monumental injustice in mind, consider the lowly pulsars:</a:t>
            </a:r>
          </a:p>
        </p:txBody>
      </p:sp>
      <p:sp>
        <p:nvSpPr>
          <p:cNvPr id="24" name="Text Box 56"/>
          <p:cNvSpPr txBox="1">
            <a:spLocks/>
          </p:cNvSpPr>
          <p:nvPr/>
        </p:nvSpPr>
        <p:spPr bwMode="auto">
          <a:xfrm>
            <a:off x="312102" y="2966170"/>
            <a:ext cx="8768398" cy="34686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latin typeface="Times New Roman"/>
                <a:cs typeface="Times New Roman"/>
              </a:rPr>
              <a:t>When a star with a core between 1.4 and 1.8 solar masses dies, it explodes </a:t>
            </a:r>
            <a:r>
              <a:rPr lang="en-US" sz="2000" dirty="0" err="1">
                <a:latin typeface="Times New Roman"/>
                <a:cs typeface="Times New Roman"/>
              </a:rPr>
              <a:t>spectac-ularly</a:t>
            </a:r>
            <a:r>
              <a:rPr lang="en-US" sz="2000" dirty="0">
                <a:latin typeface="Times New Roman"/>
                <a:cs typeface="Times New Roman"/>
              </a:rPr>
              <a:t> in what is called a supernova.  (Example: In 1054, a supernova occurred that was observed by the Chinese and was visible </a:t>
            </a:r>
            <a:r>
              <a:rPr lang="en-US" sz="2000" i="1" dirty="0">
                <a:latin typeface="Times New Roman"/>
                <a:cs typeface="Times New Roman"/>
              </a:rPr>
              <a:t>during the day</a:t>
            </a:r>
            <a:r>
              <a:rPr lang="en-US" sz="2000" dirty="0">
                <a:latin typeface="Times New Roman"/>
                <a:cs typeface="Times New Roman"/>
              </a:rPr>
              <a:t> for two weeks.)  When a supernova happens, the outer part of the star blows outward creating what is called a supernova remnant (the supernova in 1054 created the </a:t>
            </a:r>
            <a:r>
              <a:rPr lang="en-US" sz="2000" i="1" dirty="0">
                <a:latin typeface="Times New Roman"/>
                <a:cs typeface="Times New Roman"/>
              </a:rPr>
              <a:t>Crab Nebulae</a:t>
            </a:r>
            <a:r>
              <a:rPr lang="en-US" sz="2000" dirty="0">
                <a:latin typeface="Times New Roman"/>
                <a:cs typeface="Times New Roman"/>
              </a:rPr>
              <a:t>) and the core is blown inward.  The </a:t>
            </a:r>
            <a:r>
              <a:rPr lang="en-US" sz="2000" i="1" dirty="0">
                <a:latin typeface="Times New Roman"/>
                <a:cs typeface="Times New Roman"/>
              </a:rPr>
              <a:t>implosion</a:t>
            </a:r>
            <a:r>
              <a:rPr lang="en-US" sz="2000" dirty="0">
                <a:latin typeface="Times New Roman"/>
                <a:cs typeface="Times New Roman"/>
              </a:rPr>
              <a:t> is so violent that it forces electrons into the nuclei of their atoms (removing all the space in the atoms in the process) where they combine with the protons there to produce neutrons that stop the implosion by literally jamming up against one another.  With all that space removed, the resulting structure is incredibly dense (think </a:t>
            </a:r>
            <a:r>
              <a:rPr lang="en-US" sz="2000" i="1" dirty="0">
                <a:solidFill>
                  <a:srgbClr val="0000FF"/>
                </a:solidFill>
                <a:latin typeface="Times New Roman"/>
                <a:cs typeface="Times New Roman"/>
              </a:rPr>
              <a:t>a thousand Nimitz class aircraft carriers </a:t>
            </a:r>
            <a:r>
              <a:rPr lang="en-US" sz="2000" dirty="0">
                <a:solidFill>
                  <a:srgbClr val="0000FF"/>
                </a:solidFill>
                <a:latin typeface="Times New Roman"/>
                <a:cs typeface="Times New Roman"/>
              </a:rPr>
              <a:t>compressed into the </a:t>
            </a:r>
            <a:r>
              <a:rPr lang="en-US" sz="2000" dirty="0">
                <a:solidFill>
                  <a:srgbClr val="FF0000"/>
                </a:solidFill>
                <a:latin typeface="Times New Roman"/>
                <a:cs typeface="Times New Roman"/>
              </a:rPr>
              <a:t>size of a marble</a:t>
            </a:r>
            <a:r>
              <a:rPr lang="en-US" sz="2000" dirty="0">
                <a:latin typeface="Times New Roman"/>
                <a:cs typeface="Times New Roman"/>
              </a:rPr>
              <a:t>) and small (think 10 to 15 kilometers across).</a:t>
            </a:r>
          </a:p>
        </p:txBody>
      </p:sp>
      <p:grpSp>
        <p:nvGrpSpPr>
          <p:cNvPr id="7" name="Group 6"/>
          <p:cNvGrpSpPr/>
          <p:nvPr/>
        </p:nvGrpSpPr>
        <p:grpSpPr>
          <a:xfrm>
            <a:off x="6629400" y="108312"/>
            <a:ext cx="2057400" cy="2057400"/>
            <a:chOff x="6629400" y="108312"/>
            <a:chExt cx="2057400" cy="2057400"/>
          </a:xfrm>
        </p:grpSpPr>
        <p:cxnSp>
          <p:nvCxnSpPr>
            <p:cNvPr id="42" name="Straight Arrow Connector 18"/>
            <p:cNvCxnSpPr>
              <a:cxnSpLocks noChangeShapeType="1"/>
            </p:cNvCxnSpPr>
            <p:nvPr/>
          </p:nvCxnSpPr>
          <p:spPr bwMode="auto">
            <a:xfrm flipV="1">
              <a:off x="6629400" y="1262193"/>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47" name="Straight Arrow Connector 18"/>
            <p:cNvCxnSpPr>
              <a:cxnSpLocks noChangeShapeType="1"/>
            </p:cNvCxnSpPr>
            <p:nvPr/>
          </p:nvCxnSpPr>
          <p:spPr bwMode="auto">
            <a:xfrm rot="10800000" flipV="1">
              <a:off x="8275320" y="98977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grpSp>
          <p:nvGrpSpPr>
            <p:cNvPr id="3" name="Group 2"/>
            <p:cNvGrpSpPr/>
            <p:nvPr/>
          </p:nvGrpSpPr>
          <p:grpSpPr>
            <a:xfrm rot="5400000">
              <a:off x="6636702" y="966514"/>
              <a:ext cx="2057400" cy="340995"/>
              <a:chOff x="6781800" y="1142178"/>
              <a:chExt cx="2057400" cy="340995"/>
            </a:xfrm>
          </p:grpSpPr>
          <p:cxnSp>
            <p:nvCxnSpPr>
              <p:cNvPr id="25" name="Straight Arrow Connector 18"/>
              <p:cNvCxnSpPr>
                <a:cxnSpLocks noChangeShapeType="1"/>
              </p:cNvCxnSpPr>
              <p:nvPr/>
            </p:nvCxnSpPr>
            <p:spPr bwMode="auto">
              <a:xfrm flipV="1">
                <a:off x="6781800" y="1414593"/>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26" name="Straight Arrow Connector 18"/>
              <p:cNvCxnSpPr>
                <a:cxnSpLocks noChangeShapeType="1"/>
              </p:cNvCxnSpPr>
              <p:nvPr/>
            </p:nvCxnSpPr>
            <p:spPr bwMode="auto">
              <a:xfrm rot="10800000" flipV="1">
                <a:off x="8427720" y="114217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grpSp>
      </p:grpSp>
      <p:grpSp>
        <p:nvGrpSpPr>
          <p:cNvPr id="28" name="Group 27"/>
          <p:cNvGrpSpPr/>
          <p:nvPr/>
        </p:nvGrpSpPr>
        <p:grpSpPr>
          <a:xfrm rot="8077271">
            <a:off x="6667499" y="124908"/>
            <a:ext cx="2057400" cy="2057400"/>
            <a:chOff x="6629400" y="108312"/>
            <a:chExt cx="2057400" cy="2057400"/>
          </a:xfrm>
        </p:grpSpPr>
        <p:cxnSp>
          <p:nvCxnSpPr>
            <p:cNvPr id="30" name="Straight Arrow Connector 18"/>
            <p:cNvCxnSpPr>
              <a:cxnSpLocks noChangeShapeType="1"/>
            </p:cNvCxnSpPr>
            <p:nvPr/>
          </p:nvCxnSpPr>
          <p:spPr bwMode="auto">
            <a:xfrm flipV="1">
              <a:off x="6629400" y="1262193"/>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31" name="Straight Arrow Connector 18"/>
            <p:cNvCxnSpPr>
              <a:cxnSpLocks noChangeShapeType="1"/>
            </p:cNvCxnSpPr>
            <p:nvPr/>
          </p:nvCxnSpPr>
          <p:spPr bwMode="auto">
            <a:xfrm rot="10800000" flipV="1">
              <a:off x="8275320" y="98977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grpSp>
          <p:nvGrpSpPr>
            <p:cNvPr id="43" name="Group 42"/>
            <p:cNvGrpSpPr/>
            <p:nvPr/>
          </p:nvGrpSpPr>
          <p:grpSpPr>
            <a:xfrm rot="5400000">
              <a:off x="6636702" y="966514"/>
              <a:ext cx="2057400" cy="340995"/>
              <a:chOff x="6781800" y="1142178"/>
              <a:chExt cx="2057400" cy="340995"/>
            </a:xfrm>
          </p:grpSpPr>
          <p:cxnSp>
            <p:nvCxnSpPr>
              <p:cNvPr id="46" name="Straight Arrow Connector 18"/>
              <p:cNvCxnSpPr>
                <a:cxnSpLocks noChangeShapeType="1"/>
              </p:cNvCxnSpPr>
              <p:nvPr/>
            </p:nvCxnSpPr>
            <p:spPr bwMode="auto">
              <a:xfrm flipV="1">
                <a:off x="6781800" y="1414593"/>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cxnSp>
            <p:nvCxnSpPr>
              <p:cNvPr id="48" name="Straight Arrow Connector 18"/>
              <p:cNvCxnSpPr>
                <a:cxnSpLocks noChangeShapeType="1"/>
              </p:cNvCxnSpPr>
              <p:nvPr/>
            </p:nvCxnSpPr>
            <p:spPr bwMode="auto">
              <a:xfrm rot="10800000" flipV="1">
                <a:off x="8427720" y="1142178"/>
                <a:ext cx="411480" cy="68580"/>
              </a:xfrm>
              <a:prstGeom prst="straightConnector1">
                <a:avLst/>
              </a:prstGeom>
              <a:noFill/>
              <a:ln w="25400">
                <a:solidFill>
                  <a:srgbClr val="FF0000"/>
                </a:solidFill>
                <a:round/>
                <a:headEnd/>
                <a:tailEnd type="arrow" w="med" len="med"/>
              </a:ln>
              <a:extLst>
                <a:ext uri="{909E8E84-426E-40dd-AFC4-6F175D3DCCD1}">
                  <a14:hiddenFill xmlns="" xmlns:a14="http://schemas.microsoft.com/office/drawing/2010/main">
                    <a:noFill/>
                  </a14:hiddenFill>
                </a:ext>
              </a:extLst>
            </p:spPr>
          </p:cxnSp>
        </p:grpSp>
      </p:grpSp>
      <p:graphicFrame>
        <p:nvGraphicFramePr>
          <p:cNvPr id="49" name="Object 2"/>
          <p:cNvGraphicFramePr>
            <a:graphicFrameLocks noChangeAspect="1"/>
          </p:cNvGraphicFramePr>
          <p:nvPr/>
        </p:nvGraphicFramePr>
        <p:xfrm>
          <a:off x="6181408" y="846615"/>
          <a:ext cx="1408112" cy="319087"/>
        </p:xfrm>
        <a:graphic>
          <a:graphicData uri="http://schemas.openxmlformats.org/presentationml/2006/ole">
            <mc:AlternateContent xmlns:mc="http://schemas.openxmlformats.org/markup-compatibility/2006">
              <mc:Choice xmlns:v="urn:schemas-microsoft-com:vml" Requires="v">
                <p:oleObj spid="_x0000_s41988" name="Equation" r:id="rId6" imgW="901700" imgH="203200" progId="Equation.DSMT4">
                  <p:embed/>
                </p:oleObj>
              </mc:Choice>
              <mc:Fallback>
                <p:oleObj name="Equation" r:id="rId6" imgW="901700" imgH="203200" progId="Equation.DSMT4">
                  <p:embed/>
                  <p:pic>
                    <p:nvPicPr>
                      <p:cNvPr id="49" name="Object 2"/>
                      <p:cNvPicPr>
                        <a:picLocks noChangeAspect="1" noChangeArrowheads="1"/>
                      </p:cNvPicPr>
                      <p:nvPr/>
                    </p:nvPicPr>
                    <p:blipFill>
                      <a:blip r:embed="rId7"/>
                      <a:srcRect/>
                      <a:stretch>
                        <a:fillRect/>
                      </a:stretch>
                    </p:blipFill>
                    <p:spPr bwMode="auto">
                      <a:xfrm>
                        <a:off x="6181408" y="846615"/>
                        <a:ext cx="1408112" cy="31908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62771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35.)</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6" name="Text Box 56"/>
          <p:cNvSpPr txBox="1">
            <a:spLocks/>
          </p:cNvSpPr>
          <p:nvPr/>
        </p:nvSpPr>
        <p:spPr bwMode="auto">
          <a:xfrm>
            <a:off x="312103" y="316041"/>
            <a:ext cx="8565197"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t>
            </a:r>
            <a:r>
              <a:rPr lang="en-US" sz="2000" dirty="0" err="1">
                <a:solidFill>
                  <a:srgbClr val="FF0000"/>
                </a:solidFill>
                <a:latin typeface="Apple Chancery"/>
                <a:cs typeface="Apple Chancery"/>
              </a:rPr>
              <a:t>con’t</a:t>
            </a:r>
            <a:r>
              <a:rPr lang="en-US" sz="2000" dirty="0">
                <a:solidFill>
                  <a:srgbClr val="FF0000"/>
                </a:solidFill>
                <a:latin typeface="Apple Chancery"/>
                <a:cs typeface="Apple Chancery"/>
              </a:rPr>
              <a:t>) </a:t>
            </a:r>
            <a:r>
              <a:rPr lang="en-US" sz="2000" dirty="0">
                <a:latin typeface="Times New Roman"/>
                <a:cs typeface="Times New Roman"/>
              </a:rPr>
              <a:t>The significance of all of this is that nature provides us with a WICKED example of </a:t>
            </a:r>
            <a:r>
              <a:rPr lang="en-US" sz="2000" i="1" dirty="0">
                <a:solidFill>
                  <a:srgbClr val="0000FF"/>
                </a:solidFill>
                <a:latin typeface="Times New Roman"/>
                <a:cs typeface="Times New Roman"/>
              </a:rPr>
              <a:t>conservation of angular momentum</a:t>
            </a:r>
            <a:r>
              <a:rPr lang="en-US" sz="2000" i="1" dirty="0">
                <a:latin typeface="Times New Roman"/>
                <a:cs typeface="Times New Roman"/>
              </a:rPr>
              <a:t>.</a:t>
            </a:r>
            <a:endParaRPr lang="en-US" sz="2000" dirty="0">
              <a:latin typeface="Times New Roman"/>
              <a:cs typeface="Times New Roman"/>
            </a:endParaRPr>
          </a:p>
        </p:txBody>
      </p:sp>
      <p:sp>
        <p:nvSpPr>
          <p:cNvPr id="37" name="Text Box 56"/>
          <p:cNvSpPr txBox="1">
            <a:spLocks/>
          </p:cNvSpPr>
          <p:nvPr/>
        </p:nvSpPr>
        <p:spPr bwMode="auto">
          <a:xfrm>
            <a:off x="312103" y="1098663"/>
            <a:ext cx="8565197"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How so? </a:t>
            </a:r>
            <a:r>
              <a:rPr lang="en-US" sz="2000" dirty="0">
                <a:latin typeface="Times New Roman"/>
                <a:cs typeface="Times New Roman"/>
              </a:rPr>
              <a:t>There are </a:t>
            </a:r>
            <a:r>
              <a:rPr lang="en-US" sz="2000" dirty="0">
                <a:solidFill>
                  <a:srgbClr val="FF0000"/>
                </a:solidFill>
                <a:latin typeface="Times New Roman"/>
                <a:cs typeface="Times New Roman"/>
              </a:rPr>
              <a:t>no external torques acting during the supernova</a:t>
            </a:r>
            <a:r>
              <a:rPr lang="en-US" sz="2000" dirty="0">
                <a:latin typeface="Times New Roman"/>
                <a:cs typeface="Times New Roman"/>
              </a:rPr>
              <a:t>, so </a:t>
            </a:r>
            <a:r>
              <a:rPr lang="en-US" sz="2000" dirty="0">
                <a:solidFill>
                  <a:srgbClr val="0000FF"/>
                </a:solidFill>
                <a:latin typeface="Times New Roman"/>
                <a:cs typeface="Times New Roman"/>
              </a:rPr>
              <a:t>angular momentum is conserved</a:t>
            </a:r>
            <a:r>
              <a:rPr lang="en-US" sz="2000" dirty="0">
                <a:latin typeface="Times New Roman"/>
                <a:cs typeface="Times New Roman"/>
              </a:rPr>
              <a:t>.  The </a:t>
            </a:r>
            <a:r>
              <a:rPr lang="en-US" sz="2000" dirty="0">
                <a:solidFill>
                  <a:srgbClr val="0000FF"/>
                </a:solidFill>
                <a:latin typeface="Times New Roman"/>
                <a:cs typeface="Times New Roman"/>
              </a:rPr>
              <a:t>enormously massive structure spread out over hundreds of thousands of kilometers </a:t>
            </a:r>
            <a:r>
              <a:rPr lang="en-US" sz="2000" dirty="0">
                <a:latin typeface="Times New Roman"/>
                <a:cs typeface="Times New Roman"/>
              </a:rPr>
              <a:t>starts out with a </a:t>
            </a:r>
            <a:r>
              <a:rPr lang="en-US" sz="2000" dirty="0">
                <a:solidFill>
                  <a:srgbClr val="FF0000"/>
                </a:solidFill>
                <a:latin typeface="Times New Roman"/>
                <a:cs typeface="Times New Roman"/>
              </a:rPr>
              <a:t>HUGE RADIUS </a:t>
            </a:r>
            <a:r>
              <a:rPr lang="en-US" sz="2000" dirty="0">
                <a:latin typeface="Times New Roman"/>
                <a:cs typeface="Times New Roman"/>
              </a:rPr>
              <a:t>and </a:t>
            </a:r>
            <a:r>
              <a:rPr lang="en-US" sz="2000" i="1" dirty="0">
                <a:solidFill>
                  <a:srgbClr val="FF0000"/>
                </a:solidFill>
                <a:latin typeface="Times New Roman"/>
                <a:cs typeface="Times New Roman"/>
              </a:rPr>
              <a:t>angular momentum </a:t>
            </a:r>
            <a:r>
              <a:rPr lang="en-US" sz="2000" dirty="0">
                <a:latin typeface="Times New Roman"/>
                <a:cs typeface="Times New Roman"/>
              </a:rPr>
              <a:t>even though its </a:t>
            </a:r>
            <a:r>
              <a:rPr lang="en-US" sz="2000" i="1" dirty="0">
                <a:solidFill>
                  <a:srgbClr val="FF0000"/>
                </a:solidFill>
                <a:latin typeface="Times New Roman"/>
                <a:cs typeface="Times New Roman"/>
              </a:rPr>
              <a:t>angular speed </a:t>
            </a:r>
            <a:r>
              <a:rPr lang="en-US" sz="2000" dirty="0">
                <a:solidFill>
                  <a:srgbClr val="FF0000"/>
                </a:solidFill>
                <a:latin typeface="Times New Roman"/>
                <a:cs typeface="Times New Roman"/>
              </a:rPr>
              <a:t>is low </a:t>
            </a:r>
            <a:r>
              <a:rPr lang="en-US" sz="2000" dirty="0">
                <a:latin typeface="Times New Roman"/>
                <a:cs typeface="Times New Roman"/>
              </a:rPr>
              <a:t>(the sun takes 25 days to rotate once about its axis).  In other words, its </a:t>
            </a:r>
            <a:r>
              <a:rPr lang="en-US" sz="2000" i="1" dirty="0">
                <a:solidFill>
                  <a:srgbClr val="0000FF"/>
                </a:solidFill>
                <a:latin typeface="Times New Roman"/>
                <a:cs typeface="Times New Roman"/>
              </a:rPr>
              <a:t>angular momentum </a:t>
            </a:r>
            <a:r>
              <a:rPr lang="en-US" sz="2000" dirty="0">
                <a:latin typeface="Times New Roman"/>
                <a:cs typeface="Times New Roman"/>
              </a:rPr>
              <a:t>looks like: </a:t>
            </a:r>
          </a:p>
        </p:txBody>
      </p:sp>
      <p:graphicFrame>
        <p:nvGraphicFramePr>
          <p:cNvPr id="39" name="Object 2"/>
          <p:cNvGraphicFramePr>
            <a:graphicFrameLocks noChangeAspect="1"/>
          </p:cNvGraphicFramePr>
          <p:nvPr/>
        </p:nvGraphicFramePr>
        <p:xfrm>
          <a:off x="-114300" y="3594100"/>
          <a:ext cx="3655487" cy="1993899"/>
        </p:xfrm>
        <a:graphic>
          <a:graphicData uri="http://schemas.openxmlformats.org/presentationml/2006/ole">
            <mc:AlternateContent xmlns:mc="http://schemas.openxmlformats.org/markup-compatibility/2006">
              <mc:Choice xmlns:v="urn:schemas-microsoft-com:vml" Requires="v">
                <p:oleObj spid="_x0000_s43012" name="Equation" r:id="rId4" imgW="279400" imgH="152400" progId="Equation.DSMT4">
                  <p:embed/>
                </p:oleObj>
              </mc:Choice>
              <mc:Fallback>
                <p:oleObj name="Equation" r:id="rId4" imgW="279400" imgH="152400" progId="Equation.DSMT4">
                  <p:embed/>
                  <p:pic>
                    <p:nvPicPr>
                      <p:cNvPr id="39" name="Object 2"/>
                      <p:cNvPicPr>
                        <a:picLocks noChangeAspect="1" noChangeArrowheads="1"/>
                      </p:cNvPicPr>
                      <p:nvPr/>
                    </p:nvPicPr>
                    <p:blipFill>
                      <a:blip r:embed="rId5"/>
                      <a:srcRect/>
                      <a:stretch>
                        <a:fillRect/>
                      </a:stretch>
                    </p:blipFill>
                    <p:spPr bwMode="auto">
                      <a:xfrm>
                        <a:off x="-114300" y="3594100"/>
                        <a:ext cx="3655487" cy="1993899"/>
                      </a:xfrm>
                      <a:prstGeom prst="rect">
                        <a:avLst/>
                      </a:prstGeom>
                      <a:noFill/>
                      <a:ln>
                        <a:noFill/>
                      </a:ln>
                      <a:effectLst/>
                    </p:spPr>
                  </p:pic>
                </p:oleObj>
              </mc:Fallback>
            </mc:AlternateContent>
          </a:graphicData>
        </a:graphic>
      </p:graphicFrame>
      <p:graphicFrame>
        <p:nvGraphicFramePr>
          <p:cNvPr id="40" name="Object 2"/>
          <p:cNvGraphicFramePr>
            <a:graphicFrameLocks noChangeAspect="1"/>
          </p:cNvGraphicFramePr>
          <p:nvPr/>
        </p:nvGraphicFramePr>
        <p:xfrm>
          <a:off x="3046178" y="3074987"/>
          <a:ext cx="5325572" cy="3402925"/>
        </p:xfrm>
        <a:graphic>
          <a:graphicData uri="http://schemas.openxmlformats.org/presentationml/2006/ole">
            <mc:AlternateContent xmlns:mc="http://schemas.openxmlformats.org/markup-compatibility/2006">
              <mc:Choice xmlns:v="urn:schemas-microsoft-com:vml" Requires="v">
                <p:oleObj spid="_x0000_s43013" name="Equation" r:id="rId6" imgW="317500" imgH="203200" progId="Equation.DSMT4">
                  <p:embed/>
                </p:oleObj>
              </mc:Choice>
              <mc:Fallback>
                <p:oleObj name="Equation" r:id="rId6" imgW="317500" imgH="203200" progId="Equation.DSMT4">
                  <p:embed/>
                  <p:pic>
                    <p:nvPicPr>
                      <p:cNvPr id="40" name="Object 2"/>
                      <p:cNvPicPr>
                        <a:picLocks noChangeAspect="1" noChangeArrowheads="1"/>
                      </p:cNvPicPr>
                      <p:nvPr/>
                    </p:nvPicPr>
                    <p:blipFill>
                      <a:blip r:embed="rId7"/>
                      <a:srcRect/>
                      <a:stretch>
                        <a:fillRect/>
                      </a:stretch>
                    </p:blipFill>
                    <p:spPr bwMode="auto">
                      <a:xfrm>
                        <a:off x="3046178" y="3074987"/>
                        <a:ext cx="5325572" cy="3402925"/>
                      </a:xfrm>
                      <a:prstGeom prst="rect">
                        <a:avLst/>
                      </a:prstGeom>
                      <a:noFill/>
                      <a:ln>
                        <a:noFill/>
                      </a:ln>
                      <a:effectLst/>
                    </p:spPr>
                  </p:pic>
                </p:oleObj>
              </mc:Fallback>
            </mc:AlternateContent>
          </a:graphicData>
        </a:graphic>
      </p:graphicFrame>
      <p:graphicFrame>
        <p:nvGraphicFramePr>
          <p:cNvPr id="41" name="Object 2"/>
          <p:cNvGraphicFramePr>
            <a:graphicFrameLocks noChangeAspect="1"/>
          </p:cNvGraphicFramePr>
          <p:nvPr/>
        </p:nvGraphicFramePr>
        <p:xfrm>
          <a:off x="8001000" y="4498198"/>
          <a:ext cx="427106" cy="227790"/>
        </p:xfrm>
        <a:graphic>
          <a:graphicData uri="http://schemas.openxmlformats.org/presentationml/2006/ole">
            <mc:AlternateContent xmlns:mc="http://schemas.openxmlformats.org/markup-compatibility/2006">
              <mc:Choice xmlns:v="urn:schemas-microsoft-com:vml" Requires="v">
                <p:oleObj spid="_x0000_s43014" name="Equation" r:id="rId8" imgW="381000" imgH="203200" progId="Equation.DSMT4">
                  <p:embed/>
                </p:oleObj>
              </mc:Choice>
              <mc:Fallback>
                <p:oleObj name="Equation" r:id="rId8" imgW="381000" imgH="203200" progId="Equation.DSMT4">
                  <p:embed/>
                  <p:pic>
                    <p:nvPicPr>
                      <p:cNvPr id="41" name="Object 2"/>
                      <p:cNvPicPr>
                        <a:picLocks noChangeAspect="1" noChangeArrowheads="1"/>
                      </p:cNvPicPr>
                      <p:nvPr/>
                    </p:nvPicPr>
                    <p:blipFill>
                      <a:blip r:embed="rId9"/>
                      <a:srcRect/>
                      <a:stretch>
                        <a:fillRect/>
                      </a:stretch>
                    </p:blipFill>
                    <p:spPr bwMode="auto">
                      <a:xfrm>
                        <a:off x="8001000" y="4498198"/>
                        <a:ext cx="427106" cy="22779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297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dissolve">
                                      <p:cBhvr>
                                        <p:cTn id="12" dur="500"/>
                                        <p:tgtEl>
                                          <p:spTgt spid="41"/>
                                        </p:tgtEl>
                                      </p:cBhvr>
                                    </p:animEffect>
                                  </p:childTnLst>
                                </p:cTn>
                              </p:par>
                              <p:par>
                                <p:cTn id="13" presetID="9"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dissolve">
                                      <p:cBhvr>
                                        <p:cTn id="15" dur="500"/>
                                        <p:tgtEl>
                                          <p:spTgt spid="40"/>
                                        </p:tgtEl>
                                      </p:cBhvr>
                                    </p:animEffect>
                                  </p:childTnLst>
                                </p:cTn>
                              </p:par>
                              <p:par>
                                <p:cTn id="16" presetID="9" presetClass="entr" presetSubtype="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dissolve">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Object 2"/>
          <p:cNvGraphicFramePr>
            <a:graphicFrameLocks noChangeAspect="1"/>
          </p:cNvGraphicFramePr>
          <p:nvPr/>
        </p:nvGraphicFramePr>
        <p:xfrm>
          <a:off x="3395662" y="1371600"/>
          <a:ext cx="5597605" cy="3582988"/>
        </p:xfrm>
        <a:graphic>
          <a:graphicData uri="http://schemas.openxmlformats.org/presentationml/2006/ole">
            <mc:AlternateContent xmlns:mc="http://schemas.openxmlformats.org/markup-compatibility/2006">
              <mc:Choice xmlns:v="urn:schemas-microsoft-com:vml" Requires="v">
                <p:oleObj spid="_x0000_s44036" name="Equation" r:id="rId4" imgW="317500" imgH="203200" progId="Equation.DSMT4">
                  <p:embed/>
                </p:oleObj>
              </mc:Choice>
              <mc:Fallback>
                <p:oleObj name="Equation" r:id="rId4" imgW="317500" imgH="203200" progId="Equation.DSMT4">
                  <p:embed/>
                  <p:pic>
                    <p:nvPicPr>
                      <p:cNvPr id="41" name="Object 2"/>
                      <p:cNvPicPr>
                        <a:picLocks noChangeAspect="1" noChangeArrowheads="1"/>
                      </p:cNvPicPr>
                      <p:nvPr/>
                    </p:nvPicPr>
                    <p:blipFill>
                      <a:blip r:embed="rId5"/>
                      <a:srcRect/>
                      <a:stretch>
                        <a:fillRect/>
                      </a:stretch>
                    </p:blipFill>
                    <p:spPr bwMode="auto">
                      <a:xfrm>
                        <a:off x="3395662" y="1371600"/>
                        <a:ext cx="5597605" cy="3582988"/>
                      </a:xfrm>
                      <a:prstGeom prst="rect">
                        <a:avLst/>
                      </a:prstGeom>
                      <a:noFill/>
                      <a:ln>
                        <a:noFill/>
                      </a:ln>
                      <a:effectLst/>
                    </p:spPr>
                  </p:pic>
                </p:oleObj>
              </mc:Fallback>
            </mc:AlternateContent>
          </a:graphicData>
        </a:graphic>
      </p:graphicFrame>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36.)</a:t>
            </a:r>
          </a:p>
        </p:txBody>
      </p:sp>
      <p:sp>
        <p:nvSpPr>
          <p:cNvPr id="29" name="Text Box 56"/>
          <p:cNvSpPr txBox="1">
            <a:spLocks/>
          </p:cNvSpPr>
          <p:nvPr/>
        </p:nvSpPr>
        <p:spPr bwMode="auto">
          <a:xfrm>
            <a:off x="927815" y="3815597"/>
            <a:ext cx="4712812" cy="36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endParaRPr lang="en-US" sz="1800" dirty="0">
              <a:solidFill>
                <a:srgbClr val="0000FF"/>
              </a:solidFill>
              <a:latin typeface="Times New Roman"/>
              <a:cs typeface="Times New Roman"/>
            </a:endParaRPr>
          </a:p>
        </p:txBody>
      </p:sp>
      <p:sp>
        <p:nvSpPr>
          <p:cNvPr id="6" name="Text Box 56"/>
          <p:cNvSpPr txBox="1">
            <a:spLocks/>
          </p:cNvSpPr>
          <p:nvPr/>
        </p:nvSpPr>
        <p:spPr bwMode="auto">
          <a:xfrm>
            <a:off x="312103" y="316041"/>
            <a:ext cx="8565197"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After the supernova, </a:t>
            </a:r>
            <a:r>
              <a:rPr lang="en-US" sz="2000" dirty="0">
                <a:latin typeface="Times New Roman"/>
                <a:cs typeface="Times New Roman"/>
              </a:rPr>
              <a:t>the </a:t>
            </a:r>
            <a:r>
              <a:rPr lang="en-US" sz="2000" i="1" dirty="0">
                <a:solidFill>
                  <a:srgbClr val="0000FF"/>
                </a:solidFill>
                <a:latin typeface="Times New Roman"/>
                <a:cs typeface="Times New Roman"/>
              </a:rPr>
              <a:t>moment of inertial </a:t>
            </a:r>
            <a:r>
              <a:rPr lang="en-US" sz="2000" dirty="0">
                <a:solidFill>
                  <a:srgbClr val="FF0000"/>
                </a:solidFill>
                <a:latin typeface="Times New Roman"/>
                <a:cs typeface="Times New Roman"/>
              </a:rPr>
              <a:t>drops precipitously </a:t>
            </a:r>
            <a:r>
              <a:rPr lang="en-US" sz="2000" dirty="0">
                <a:latin typeface="Times New Roman"/>
                <a:cs typeface="Times New Roman"/>
              </a:rPr>
              <a:t>because the </a:t>
            </a:r>
            <a:r>
              <a:rPr lang="en-US" sz="2000" dirty="0">
                <a:solidFill>
                  <a:srgbClr val="0000FF"/>
                </a:solidFill>
                <a:latin typeface="Times New Roman"/>
                <a:cs typeface="Times New Roman"/>
              </a:rPr>
              <a:t>radius </a:t>
            </a:r>
            <a:r>
              <a:rPr lang="en-US" sz="2000" dirty="0">
                <a:latin typeface="Times New Roman"/>
                <a:cs typeface="Times New Roman"/>
              </a:rPr>
              <a:t>goes from </a:t>
            </a:r>
            <a:r>
              <a:rPr lang="en-US" sz="2000" i="1" dirty="0">
                <a:solidFill>
                  <a:srgbClr val="FF0000"/>
                </a:solidFill>
                <a:latin typeface="Times New Roman"/>
                <a:cs typeface="Times New Roman"/>
              </a:rPr>
              <a:t>several hundred thousand kilometers </a:t>
            </a:r>
            <a:r>
              <a:rPr lang="en-US" sz="2000" dirty="0">
                <a:latin typeface="Times New Roman"/>
                <a:cs typeface="Times New Roman"/>
              </a:rPr>
              <a:t>to, maybe, </a:t>
            </a:r>
            <a:r>
              <a:rPr lang="en-US" sz="2000" i="1" dirty="0">
                <a:solidFill>
                  <a:srgbClr val="FF0000"/>
                </a:solidFill>
                <a:latin typeface="Times New Roman"/>
                <a:cs typeface="Times New Roman"/>
              </a:rPr>
              <a:t>15 kilometers</a:t>
            </a:r>
            <a:r>
              <a:rPr lang="en-US" sz="2000" dirty="0">
                <a:solidFill>
                  <a:srgbClr val="FF0000"/>
                </a:solidFill>
                <a:latin typeface="Times New Roman"/>
                <a:cs typeface="Times New Roman"/>
              </a:rPr>
              <a:t> during the explosion, </a:t>
            </a:r>
            <a:r>
              <a:rPr lang="en-US" sz="2000" dirty="0">
                <a:latin typeface="Times New Roman"/>
                <a:cs typeface="Times New Roman"/>
              </a:rPr>
              <a:t>BUT THE ANGULAR MOMENTUM STAYS THE SAME which means the </a:t>
            </a:r>
            <a:r>
              <a:rPr lang="en-US" sz="2000" dirty="0">
                <a:solidFill>
                  <a:srgbClr val="0000FF"/>
                </a:solidFill>
                <a:latin typeface="Times New Roman"/>
                <a:cs typeface="Times New Roman"/>
              </a:rPr>
              <a:t>angular velocity </a:t>
            </a:r>
            <a:r>
              <a:rPr lang="en-US" sz="2000" dirty="0">
                <a:latin typeface="Times New Roman"/>
                <a:cs typeface="Times New Roman"/>
              </a:rPr>
              <a:t>skyrockets.  In other words, the </a:t>
            </a:r>
            <a:r>
              <a:rPr lang="en-US" sz="2000" i="1" dirty="0">
                <a:latin typeface="Times New Roman"/>
                <a:cs typeface="Times New Roman"/>
              </a:rPr>
              <a:t>final </a:t>
            </a:r>
            <a:r>
              <a:rPr lang="en-US" sz="2000" dirty="0">
                <a:latin typeface="Times New Roman"/>
                <a:cs typeface="Times New Roman"/>
              </a:rPr>
              <a:t>angular momentum relationship will look like:</a:t>
            </a:r>
            <a:endParaRPr lang="en-US" sz="2000" i="1" dirty="0">
              <a:latin typeface="Times New Roman"/>
              <a:cs typeface="Times New Roman"/>
            </a:endParaRPr>
          </a:p>
        </p:txBody>
      </p:sp>
      <p:graphicFrame>
        <p:nvGraphicFramePr>
          <p:cNvPr id="39" name="Object 2"/>
          <p:cNvGraphicFramePr>
            <a:graphicFrameLocks noChangeAspect="1"/>
          </p:cNvGraphicFramePr>
          <p:nvPr/>
        </p:nvGraphicFramePr>
        <p:xfrm>
          <a:off x="63500" y="2184400"/>
          <a:ext cx="3655487" cy="1993899"/>
        </p:xfrm>
        <a:graphic>
          <a:graphicData uri="http://schemas.openxmlformats.org/presentationml/2006/ole">
            <mc:AlternateContent xmlns:mc="http://schemas.openxmlformats.org/markup-compatibility/2006">
              <mc:Choice xmlns:v="urn:schemas-microsoft-com:vml" Requires="v">
                <p:oleObj spid="_x0000_s44037" name="Equation" r:id="rId6" imgW="279400" imgH="152400" progId="Equation.DSMT4">
                  <p:embed/>
                </p:oleObj>
              </mc:Choice>
              <mc:Fallback>
                <p:oleObj name="Equation" r:id="rId6" imgW="279400" imgH="152400" progId="Equation.DSMT4">
                  <p:embed/>
                  <p:pic>
                    <p:nvPicPr>
                      <p:cNvPr id="39" name="Object 2"/>
                      <p:cNvPicPr>
                        <a:picLocks noChangeAspect="1" noChangeArrowheads="1"/>
                      </p:cNvPicPr>
                      <p:nvPr/>
                    </p:nvPicPr>
                    <p:blipFill>
                      <a:blip r:embed="rId7"/>
                      <a:srcRect/>
                      <a:stretch>
                        <a:fillRect/>
                      </a:stretch>
                    </p:blipFill>
                    <p:spPr bwMode="auto">
                      <a:xfrm>
                        <a:off x="63500" y="2184400"/>
                        <a:ext cx="3655487" cy="1993899"/>
                      </a:xfrm>
                      <a:prstGeom prst="rect">
                        <a:avLst/>
                      </a:prstGeom>
                      <a:noFill/>
                      <a:ln>
                        <a:noFill/>
                      </a:ln>
                      <a:effectLst/>
                    </p:spPr>
                  </p:pic>
                </p:oleObj>
              </mc:Fallback>
            </mc:AlternateContent>
          </a:graphicData>
        </a:graphic>
      </p:graphicFrame>
      <p:graphicFrame>
        <p:nvGraphicFramePr>
          <p:cNvPr id="40" name="Object 2"/>
          <p:cNvGraphicFramePr>
            <a:graphicFrameLocks noChangeAspect="1"/>
          </p:cNvGraphicFramePr>
          <p:nvPr/>
        </p:nvGraphicFramePr>
        <p:xfrm>
          <a:off x="3466513" y="3220244"/>
          <a:ext cx="252474" cy="192088"/>
        </p:xfrm>
        <a:graphic>
          <a:graphicData uri="http://schemas.openxmlformats.org/presentationml/2006/ole">
            <mc:AlternateContent xmlns:mc="http://schemas.openxmlformats.org/markup-compatibility/2006">
              <mc:Choice xmlns:v="urn:schemas-microsoft-com:vml" Requires="v">
                <p:oleObj spid="_x0000_s44038" name="Equation" r:id="rId8" imgW="266700" imgH="203200" progId="Equation.DSMT4">
                  <p:embed/>
                </p:oleObj>
              </mc:Choice>
              <mc:Fallback>
                <p:oleObj name="Equation" r:id="rId8" imgW="266700" imgH="203200" progId="Equation.DSMT4">
                  <p:embed/>
                  <p:pic>
                    <p:nvPicPr>
                      <p:cNvPr id="40" name="Object 2"/>
                      <p:cNvPicPr>
                        <a:picLocks noChangeAspect="1" noChangeArrowheads="1"/>
                      </p:cNvPicPr>
                      <p:nvPr/>
                    </p:nvPicPr>
                    <p:blipFill>
                      <a:blip r:embed="rId9"/>
                      <a:srcRect/>
                      <a:stretch>
                        <a:fillRect/>
                      </a:stretch>
                    </p:blipFill>
                    <p:spPr bwMode="auto">
                      <a:xfrm>
                        <a:off x="3466513" y="3220244"/>
                        <a:ext cx="252474" cy="192088"/>
                      </a:xfrm>
                      <a:prstGeom prst="rect">
                        <a:avLst/>
                      </a:prstGeom>
                      <a:noFill/>
                      <a:ln>
                        <a:noFill/>
                      </a:ln>
                      <a:effectLst/>
                    </p:spPr>
                  </p:pic>
                </p:oleObj>
              </mc:Fallback>
            </mc:AlternateContent>
          </a:graphicData>
        </a:graphic>
      </p:graphicFrame>
      <p:sp>
        <p:nvSpPr>
          <p:cNvPr id="10" name="Text Box 56"/>
          <p:cNvSpPr txBox="1">
            <a:spLocks/>
          </p:cNvSpPr>
          <p:nvPr/>
        </p:nvSpPr>
        <p:spPr bwMode="auto">
          <a:xfrm>
            <a:off x="312103" y="4805131"/>
            <a:ext cx="8565197" cy="10064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In short, </a:t>
            </a:r>
            <a:r>
              <a:rPr lang="en-US" sz="2000" dirty="0">
                <a:solidFill>
                  <a:srgbClr val="0000FF"/>
                </a:solidFill>
                <a:latin typeface="Times New Roman"/>
                <a:cs typeface="Times New Roman"/>
              </a:rPr>
              <a:t>pulsars (neutron stars) </a:t>
            </a:r>
            <a:r>
              <a:rPr lang="en-US" sz="2000" dirty="0">
                <a:latin typeface="Times New Roman"/>
                <a:cs typeface="Times New Roman"/>
              </a:rPr>
              <a:t>are </a:t>
            </a:r>
            <a:r>
              <a:rPr lang="en-US" sz="2000" dirty="0">
                <a:solidFill>
                  <a:srgbClr val="0000FF"/>
                </a:solidFill>
                <a:latin typeface="Times New Roman"/>
                <a:cs typeface="Times New Roman"/>
              </a:rPr>
              <a:t>super dense structures that rotate </a:t>
            </a:r>
            <a:r>
              <a:rPr lang="en-US" sz="2000" dirty="0">
                <a:latin typeface="Times New Roman"/>
                <a:cs typeface="Times New Roman"/>
              </a:rPr>
              <a:t>anywhere from a </a:t>
            </a:r>
            <a:r>
              <a:rPr lang="en-US" sz="2000" i="1" dirty="0">
                <a:solidFill>
                  <a:srgbClr val="3366FF"/>
                </a:solidFill>
                <a:latin typeface="Times New Roman"/>
                <a:cs typeface="Times New Roman"/>
              </a:rPr>
              <a:t>few cycles per second </a:t>
            </a:r>
            <a:r>
              <a:rPr lang="en-US" sz="2000" dirty="0">
                <a:latin typeface="Times New Roman"/>
                <a:cs typeface="Times New Roman"/>
              </a:rPr>
              <a:t>all the way up the </a:t>
            </a:r>
            <a:r>
              <a:rPr lang="en-US" sz="2000" i="1" dirty="0">
                <a:solidFill>
                  <a:srgbClr val="3366FF"/>
                </a:solidFill>
                <a:latin typeface="Times New Roman"/>
                <a:cs typeface="Times New Roman"/>
              </a:rPr>
              <a:t>several hundred cycles per second</a:t>
            </a:r>
            <a:r>
              <a:rPr lang="en-US" sz="2000" dirty="0">
                <a:latin typeface="Times New Roman"/>
                <a:cs typeface="Times New Roman"/>
              </a:rPr>
              <a:t>, all as a consequence of </a:t>
            </a:r>
            <a:r>
              <a:rPr lang="en-US" sz="2000" i="1" dirty="0">
                <a:solidFill>
                  <a:srgbClr val="FF0000"/>
                </a:solidFill>
                <a:latin typeface="Times New Roman"/>
                <a:cs typeface="Times New Roman"/>
              </a:rPr>
              <a:t>conservation of angular momentum</a:t>
            </a:r>
            <a:r>
              <a:rPr lang="en-US" sz="2000" i="1" dirty="0">
                <a:latin typeface="Times New Roman"/>
                <a:cs typeface="Times New Roman"/>
              </a:rPr>
              <a:t>.</a:t>
            </a:r>
            <a:r>
              <a:rPr lang="en-US" sz="2000" dirty="0">
                <a:latin typeface="Times New Roman"/>
                <a:cs typeface="Times New Roman"/>
              </a:rPr>
              <a:t>  </a:t>
            </a:r>
            <a:endParaRPr lang="en-US" sz="2000" i="1" dirty="0">
              <a:latin typeface="Times New Roman"/>
              <a:cs typeface="Times New Roman"/>
            </a:endParaRPr>
          </a:p>
        </p:txBody>
      </p:sp>
    </p:spTree>
    <p:extLst>
      <p:ext uri="{BB962C8B-B14F-4D97-AF65-F5344CB8AC3E}">
        <p14:creationId xmlns:p14="http://schemas.microsoft.com/office/powerpoint/2010/main" val="17806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par>
                                <p:cTn id="8" presetID="9"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dissolve">
                                      <p:cBhvr>
                                        <p:cTn id="10" dur="500"/>
                                        <p:tgtEl>
                                          <p:spTgt spid="41"/>
                                        </p:tgtEl>
                                      </p:cBhvr>
                                    </p:animEffect>
                                  </p:childTnLst>
                                </p:cTn>
                              </p:par>
                              <p:par>
                                <p:cTn id="11" presetID="9"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
          <p:cNvGraphicFramePr>
            <a:graphicFrameLocks noChangeAspect="1"/>
          </p:cNvGraphicFramePr>
          <p:nvPr/>
        </p:nvGraphicFramePr>
        <p:xfrm>
          <a:off x="4953000" y="1282700"/>
          <a:ext cx="1093788" cy="803275"/>
        </p:xfrm>
        <a:graphic>
          <a:graphicData uri="http://schemas.openxmlformats.org/presentationml/2006/ole">
            <mc:AlternateContent xmlns:mc="http://schemas.openxmlformats.org/markup-compatibility/2006">
              <mc:Choice xmlns:v="urn:schemas-microsoft-com:vml" Requires="v">
                <p:oleObj spid="_x0000_s45062" name="Equation" r:id="rId4" imgW="698500" imgH="508000" progId="Equation.DSMT4">
                  <p:embed/>
                </p:oleObj>
              </mc:Choice>
              <mc:Fallback>
                <p:oleObj name="Equation" r:id="rId4" imgW="698500" imgH="508000" progId="Equation.DSMT4">
                  <p:embed/>
                  <p:pic>
                    <p:nvPicPr>
                      <p:cNvPr id="23" name="Object 2"/>
                      <p:cNvPicPr>
                        <a:picLocks noChangeAspect="1" noChangeArrowheads="1"/>
                      </p:cNvPicPr>
                      <p:nvPr/>
                    </p:nvPicPr>
                    <p:blipFill>
                      <a:blip r:embed="rId5"/>
                      <a:srcRect/>
                      <a:stretch>
                        <a:fillRect/>
                      </a:stretch>
                    </p:blipFill>
                    <p:spPr bwMode="auto">
                      <a:xfrm>
                        <a:off x="4953000" y="1282700"/>
                        <a:ext cx="1093788" cy="803275"/>
                      </a:xfrm>
                      <a:prstGeom prst="rect">
                        <a:avLst/>
                      </a:prstGeom>
                      <a:noFill/>
                      <a:ln>
                        <a:noFill/>
                      </a:ln>
                      <a:effectLst/>
                    </p:spPr>
                  </p:pic>
                </p:oleObj>
              </mc:Fallback>
            </mc:AlternateContent>
          </a:graphicData>
        </a:graphic>
      </p:graphicFrame>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37.)</a:t>
            </a:r>
          </a:p>
        </p:txBody>
      </p:sp>
      <p:sp>
        <p:nvSpPr>
          <p:cNvPr id="6" name="Text Box 56"/>
          <p:cNvSpPr txBox="1">
            <a:spLocks/>
          </p:cNvSpPr>
          <p:nvPr/>
        </p:nvSpPr>
        <p:spPr bwMode="auto">
          <a:xfrm>
            <a:off x="312103" y="559716"/>
            <a:ext cx="4653597" cy="1929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But what’s really cool </a:t>
            </a:r>
            <a:r>
              <a:rPr lang="en-US" sz="2000" dirty="0">
                <a:latin typeface="Times New Roman"/>
                <a:cs typeface="Times New Roman"/>
              </a:rPr>
              <a:t>is that they put out what is called </a:t>
            </a:r>
            <a:r>
              <a:rPr lang="en-US" sz="2000" i="1" dirty="0">
                <a:solidFill>
                  <a:srgbClr val="0000FF"/>
                </a:solidFill>
                <a:latin typeface="Times New Roman"/>
                <a:cs typeface="Times New Roman"/>
              </a:rPr>
              <a:t>synchronous radiation</a:t>
            </a:r>
            <a:r>
              <a:rPr lang="en-US" sz="2000" dirty="0">
                <a:latin typeface="Times New Roman"/>
                <a:cs typeface="Times New Roman"/>
              </a:rPr>
              <a:t>—radiation that is </a:t>
            </a:r>
            <a:r>
              <a:rPr lang="en-US" sz="2000" dirty="0">
                <a:solidFill>
                  <a:srgbClr val="0000FF"/>
                </a:solidFill>
                <a:latin typeface="Times New Roman"/>
                <a:cs typeface="Times New Roman"/>
              </a:rPr>
              <a:t>very directional </a:t>
            </a:r>
            <a:r>
              <a:rPr lang="en-US" sz="2000" dirty="0">
                <a:latin typeface="Times New Roman"/>
                <a:cs typeface="Times New Roman"/>
              </a:rPr>
              <a:t>and that is in the </a:t>
            </a:r>
            <a:r>
              <a:rPr lang="en-US" sz="2000" dirty="0">
                <a:solidFill>
                  <a:srgbClr val="0000FF"/>
                </a:solidFill>
                <a:latin typeface="Times New Roman"/>
                <a:cs typeface="Times New Roman"/>
              </a:rPr>
              <a:t>radio frequency range</a:t>
            </a:r>
            <a:r>
              <a:rPr lang="en-US" sz="2000" dirty="0">
                <a:latin typeface="Times New Roman"/>
                <a:cs typeface="Times New Roman"/>
              </a:rPr>
              <a:t>.  So if the sweep of radiation of one of these fast rotating objects just </a:t>
            </a:r>
            <a:r>
              <a:rPr lang="en-US" sz="2000" dirty="0">
                <a:solidFill>
                  <a:srgbClr val="008000"/>
                </a:solidFill>
                <a:latin typeface="Times New Roman"/>
                <a:cs typeface="Times New Roman"/>
              </a:rPr>
              <a:t>happens to cross the</a:t>
            </a:r>
            <a:endParaRPr lang="en-US" sz="2000" i="1" dirty="0">
              <a:latin typeface="Times New Roman"/>
              <a:cs typeface="Times New Roman"/>
            </a:endParaRPr>
          </a:p>
        </p:txBody>
      </p:sp>
      <p:sp>
        <p:nvSpPr>
          <p:cNvPr id="2" name="Oval 1"/>
          <p:cNvSpPr/>
          <p:nvPr/>
        </p:nvSpPr>
        <p:spPr>
          <a:xfrm>
            <a:off x="6443902" y="4118970"/>
            <a:ext cx="812800" cy="812800"/>
          </a:xfrm>
          <a:prstGeom prst="ellipse">
            <a:avLst/>
          </a:prstGeom>
          <a:gradFill flip="none" rotWithShape="1">
            <a:gsLst>
              <a:gs pos="0">
                <a:srgbClr val="FFFF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flipH="1" flipV="1">
            <a:off x="6850302" y="1332130"/>
            <a:ext cx="5450" cy="5525870"/>
          </a:xfrm>
          <a:prstGeom prst="line">
            <a:avLst/>
          </a:prstGeom>
          <a:ln w="12700" cmpd="sng">
            <a:solidFill>
              <a:srgbClr val="000000"/>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rot="1223805">
            <a:off x="7351951" y="1220238"/>
            <a:ext cx="190501" cy="3394075"/>
            <a:chOff x="7099299" y="885825"/>
            <a:chExt cx="190501" cy="3394075"/>
          </a:xfrm>
          <a:solidFill>
            <a:srgbClr val="FFFFFF"/>
          </a:solidFill>
        </p:grpSpPr>
        <p:sp>
          <p:nvSpPr>
            <p:cNvPr id="3" name="Isosceles Triangle 2"/>
            <p:cNvSpPr/>
            <p:nvPr/>
          </p:nvSpPr>
          <p:spPr>
            <a:xfrm rot="10800000">
              <a:off x="7099300" y="927100"/>
              <a:ext cx="190500" cy="3352800"/>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099299" y="885825"/>
              <a:ext cx="190501" cy="73025"/>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Oval 8"/>
          <p:cNvSpPr/>
          <p:nvPr/>
        </p:nvSpPr>
        <p:spPr>
          <a:xfrm>
            <a:off x="5675552" y="887451"/>
            <a:ext cx="2353573" cy="864915"/>
          </a:xfrm>
          <a:prstGeom prst="ellipse">
            <a:avLst/>
          </a:prstGeom>
          <a:noFill/>
          <a:ln>
            <a:solidFill>
              <a:srgbClr val="000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712304" y="1428283"/>
            <a:ext cx="171450" cy="171450"/>
          </a:xfrm>
          <a:prstGeom prst="ellipse">
            <a:avLst/>
          </a:prstGeom>
          <a:gradFill flip="none" rotWithShape="1">
            <a:gsLst>
              <a:gs pos="0">
                <a:srgbClr val="FF6600"/>
              </a:gs>
              <a:gs pos="100000">
                <a:srgbClr val="FFFFFF"/>
              </a:gs>
            </a:gsLst>
            <a:path path="circle">
              <a:fillToRect l="50000" t="50000" r="50000" b="50000"/>
            </a:path>
            <a:tileRect/>
          </a:gra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2" name="Object 2"/>
          <p:cNvGraphicFramePr>
            <a:graphicFrameLocks noChangeAspect="1"/>
          </p:cNvGraphicFramePr>
          <p:nvPr/>
        </p:nvGraphicFramePr>
        <p:xfrm>
          <a:off x="7629525" y="2447925"/>
          <a:ext cx="1350963" cy="801688"/>
        </p:xfrm>
        <a:graphic>
          <a:graphicData uri="http://schemas.openxmlformats.org/presentationml/2006/ole">
            <mc:AlternateContent xmlns:mc="http://schemas.openxmlformats.org/markup-compatibility/2006">
              <mc:Choice xmlns:v="urn:schemas-microsoft-com:vml" Requires="v">
                <p:oleObj spid="_x0000_s45063" name="Equation" r:id="rId6" imgW="863600" imgH="508000" progId="Equation.DSMT4">
                  <p:embed/>
                </p:oleObj>
              </mc:Choice>
              <mc:Fallback>
                <p:oleObj name="Equation" r:id="rId6" imgW="863600" imgH="508000" progId="Equation.DSMT4">
                  <p:embed/>
                  <p:pic>
                    <p:nvPicPr>
                      <p:cNvPr id="22" name="Object 2"/>
                      <p:cNvPicPr>
                        <a:picLocks noChangeAspect="1" noChangeArrowheads="1"/>
                      </p:cNvPicPr>
                      <p:nvPr/>
                    </p:nvPicPr>
                    <p:blipFill>
                      <a:blip r:embed="rId7"/>
                      <a:srcRect/>
                      <a:stretch>
                        <a:fillRect/>
                      </a:stretch>
                    </p:blipFill>
                    <p:spPr bwMode="auto">
                      <a:xfrm>
                        <a:off x="7629525" y="2447925"/>
                        <a:ext cx="1350963" cy="801688"/>
                      </a:xfrm>
                      <a:prstGeom prst="rect">
                        <a:avLst/>
                      </a:prstGeom>
                      <a:noFill/>
                      <a:ln>
                        <a:noFill/>
                      </a:ln>
                      <a:effectLst/>
                    </p:spPr>
                  </p:pic>
                </p:oleObj>
              </mc:Fallback>
            </mc:AlternateContent>
          </a:graphicData>
        </a:graphic>
      </p:graphicFrame>
      <p:grpSp>
        <p:nvGrpSpPr>
          <p:cNvPr id="25" name="Group 24"/>
          <p:cNvGrpSpPr/>
          <p:nvPr/>
        </p:nvGrpSpPr>
        <p:grpSpPr>
          <a:xfrm>
            <a:off x="6485177" y="3603158"/>
            <a:ext cx="635000" cy="304800"/>
            <a:chOff x="6485177" y="3603158"/>
            <a:chExt cx="635000" cy="304800"/>
          </a:xfrm>
        </p:grpSpPr>
        <p:sp>
          <p:nvSpPr>
            <p:cNvPr id="18" name="Arc 17"/>
            <p:cNvSpPr/>
            <p:nvPr/>
          </p:nvSpPr>
          <p:spPr>
            <a:xfrm>
              <a:off x="6485177" y="3603158"/>
              <a:ext cx="635000" cy="304800"/>
            </a:xfrm>
            <a:prstGeom prst="arc">
              <a:avLst>
                <a:gd name="adj1" fmla="val 19898702"/>
                <a:gd name="adj2" fmla="val 9857978"/>
              </a:avLst>
            </a:prstGeom>
            <a:ln w="952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a:stCxn id="18" idx="0"/>
            </p:cNvCxnSpPr>
            <p:nvPr/>
          </p:nvCxnSpPr>
          <p:spPr>
            <a:xfrm>
              <a:off x="7013682" y="3641682"/>
              <a:ext cx="60218" cy="98468"/>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013682" y="3641682"/>
              <a:ext cx="106495" cy="31793"/>
            </a:xfrm>
            <a:prstGeom prst="line">
              <a:avLst/>
            </a:prstGeom>
            <a:ln w="952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31" name="Object 2"/>
          <p:cNvGraphicFramePr>
            <a:graphicFrameLocks noChangeAspect="1"/>
          </p:cNvGraphicFramePr>
          <p:nvPr/>
        </p:nvGraphicFramePr>
        <p:xfrm>
          <a:off x="6518823" y="3584942"/>
          <a:ext cx="238125" cy="220663"/>
        </p:xfrm>
        <a:graphic>
          <a:graphicData uri="http://schemas.openxmlformats.org/presentationml/2006/ole">
            <mc:AlternateContent xmlns:mc="http://schemas.openxmlformats.org/markup-compatibility/2006">
              <mc:Choice xmlns:v="urn:schemas-microsoft-com:vml" Requires="v">
                <p:oleObj spid="_x0000_s45064" name="Equation" r:id="rId8" imgW="152400" imgH="139700" progId="Equation.DSMT4">
                  <p:embed/>
                </p:oleObj>
              </mc:Choice>
              <mc:Fallback>
                <p:oleObj name="Equation" r:id="rId8" imgW="152400" imgH="139700" progId="Equation.DSMT4">
                  <p:embed/>
                  <p:pic>
                    <p:nvPicPr>
                      <p:cNvPr id="31" name="Object 2"/>
                      <p:cNvPicPr>
                        <a:picLocks noChangeAspect="1" noChangeArrowheads="1"/>
                      </p:cNvPicPr>
                      <p:nvPr/>
                    </p:nvPicPr>
                    <p:blipFill>
                      <a:blip r:embed="rId9"/>
                      <a:srcRect/>
                      <a:stretch>
                        <a:fillRect/>
                      </a:stretch>
                    </p:blipFill>
                    <p:spPr bwMode="auto">
                      <a:xfrm>
                        <a:off x="6518823" y="3584942"/>
                        <a:ext cx="238125" cy="220663"/>
                      </a:xfrm>
                      <a:prstGeom prst="rect">
                        <a:avLst/>
                      </a:prstGeom>
                      <a:noFill/>
                      <a:ln>
                        <a:noFill/>
                      </a:ln>
                      <a:effectLst/>
                    </p:spPr>
                  </p:pic>
                </p:oleObj>
              </mc:Fallback>
            </mc:AlternateContent>
          </a:graphicData>
        </a:graphic>
      </p:graphicFrame>
      <p:graphicFrame>
        <p:nvGraphicFramePr>
          <p:cNvPr id="32" name="Object 2"/>
          <p:cNvGraphicFramePr>
            <a:graphicFrameLocks noChangeAspect="1"/>
          </p:cNvGraphicFramePr>
          <p:nvPr/>
        </p:nvGraphicFramePr>
        <p:xfrm>
          <a:off x="7264743" y="4118970"/>
          <a:ext cx="1528763" cy="742950"/>
        </p:xfrm>
        <a:graphic>
          <a:graphicData uri="http://schemas.openxmlformats.org/presentationml/2006/ole">
            <mc:AlternateContent xmlns:mc="http://schemas.openxmlformats.org/markup-compatibility/2006">
              <mc:Choice xmlns:v="urn:schemas-microsoft-com:vml" Requires="v">
                <p:oleObj spid="_x0000_s45065" name="Equation" r:id="rId10" imgW="977900" imgH="469900" progId="Equation.DSMT4">
                  <p:embed/>
                </p:oleObj>
              </mc:Choice>
              <mc:Fallback>
                <p:oleObj name="Equation" r:id="rId10" imgW="977900" imgH="469900" progId="Equation.DSMT4">
                  <p:embed/>
                  <p:pic>
                    <p:nvPicPr>
                      <p:cNvPr id="32" name="Object 2"/>
                      <p:cNvPicPr>
                        <a:picLocks noChangeAspect="1" noChangeArrowheads="1"/>
                      </p:cNvPicPr>
                      <p:nvPr/>
                    </p:nvPicPr>
                    <p:blipFill>
                      <a:blip r:embed="rId11"/>
                      <a:srcRect/>
                      <a:stretch>
                        <a:fillRect/>
                      </a:stretch>
                    </p:blipFill>
                    <p:spPr bwMode="auto">
                      <a:xfrm>
                        <a:off x="7264743" y="4118970"/>
                        <a:ext cx="1528763" cy="742950"/>
                      </a:xfrm>
                      <a:prstGeom prst="rect">
                        <a:avLst/>
                      </a:prstGeom>
                      <a:noFill/>
                      <a:ln>
                        <a:noFill/>
                      </a:ln>
                      <a:effectLst/>
                    </p:spPr>
                  </p:pic>
                </p:oleObj>
              </mc:Fallback>
            </mc:AlternateContent>
          </a:graphicData>
        </a:graphic>
      </p:graphicFrame>
      <p:grpSp>
        <p:nvGrpSpPr>
          <p:cNvPr id="34" name="Group 33"/>
          <p:cNvGrpSpPr/>
          <p:nvPr/>
        </p:nvGrpSpPr>
        <p:grpSpPr>
          <a:xfrm rot="12023805">
            <a:off x="6169979" y="4382538"/>
            <a:ext cx="190501" cy="3394075"/>
            <a:chOff x="7099299" y="885825"/>
            <a:chExt cx="190501" cy="3394075"/>
          </a:xfrm>
          <a:solidFill>
            <a:srgbClr val="FFFFFF"/>
          </a:solidFill>
        </p:grpSpPr>
        <p:sp>
          <p:nvSpPr>
            <p:cNvPr id="35" name="Isosceles Triangle 34"/>
            <p:cNvSpPr/>
            <p:nvPr/>
          </p:nvSpPr>
          <p:spPr>
            <a:xfrm rot="10800000">
              <a:off x="7099300" y="927100"/>
              <a:ext cx="190500" cy="3352800"/>
            </a:xfrm>
            <a:prstGeom prst="triangl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7099299" y="885825"/>
              <a:ext cx="190501" cy="73025"/>
            </a:xfrm>
            <a:prstGeom prst="ellipse">
              <a:avLst/>
            </a:prstGeom>
            <a:grp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37" name="Object 2"/>
          <p:cNvGraphicFramePr>
            <a:graphicFrameLocks noChangeAspect="1"/>
          </p:cNvGraphicFramePr>
          <p:nvPr/>
        </p:nvGraphicFramePr>
        <p:xfrm>
          <a:off x="6444695" y="5762625"/>
          <a:ext cx="1350963" cy="801688"/>
        </p:xfrm>
        <a:graphic>
          <a:graphicData uri="http://schemas.openxmlformats.org/presentationml/2006/ole">
            <mc:AlternateContent xmlns:mc="http://schemas.openxmlformats.org/markup-compatibility/2006">
              <mc:Choice xmlns:v="urn:schemas-microsoft-com:vml" Requires="v">
                <p:oleObj spid="_x0000_s45066" name="Equation" r:id="rId12" imgW="863600" imgH="508000" progId="Equation.DSMT4">
                  <p:embed/>
                </p:oleObj>
              </mc:Choice>
              <mc:Fallback>
                <p:oleObj name="Equation" r:id="rId12" imgW="863600" imgH="508000" progId="Equation.DSMT4">
                  <p:embed/>
                  <p:pic>
                    <p:nvPicPr>
                      <p:cNvPr id="37" name="Object 2"/>
                      <p:cNvPicPr>
                        <a:picLocks noChangeAspect="1" noChangeArrowheads="1"/>
                      </p:cNvPicPr>
                      <p:nvPr/>
                    </p:nvPicPr>
                    <p:blipFill>
                      <a:blip r:embed="rId7"/>
                      <a:srcRect/>
                      <a:stretch>
                        <a:fillRect/>
                      </a:stretch>
                    </p:blipFill>
                    <p:spPr bwMode="auto">
                      <a:xfrm>
                        <a:off x="6444695" y="5762625"/>
                        <a:ext cx="1350963" cy="801688"/>
                      </a:xfrm>
                      <a:prstGeom prst="rect">
                        <a:avLst/>
                      </a:prstGeom>
                      <a:noFill/>
                      <a:ln>
                        <a:noFill/>
                      </a:ln>
                      <a:effectLst/>
                    </p:spPr>
                  </p:pic>
                </p:oleObj>
              </mc:Fallback>
            </mc:AlternateContent>
          </a:graphicData>
        </a:graphic>
      </p:graphicFrame>
      <p:sp>
        <p:nvSpPr>
          <p:cNvPr id="42" name="Text Box 56"/>
          <p:cNvSpPr txBox="1">
            <a:spLocks/>
          </p:cNvSpPr>
          <p:nvPr/>
        </p:nvSpPr>
        <p:spPr bwMode="auto">
          <a:xfrm>
            <a:off x="312103" y="4134556"/>
            <a:ext cx="5872797" cy="2237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FF0000"/>
                </a:solidFill>
                <a:latin typeface="Apple Chancery"/>
                <a:cs typeface="Apple Chancery"/>
              </a:rPr>
              <a:t>And as a </a:t>
            </a:r>
            <a:r>
              <a:rPr lang="en-US" sz="2000" dirty="0">
                <a:latin typeface="Times New Roman"/>
                <a:cs typeface="Times New Roman"/>
              </a:rPr>
              <a:t>small side-point, I’ve REALLY simplified what’s going on with these things.  According to </a:t>
            </a:r>
            <a:r>
              <a:rPr lang="en-US" sz="2000" dirty="0" err="1">
                <a:latin typeface="Times New Roman"/>
                <a:cs typeface="Times New Roman"/>
              </a:rPr>
              <a:t>Sterl</a:t>
            </a:r>
            <a:r>
              <a:rPr lang="en-US" sz="2000" dirty="0">
                <a:latin typeface="Times New Roman"/>
                <a:cs typeface="Times New Roman"/>
              </a:rPr>
              <a:t> </a:t>
            </a:r>
            <a:r>
              <a:rPr lang="en-US" sz="2000" dirty="0" err="1">
                <a:latin typeface="Times New Roman"/>
                <a:cs typeface="Times New Roman"/>
              </a:rPr>
              <a:t>Phinney</a:t>
            </a:r>
            <a:r>
              <a:rPr lang="en-US" sz="2000" dirty="0">
                <a:latin typeface="Times New Roman"/>
                <a:cs typeface="Times New Roman"/>
              </a:rPr>
              <a:t>, Professor of Astrophysics at Caltech (and a Poly parent), the progenitor of the Crab Nebula lost 99% of its angular momentum during and since its supernova.  More about this on the next slide (if I get the time to generate it).</a:t>
            </a:r>
            <a:endParaRPr lang="en-US" sz="2000" i="1" dirty="0">
              <a:latin typeface="Times New Roman"/>
              <a:cs typeface="Times New Roman"/>
            </a:endParaRPr>
          </a:p>
        </p:txBody>
      </p:sp>
      <p:sp>
        <p:nvSpPr>
          <p:cNvPr id="43" name="Text Box 56"/>
          <p:cNvSpPr txBox="1">
            <a:spLocks/>
          </p:cNvSpPr>
          <p:nvPr/>
        </p:nvSpPr>
        <p:spPr bwMode="auto">
          <a:xfrm>
            <a:off x="312103" y="2392411"/>
            <a:ext cx="5400201" cy="1621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000" dirty="0">
                <a:solidFill>
                  <a:srgbClr val="008000"/>
                </a:solidFill>
                <a:latin typeface="Times New Roman"/>
                <a:cs typeface="Times New Roman"/>
              </a:rPr>
              <a:t>earth’s path</a:t>
            </a:r>
            <a:r>
              <a:rPr lang="en-US" sz="2000" dirty="0">
                <a:latin typeface="Times New Roman"/>
                <a:cs typeface="Times New Roman"/>
              </a:rPr>
              <a:t>, a blast of </a:t>
            </a:r>
            <a:r>
              <a:rPr lang="en-US" sz="2000" dirty="0">
                <a:solidFill>
                  <a:srgbClr val="0000FF"/>
                </a:solidFill>
                <a:latin typeface="Times New Roman"/>
                <a:cs typeface="Times New Roman"/>
              </a:rPr>
              <a:t>radio wave </a:t>
            </a:r>
            <a:r>
              <a:rPr lang="en-US" sz="2000" dirty="0">
                <a:solidFill>
                  <a:schemeClr val="tx1"/>
                </a:solidFill>
                <a:latin typeface="Times New Roman"/>
                <a:cs typeface="Times New Roman"/>
              </a:rPr>
              <a:t>will hit the earth </a:t>
            </a:r>
            <a:r>
              <a:rPr lang="en-US" sz="2000" i="1" dirty="0">
                <a:solidFill>
                  <a:srgbClr val="0000FF"/>
                </a:solidFill>
                <a:latin typeface="Times New Roman"/>
                <a:cs typeface="Times New Roman"/>
              </a:rPr>
              <a:t>every time the star completes one rotation</a:t>
            </a:r>
            <a:r>
              <a:rPr lang="en-US" sz="2000" dirty="0">
                <a:latin typeface="Times New Roman"/>
                <a:cs typeface="Times New Roman"/>
              </a:rPr>
              <a:t>.  In other words, we </a:t>
            </a:r>
            <a:r>
              <a:rPr lang="en-US" sz="2000" dirty="0">
                <a:solidFill>
                  <a:schemeClr val="tx1"/>
                </a:solidFill>
                <a:latin typeface="Times New Roman"/>
                <a:cs typeface="Times New Roman"/>
              </a:rPr>
              <a:t>can</a:t>
            </a:r>
            <a:r>
              <a:rPr lang="en-US" sz="2000" dirty="0">
                <a:solidFill>
                  <a:srgbClr val="3366FF"/>
                </a:solidFill>
                <a:latin typeface="Times New Roman"/>
                <a:cs typeface="Times New Roman"/>
              </a:rPr>
              <a:t> </a:t>
            </a:r>
            <a:r>
              <a:rPr lang="en-US" sz="2000" i="1" dirty="0">
                <a:solidFill>
                  <a:srgbClr val="0000FF"/>
                </a:solidFill>
                <a:latin typeface="Times New Roman"/>
                <a:cs typeface="Times New Roman"/>
              </a:rPr>
              <a:t>hear </a:t>
            </a:r>
            <a:r>
              <a:rPr lang="en-US" sz="2000" dirty="0">
                <a:solidFill>
                  <a:srgbClr val="0000FF"/>
                </a:solidFill>
                <a:latin typeface="Times New Roman"/>
                <a:cs typeface="Times New Roman"/>
              </a:rPr>
              <a:t>them </a:t>
            </a:r>
            <a:r>
              <a:rPr lang="en-US" sz="2000" dirty="0">
                <a:latin typeface="Times New Roman"/>
                <a:cs typeface="Times New Roman"/>
              </a:rPr>
              <a:t>using a </a:t>
            </a:r>
            <a:r>
              <a:rPr lang="en-US" sz="2000" dirty="0">
                <a:solidFill>
                  <a:srgbClr val="0000FF"/>
                </a:solidFill>
                <a:latin typeface="Times New Roman"/>
                <a:cs typeface="Times New Roman"/>
              </a:rPr>
              <a:t>radio telescope.</a:t>
            </a:r>
            <a:r>
              <a:rPr lang="en-US" sz="2000" dirty="0">
                <a:latin typeface="Times New Roman"/>
                <a:cs typeface="Times New Roman"/>
              </a:rPr>
              <a:t>  This is what you will experience on the next slide.  Pretty amazing!</a:t>
            </a:r>
            <a:endParaRPr lang="en-US" sz="2000" i="1" dirty="0">
              <a:latin typeface="Times New Roman"/>
              <a:cs typeface="Times New Roman"/>
            </a:endParaRPr>
          </a:p>
        </p:txBody>
      </p:sp>
    </p:spTree>
    <p:extLst>
      <p:ext uri="{BB962C8B-B14F-4D97-AF65-F5344CB8AC3E}">
        <p14:creationId xmlns:p14="http://schemas.microsoft.com/office/powerpoint/2010/main" val="3853103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38.)</a:t>
            </a:r>
          </a:p>
        </p:txBody>
      </p:sp>
      <p:sp>
        <p:nvSpPr>
          <p:cNvPr id="33" name="Text Box 56"/>
          <p:cNvSpPr txBox="1">
            <a:spLocks/>
          </p:cNvSpPr>
          <p:nvPr/>
        </p:nvSpPr>
        <p:spPr bwMode="auto">
          <a:xfrm>
            <a:off x="287291" y="156377"/>
            <a:ext cx="8640809" cy="13757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400" dirty="0">
                <a:solidFill>
                  <a:srgbClr val="FF0000"/>
                </a:solidFill>
                <a:latin typeface="Apple Chancery"/>
                <a:cs typeface="Apple Chancery"/>
              </a:rPr>
              <a:t>Remembering that </a:t>
            </a:r>
            <a:r>
              <a:rPr lang="en-US" sz="2000" dirty="0">
                <a:solidFill>
                  <a:schemeClr val="tx1"/>
                </a:solidFill>
                <a:latin typeface="Times New Roman" panose="02020603050405020304" pitchFamily="18" charset="0"/>
                <a:cs typeface="Times New Roman" panose="02020603050405020304" pitchFamily="18" charset="0"/>
              </a:rPr>
              <a:t>these are </a:t>
            </a:r>
            <a:r>
              <a:rPr lang="en-US" sz="2000" dirty="0">
                <a:solidFill>
                  <a:srgbClr val="2253D4"/>
                </a:solidFill>
                <a:latin typeface="Times New Roman" panose="02020603050405020304" pitchFamily="18" charset="0"/>
                <a:cs typeface="Times New Roman" panose="02020603050405020304" pitchFamily="18" charset="0"/>
              </a:rPr>
              <a:t>super dense </a:t>
            </a:r>
            <a:r>
              <a:rPr lang="en-US" sz="2000" dirty="0">
                <a:solidFill>
                  <a:schemeClr val="tx1"/>
                </a:solidFill>
                <a:latin typeface="Times New Roman" panose="02020603050405020304" pitchFamily="18" charset="0"/>
                <a:cs typeface="Times New Roman" panose="02020603050405020304" pitchFamily="18" charset="0"/>
              </a:rPr>
              <a:t>(density of 1000 Nimitz-class aircraft carriers compressed to the size of a marble) </a:t>
            </a:r>
            <a:r>
              <a:rPr lang="en-US" sz="2000" dirty="0">
                <a:solidFill>
                  <a:srgbClr val="2253D4"/>
                </a:solidFill>
                <a:latin typeface="Times New Roman" panose="02020603050405020304" pitchFamily="18" charset="0"/>
                <a:cs typeface="Times New Roman" panose="02020603050405020304" pitchFamily="18" charset="0"/>
              </a:rPr>
              <a:t>stars</a:t>
            </a:r>
            <a:r>
              <a:rPr lang="en-US" sz="2000" dirty="0">
                <a:solidFill>
                  <a:schemeClr val="tx1"/>
                </a:solidFill>
                <a:latin typeface="Times New Roman" panose="02020603050405020304" pitchFamily="18" charset="0"/>
                <a:cs typeface="Times New Roman" panose="02020603050405020304" pitchFamily="18" charset="0"/>
              </a:rPr>
              <a:t> that are, maybe, </a:t>
            </a:r>
            <a:r>
              <a:rPr lang="en-US" sz="2000" dirty="0">
                <a:solidFill>
                  <a:srgbClr val="2253D4"/>
                </a:solidFill>
                <a:latin typeface="Times New Roman" panose="02020603050405020304" pitchFamily="18" charset="0"/>
                <a:cs typeface="Times New Roman" panose="02020603050405020304" pitchFamily="18" charset="0"/>
              </a:rPr>
              <a:t>15 km across</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a:solidFill>
                  <a:srgbClr val="2253D4"/>
                </a:solidFill>
                <a:latin typeface="Times New Roman" panose="02020603050405020304" pitchFamily="18" charset="0"/>
                <a:cs typeface="Times New Roman" panose="02020603050405020304" pitchFamily="18" charset="0"/>
              </a:rPr>
              <a:t>and</a:t>
            </a:r>
            <a:r>
              <a:rPr lang="en-US" sz="2000" dirty="0">
                <a:solidFill>
                  <a:schemeClr val="tx1"/>
                </a:solidFill>
                <a:latin typeface="Times New Roman" panose="02020603050405020304" pitchFamily="18" charset="0"/>
                <a:cs typeface="Times New Roman" panose="02020603050405020304" pitchFamily="18" charset="0"/>
              </a:rPr>
              <a:t> that </a:t>
            </a:r>
            <a:r>
              <a:rPr lang="en-US" sz="2000" dirty="0">
                <a:solidFill>
                  <a:srgbClr val="2253D4"/>
                </a:solidFill>
                <a:latin typeface="Times New Roman" panose="02020603050405020304" pitchFamily="18" charset="0"/>
                <a:cs typeface="Times New Roman" panose="02020603050405020304" pitchFamily="18" charset="0"/>
              </a:rPr>
              <a:t>each rotation produces one beat</a:t>
            </a:r>
            <a:r>
              <a:rPr lang="en-US" sz="2000" dirty="0">
                <a:solidFill>
                  <a:schemeClr val="tx1"/>
                </a:solidFill>
                <a:latin typeface="Times New Roman" panose="02020603050405020304" pitchFamily="18" charset="0"/>
                <a:cs typeface="Times New Roman" panose="02020603050405020304" pitchFamily="18" charset="0"/>
              </a:rPr>
              <a:t>, here </a:t>
            </a:r>
            <a:r>
              <a:rPr lang="en-US" sz="2000">
                <a:solidFill>
                  <a:schemeClr val="tx1"/>
                </a:solidFill>
                <a:latin typeface="Times New Roman" panose="02020603050405020304" pitchFamily="18" charset="0"/>
                <a:cs typeface="Times New Roman" panose="02020603050405020304" pitchFamily="18" charset="0"/>
              </a:rPr>
              <a:t>is what a </a:t>
            </a:r>
            <a:r>
              <a:rPr lang="en-US" sz="2000">
                <a:solidFill>
                  <a:srgbClr val="2253D4"/>
                </a:solidFill>
                <a:latin typeface="Times New Roman" panose="02020603050405020304" pitchFamily="18" charset="0"/>
                <a:cs typeface="Times New Roman" panose="02020603050405020304" pitchFamily="18" charset="0"/>
              </a:rPr>
              <a:t>pulsar sounds </a:t>
            </a:r>
            <a:r>
              <a:rPr lang="en-US" sz="2000" dirty="0">
                <a:solidFill>
                  <a:srgbClr val="2253D4"/>
                </a:solidFill>
                <a:latin typeface="Times New Roman" panose="02020603050405020304" pitchFamily="18" charset="0"/>
                <a:cs typeface="Times New Roman" panose="02020603050405020304" pitchFamily="18" charset="0"/>
              </a:rPr>
              <a:t>like </a:t>
            </a:r>
            <a:r>
              <a:rPr lang="en-US" sz="2000" dirty="0">
                <a:solidFill>
                  <a:schemeClr val="tx1"/>
                </a:solidFill>
                <a:latin typeface="Times New Roman" panose="02020603050405020304" pitchFamily="18" charset="0"/>
                <a:cs typeface="Times New Roman" panose="02020603050405020304" pitchFamily="18" charset="0"/>
              </a:rPr>
              <a:t>as observed by a radio telescope.  </a:t>
            </a:r>
            <a:endParaRPr lang="en-US" sz="2000" dirty="0">
              <a:latin typeface="Times New Roman"/>
              <a:cs typeface="Times New Roman"/>
            </a:endParaRPr>
          </a:p>
        </p:txBody>
      </p:sp>
      <p:pic>
        <p:nvPicPr>
          <p:cNvPr id="2" name="pulsar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04697" y="1688515"/>
            <a:ext cx="6605995" cy="4128747"/>
          </a:xfrm>
          <a:prstGeom prst="rect">
            <a:avLst/>
          </a:prstGeom>
        </p:spPr>
      </p:pic>
      <p:sp>
        <p:nvSpPr>
          <p:cNvPr id="6" name="Text Box 56">
            <a:extLst>
              <a:ext uri="{FF2B5EF4-FFF2-40B4-BE49-F238E27FC236}">
                <a16:creationId xmlns:a16="http://schemas.microsoft.com/office/drawing/2014/main" id="{422E1BDD-EF99-274A-9643-377A8DAB2A38}"/>
              </a:ext>
            </a:extLst>
          </p:cNvPr>
          <p:cNvSpPr txBox="1">
            <a:spLocks/>
          </p:cNvSpPr>
          <p:nvPr/>
        </p:nvSpPr>
        <p:spPr bwMode="auto">
          <a:xfrm>
            <a:off x="287291" y="6102408"/>
            <a:ext cx="8640809" cy="452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r>
              <a:rPr lang="en-US" sz="2400" dirty="0">
                <a:solidFill>
                  <a:srgbClr val="FF0000"/>
                </a:solidFill>
                <a:latin typeface="Apple Chancery"/>
                <a:cs typeface="Apple Chancery"/>
              </a:rPr>
              <a:t>AMAZING!!!</a:t>
            </a:r>
            <a:endParaRPr lang="en-US" sz="2000" dirty="0">
              <a:latin typeface="Times New Roman"/>
              <a:cs typeface="Times New Roman"/>
            </a:endParaRPr>
          </a:p>
        </p:txBody>
      </p:sp>
    </p:spTree>
    <p:extLst>
      <p:ext uri="{BB962C8B-B14F-4D97-AF65-F5344CB8AC3E}">
        <p14:creationId xmlns:p14="http://schemas.microsoft.com/office/powerpoint/2010/main" val="44536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8" y="1313501"/>
            <a:ext cx="8754742" cy="646331"/>
          </a:xfrm>
          <a:prstGeom prst="rect">
            <a:avLst/>
          </a:prstGeom>
          <a:noFill/>
        </p:spPr>
        <p:txBody>
          <a:bodyPr wrap="square" rtlCol="0">
            <a:spAutoFit/>
          </a:bodyPr>
          <a:lstStyle/>
          <a:p>
            <a:r>
              <a:rPr lang="en-US" sz="3600" dirty="0">
                <a:solidFill>
                  <a:srgbClr val="FF0000"/>
                </a:solidFill>
                <a:latin typeface="Apple Chancery"/>
                <a:cs typeface="Apple Chancery"/>
              </a:rPr>
              <a:t>T</a:t>
            </a:r>
            <a:r>
              <a:rPr lang="en-US" sz="2800" dirty="0">
                <a:solidFill>
                  <a:srgbClr val="FF0000"/>
                </a:solidFill>
                <a:latin typeface="Apple Chancery"/>
                <a:cs typeface="Apple Chancery"/>
              </a:rPr>
              <a:t>he Island Series:</a:t>
            </a:r>
            <a:endParaRPr lang="en-US" sz="2400" dirty="0">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4.)</a:t>
            </a:r>
          </a:p>
        </p:txBody>
      </p:sp>
      <p:sp>
        <p:nvSpPr>
          <p:cNvPr id="31" name="TextBox 30"/>
          <p:cNvSpPr txBox="1"/>
          <p:nvPr/>
        </p:nvSpPr>
        <p:spPr>
          <a:xfrm>
            <a:off x="516258" y="1971470"/>
            <a:ext cx="8322942" cy="1015663"/>
          </a:xfrm>
          <a:prstGeom prst="rect">
            <a:avLst/>
          </a:prstGeom>
          <a:noFill/>
        </p:spPr>
        <p:txBody>
          <a:bodyPr wrap="square" rtlCol="0">
            <a:spAutoFit/>
          </a:bodyPr>
          <a:lstStyle/>
          <a:p>
            <a:r>
              <a:rPr lang="en-US" sz="2000" dirty="0">
                <a:solidFill>
                  <a:srgbClr val="FF0000"/>
                </a:solidFill>
                <a:latin typeface="Apple Chancery" panose="03020702040506060504" pitchFamily="66" charset="-79"/>
                <a:cs typeface="Apple Chancery" panose="03020702040506060504" pitchFamily="66" charset="-79"/>
              </a:rPr>
              <a:t>You have been </a:t>
            </a:r>
            <a:r>
              <a:rPr lang="en-US" sz="2000" dirty="0">
                <a:solidFill>
                  <a:srgbClr val="000000"/>
                </a:solidFill>
                <a:latin typeface="Times New Roman"/>
                <a:cs typeface="Times New Roman"/>
              </a:rPr>
              <a:t>kidnapped by a crazed physics nerd and left on an island with twenty-four hours to solve the following problem.  Solve the problem and you get to leave.  Don’t solve the problem and you don’t.</a:t>
            </a:r>
            <a:endParaRPr lang="en-US" sz="2400" dirty="0">
              <a:solidFill>
                <a:srgbClr val="FF0000"/>
              </a:solidFill>
              <a:latin typeface="Times New Roman"/>
              <a:cs typeface="Times New Roman"/>
            </a:endParaRPr>
          </a:p>
        </p:txBody>
      </p:sp>
      <p:sp>
        <p:nvSpPr>
          <p:cNvPr id="6" name="TextBox 5"/>
          <p:cNvSpPr txBox="1"/>
          <p:nvPr/>
        </p:nvSpPr>
        <p:spPr>
          <a:xfrm>
            <a:off x="516258" y="3192052"/>
            <a:ext cx="8322942" cy="1446550"/>
          </a:xfrm>
          <a:prstGeom prst="rect">
            <a:avLst/>
          </a:prstGeom>
          <a:noFill/>
        </p:spPr>
        <p:txBody>
          <a:bodyPr wrap="square" rtlCol="0">
            <a:spAutoFit/>
          </a:bodyPr>
          <a:lstStyle/>
          <a:p>
            <a:r>
              <a:rPr lang="en-US" sz="2800" dirty="0">
                <a:solidFill>
                  <a:srgbClr val="0000FF"/>
                </a:solidFill>
                <a:latin typeface="Apple Chancery"/>
                <a:cs typeface="Apple Chancery"/>
              </a:rPr>
              <a:t>The problem</a:t>
            </a:r>
            <a:r>
              <a:rPr lang="en-US" sz="2000" dirty="0">
                <a:solidFill>
                  <a:srgbClr val="000000"/>
                </a:solidFill>
                <a:latin typeface="Times New Roman"/>
                <a:cs typeface="Times New Roman"/>
              </a:rPr>
              <a:t>:  You are on a street </a:t>
            </a:r>
            <a:r>
              <a:rPr lang="en-US" sz="2000" dirty="0">
                <a:solidFill>
                  <a:srgbClr val="0000FF"/>
                </a:solidFill>
                <a:latin typeface="Times New Roman"/>
                <a:cs typeface="Times New Roman"/>
              </a:rPr>
              <a:t>walking a bicycle toward a curb</a:t>
            </a:r>
            <a:r>
              <a:rPr lang="en-US" sz="2000" dirty="0">
                <a:solidFill>
                  <a:srgbClr val="000000"/>
                </a:solidFill>
                <a:latin typeface="Times New Roman"/>
                <a:cs typeface="Times New Roman"/>
              </a:rPr>
              <a:t>.  You want to </a:t>
            </a:r>
            <a:r>
              <a:rPr lang="en-US" sz="2000" dirty="0">
                <a:solidFill>
                  <a:srgbClr val="FF0000"/>
                </a:solidFill>
                <a:latin typeface="Times New Roman"/>
                <a:cs typeface="Times New Roman"/>
              </a:rPr>
              <a:t>lift the bike by its seat up and over the curb </a:t>
            </a:r>
            <a:r>
              <a:rPr lang="en-US" sz="2000" dirty="0">
                <a:solidFill>
                  <a:srgbClr val="0000FF"/>
                </a:solidFill>
                <a:latin typeface="Times New Roman"/>
                <a:cs typeface="Times New Roman"/>
              </a:rPr>
              <a:t>without having the front tire flopping around </a:t>
            </a:r>
            <a:r>
              <a:rPr lang="en-US" sz="2000" dirty="0">
                <a:solidFill>
                  <a:srgbClr val="000000"/>
                </a:solidFill>
                <a:latin typeface="Times New Roman"/>
                <a:cs typeface="Times New Roman"/>
              </a:rPr>
              <a:t>as you do it.  Your task is to </a:t>
            </a:r>
            <a:r>
              <a:rPr lang="en-US" sz="2000" dirty="0">
                <a:solidFill>
                  <a:srgbClr val="FF0000"/>
                </a:solidFill>
                <a:latin typeface="Times New Roman"/>
                <a:cs typeface="Times New Roman"/>
              </a:rPr>
              <a:t>divine a maneuver </a:t>
            </a:r>
            <a:r>
              <a:rPr lang="en-US" sz="2000" dirty="0">
                <a:solidFill>
                  <a:srgbClr val="000000"/>
                </a:solidFill>
                <a:latin typeface="Times New Roman"/>
                <a:cs typeface="Times New Roman"/>
              </a:rPr>
              <a:t>that will </a:t>
            </a:r>
            <a:r>
              <a:rPr lang="en-US" sz="2000" dirty="0">
                <a:solidFill>
                  <a:srgbClr val="FF0000"/>
                </a:solidFill>
                <a:latin typeface="Times New Roman"/>
                <a:cs typeface="Times New Roman"/>
              </a:rPr>
              <a:t>insure the wheel stays straight</a:t>
            </a:r>
            <a:r>
              <a:rPr lang="en-US" sz="2000" dirty="0">
                <a:solidFill>
                  <a:srgbClr val="000000"/>
                </a:solidFill>
                <a:latin typeface="Times New Roman"/>
                <a:cs typeface="Times New Roman"/>
              </a:rPr>
              <a:t>.</a:t>
            </a:r>
            <a:r>
              <a:rPr lang="en-US" sz="2000" dirty="0">
                <a:solidFill>
                  <a:srgbClr val="FF0000"/>
                </a:solidFill>
                <a:latin typeface="Times New Roman"/>
                <a:cs typeface="Times New Roman"/>
              </a:rPr>
              <a:t> </a:t>
            </a:r>
            <a:endParaRPr lang="en-US" sz="2400" dirty="0">
              <a:solidFill>
                <a:srgbClr val="FF0000"/>
              </a:solidFill>
              <a:latin typeface="Times New Roman"/>
              <a:cs typeface="Times New Roman"/>
            </a:endParaRPr>
          </a:p>
        </p:txBody>
      </p:sp>
    </p:spTree>
    <p:extLst>
      <p:ext uri="{BB962C8B-B14F-4D97-AF65-F5344CB8AC3E}">
        <p14:creationId xmlns:p14="http://schemas.microsoft.com/office/powerpoint/2010/main" val="29144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957" y="1516034"/>
            <a:ext cx="4627243" cy="2985433"/>
          </a:xfrm>
          <a:prstGeom prst="rect">
            <a:avLst/>
          </a:prstGeom>
          <a:noFill/>
        </p:spPr>
        <p:txBody>
          <a:bodyPr wrap="square" rtlCol="0">
            <a:spAutoFit/>
          </a:bodyPr>
          <a:lstStyle/>
          <a:p>
            <a:r>
              <a:rPr lang="en-US" sz="2800" dirty="0">
                <a:solidFill>
                  <a:srgbClr val="FF0000"/>
                </a:solidFill>
                <a:latin typeface="Apple Chancery"/>
                <a:cs typeface="Apple Chancery"/>
              </a:rPr>
              <a:t>Just before </a:t>
            </a:r>
            <a:r>
              <a:rPr lang="en-US" sz="2000" dirty="0">
                <a:solidFill>
                  <a:srgbClr val="000000"/>
                </a:solidFill>
                <a:latin typeface="Times New Roman"/>
                <a:cs typeface="Times New Roman"/>
              </a:rPr>
              <a:t>you get to the curb, </a:t>
            </a:r>
            <a:r>
              <a:rPr lang="en-US" sz="2000" dirty="0">
                <a:solidFill>
                  <a:srgbClr val="FF0000"/>
                </a:solidFill>
                <a:latin typeface="Times New Roman"/>
                <a:cs typeface="Times New Roman"/>
              </a:rPr>
              <a:t>accelerate the bike </a:t>
            </a:r>
            <a:r>
              <a:rPr lang="en-US" sz="2000" dirty="0">
                <a:solidFill>
                  <a:srgbClr val="000000"/>
                </a:solidFill>
                <a:latin typeface="Times New Roman"/>
                <a:cs typeface="Times New Roman"/>
              </a:rPr>
              <a:t>so the front wheel is rotating as fast as possible.  The front wheel’s </a:t>
            </a:r>
            <a:r>
              <a:rPr lang="en-US" sz="2000" i="1" dirty="0">
                <a:solidFill>
                  <a:srgbClr val="0000FF"/>
                </a:solidFill>
                <a:latin typeface="Times New Roman"/>
                <a:cs typeface="Times New Roman"/>
              </a:rPr>
              <a:t>large angular momentum</a:t>
            </a:r>
            <a:r>
              <a:rPr lang="en-US" sz="2000" dirty="0">
                <a:solidFill>
                  <a:srgbClr val="000000"/>
                </a:solidFill>
                <a:latin typeface="Times New Roman"/>
                <a:cs typeface="Times New Roman"/>
              </a:rPr>
              <a:t> </a:t>
            </a:r>
            <a:r>
              <a:rPr lang="en-US" sz="2000" dirty="0">
                <a:solidFill>
                  <a:srgbClr val="0000FF"/>
                </a:solidFill>
                <a:latin typeface="Times New Roman"/>
                <a:cs typeface="Times New Roman"/>
              </a:rPr>
              <a:t>vector,</a:t>
            </a:r>
            <a:r>
              <a:rPr lang="en-US" sz="2000" dirty="0">
                <a:solidFill>
                  <a:srgbClr val="000000"/>
                </a:solidFill>
                <a:latin typeface="Times New Roman"/>
                <a:cs typeface="Times New Roman"/>
              </a:rPr>
              <a:t> </a:t>
            </a:r>
            <a:r>
              <a:rPr lang="en-US" sz="2000" dirty="0">
                <a:solidFill>
                  <a:srgbClr val="008000"/>
                </a:solidFill>
                <a:latin typeface="Times New Roman"/>
                <a:cs typeface="Times New Roman"/>
              </a:rPr>
              <a:t>directed along the wheel’s axle, </a:t>
            </a:r>
            <a:r>
              <a:rPr lang="en-US" sz="2000" dirty="0">
                <a:solidFill>
                  <a:srgbClr val="000000"/>
                </a:solidFill>
                <a:latin typeface="Times New Roman"/>
                <a:cs typeface="Times New Roman"/>
              </a:rPr>
              <a:t>will keep the wheel orientated as set.  That is, as long as there are no </a:t>
            </a:r>
            <a:r>
              <a:rPr lang="en-US" sz="2000" i="1" dirty="0">
                <a:solidFill>
                  <a:srgbClr val="0000FF"/>
                </a:solidFill>
                <a:latin typeface="Times New Roman"/>
                <a:cs typeface="Times New Roman"/>
              </a:rPr>
              <a:t>external torques </a:t>
            </a:r>
            <a:r>
              <a:rPr lang="en-US" sz="2000" dirty="0">
                <a:solidFill>
                  <a:srgbClr val="000000"/>
                </a:solidFill>
                <a:latin typeface="Times New Roman"/>
                <a:cs typeface="Times New Roman"/>
              </a:rPr>
              <a:t>acting, the wheel will keep its orientation just as a gyroscope keeps its.</a:t>
            </a:r>
          </a:p>
        </p:txBody>
      </p:sp>
      <p:sp>
        <p:nvSpPr>
          <p:cNvPr id="8" name="TextBox 7"/>
          <p:cNvSpPr txBox="1"/>
          <p:nvPr/>
        </p:nvSpPr>
        <p:spPr>
          <a:xfrm>
            <a:off x="0" y="94301"/>
            <a:ext cx="9144000" cy="830997"/>
          </a:xfrm>
          <a:prstGeom prst="rect">
            <a:avLst/>
          </a:prstGeom>
          <a:noFill/>
        </p:spPr>
        <p:txBody>
          <a:bodyPr wrap="square" rtlCol="0">
            <a:spAutoFit/>
          </a:bodyPr>
          <a:lstStyle/>
          <a:p>
            <a:pPr algn="ctr"/>
            <a:r>
              <a:rPr lang="en-US" sz="4800" dirty="0">
                <a:solidFill>
                  <a:srgbClr val="FF0000"/>
                </a:solidFill>
                <a:latin typeface="Apple Chancery"/>
                <a:cs typeface="Apple Chancery"/>
              </a:rPr>
              <a:t>Solution to Island Problem</a:t>
            </a:r>
            <a:endParaRPr lang="en-US" sz="3600" dirty="0">
              <a:solidFill>
                <a:srgbClr val="FF0000"/>
              </a:solidFill>
              <a:latin typeface="Apple Chancery"/>
              <a:cs typeface="Apple Chancery"/>
            </a:endParaRPr>
          </a:p>
        </p:txBody>
      </p:sp>
      <p:sp>
        <p:nvSpPr>
          <p:cNvPr id="16" name="Rectangle 15"/>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5.)</a:t>
            </a:r>
          </a:p>
        </p:txBody>
      </p:sp>
      <p:grpSp>
        <p:nvGrpSpPr>
          <p:cNvPr id="73" name="Group 72"/>
          <p:cNvGrpSpPr/>
          <p:nvPr/>
        </p:nvGrpSpPr>
        <p:grpSpPr>
          <a:xfrm>
            <a:off x="5288711" y="1516034"/>
            <a:ext cx="3544030" cy="1854200"/>
            <a:chOff x="3798368" y="3162300"/>
            <a:chExt cx="3544030" cy="1854200"/>
          </a:xfrm>
        </p:grpSpPr>
        <p:cxnSp>
          <p:nvCxnSpPr>
            <p:cNvPr id="20" name="Straight Arrow Connector 19"/>
            <p:cNvCxnSpPr/>
            <p:nvPr/>
          </p:nvCxnSpPr>
          <p:spPr>
            <a:xfrm flipH="1" flipV="1">
              <a:off x="5791200" y="3465835"/>
              <a:ext cx="583435" cy="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798368" y="4079504"/>
              <a:ext cx="1490343" cy="584776"/>
            </a:xfrm>
            <a:prstGeom prst="rect">
              <a:avLst/>
            </a:prstGeom>
            <a:noFill/>
          </p:spPr>
          <p:txBody>
            <a:bodyPr wrap="square" rtlCol="0">
              <a:spAutoFit/>
            </a:bodyPr>
            <a:lstStyle/>
            <a:p>
              <a:r>
                <a:rPr lang="en-US" sz="1600" dirty="0">
                  <a:solidFill>
                    <a:srgbClr val="FF0000"/>
                  </a:solidFill>
                  <a:latin typeface="Times New Roman"/>
                  <a:cs typeface="Times New Roman"/>
                </a:rPr>
                <a:t>angular momentum</a:t>
              </a:r>
            </a:p>
          </p:txBody>
        </p:sp>
        <p:graphicFrame>
          <p:nvGraphicFramePr>
            <p:cNvPr id="52" name="Object 5"/>
            <p:cNvGraphicFramePr>
              <a:graphicFrameLocks noChangeAspect="1"/>
            </p:cNvGraphicFramePr>
            <p:nvPr/>
          </p:nvGraphicFramePr>
          <p:xfrm>
            <a:off x="6043613" y="3162300"/>
            <a:ext cx="193675" cy="215900"/>
          </p:xfrm>
          <a:graphic>
            <a:graphicData uri="http://schemas.openxmlformats.org/presentationml/2006/ole">
              <mc:AlternateContent xmlns:mc="http://schemas.openxmlformats.org/markup-compatibility/2006">
                <mc:Choice xmlns:v="urn:schemas-microsoft-com:vml" Requires="v">
                  <p:oleObj spid="_x0000_s16416" name="Equation" r:id="rId3" imgW="114300" imgH="127000" progId="Equation.DSMT4">
                    <p:embed/>
                  </p:oleObj>
                </mc:Choice>
                <mc:Fallback>
                  <p:oleObj name="Equation" r:id="rId3" imgW="114300" imgH="127000" progId="Equation.DSMT4">
                    <p:embed/>
                    <p:pic>
                      <p:nvPicPr>
                        <p:cNvPr id="52" name="Object 5"/>
                        <p:cNvPicPr>
                          <a:picLocks noChangeAspect="1" noChangeArrowheads="1"/>
                        </p:cNvPicPr>
                        <p:nvPr/>
                      </p:nvPicPr>
                      <p:blipFill>
                        <a:blip r:embed="rId4"/>
                        <a:srcRect/>
                        <a:stretch>
                          <a:fillRect/>
                        </a:stretch>
                      </p:blipFill>
                      <p:spPr bwMode="auto">
                        <a:xfrm>
                          <a:off x="6043613" y="3162300"/>
                          <a:ext cx="193675" cy="215900"/>
                        </a:xfrm>
                        <a:prstGeom prst="rect">
                          <a:avLst/>
                        </a:prstGeom>
                        <a:noFill/>
                        <a:ln>
                          <a:noFill/>
                        </a:ln>
                        <a:effectLst/>
                      </p:spPr>
                    </p:pic>
                  </p:oleObj>
                </mc:Fallback>
              </mc:AlternateContent>
            </a:graphicData>
          </a:graphic>
        </p:graphicFrame>
        <p:sp>
          <p:nvSpPr>
            <p:cNvPr id="25" name="Freeform 24"/>
            <p:cNvSpPr/>
            <p:nvPr/>
          </p:nvSpPr>
          <p:spPr>
            <a:xfrm>
              <a:off x="3962399" y="4866595"/>
              <a:ext cx="3379999" cy="149905"/>
            </a:xfrm>
            <a:custGeom>
              <a:avLst/>
              <a:gdLst>
                <a:gd name="connsiteX0" fmla="*/ 0 w 1981200"/>
                <a:gd name="connsiteY0" fmla="*/ 0 h 139700"/>
                <a:gd name="connsiteX1" fmla="*/ 558800 w 1981200"/>
                <a:gd name="connsiteY1" fmla="*/ 0 h 139700"/>
                <a:gd name="connsiteX2" fmla="*/ 558800 w 1981200"/>
                <a:gd name="connsiteY2" fmla="*/ 139700 h 139700"/>
                <a:gd name="connsiteX3" fmla="*/ 1981200 w 1981200"/>
                <a:gd name="connsiteY3" fmla="*/ 127000 h 139700"/>
                <a:gd name="connsiteX4" fmla="*/ 1981200 w 1981200"/>
                <a:gd name="connsiteY4" fmla="*/ 12700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200" h="139700">
                  <a:moveTo>
                    <a:pt x="0" y="0"/>
                  </a:moveTo>
                  <a:lnTo>
                    <a:pt x="558800" y="0"/>
                  </a:lnTo>
                  <a:lnTo>
                    <a:pt x="558800" y="139700"/>
                  </a:lnTo>
                  <a:lnTo>
                    <a:pt x="1981200" y="127000"/>
                  </a:lnTo>
                  <a:lnTo>
                    <a:pt x="1981200" y="127000"/>
                  </a:lnTo>
                </a:path>
              </a:pathLst>
            </a:cu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0" name="Group 29"/>
            <p:cNvGrpSpPr/>
            <p:nvPr/>
          </p:nvGrpSpPr>
          <p:grpSpPr>
            <a:xfrm>
              <a:off x="4913370" y="3669936"/>
              <a:ext cx="2046230" cy="1321164"/>
              <a:chOff x="901700" y="4216036"/>
              <a:chExt cx="2046230" cy="1321164"/>
            </a:xfrm>
          </p:grpSpPr>
          <p:sp>
            <p:nvSpPr>
              <p:cNvPr id="60" name="Oval 59"/>
              <p:cNvSpPr/>
              <p:nvPr/>
            </p:nvSpPr>
            <p:spPr>
              <a:xfrm>
                <a:off x="2376429" y="4724400"/>
                <a:ext cx="571501" cy="8128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Oval 21"/>
              <p:cNvSpPr/>
              <p:nvPr/>
            </p:nvSpPr>
            <p:spPr>
              <a:xfrm>
                <a:off x="901700" y="4724400"/>
                <a:ext cx="571501" cy="812800"/>
              </a:xfrm>
              <a:prstGeom prst="ellipse">
                <a:avLst/>
              </a:prstGeom>
              <a:solidFill>
                <a:srgbClr val="FFFF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Freeform 27"/>
              <p:cNvSpPr/>
              <p:nvPr/>
            </p:nvSpPr>
            <p:spPr>
              <a:xfrm>
                <a:off x="1181100" y="4216036"/>
                <a:ext cx="1553567" cy="1232264"/>
              </a:xfrm>
              <a:custGeom>
                <a:avLst/>
                <a:gdLst>
                  <a:gd name="connsiteX0" fmla="*/ 190500 w 1553567"/>
                  <a:gd name="connsiteY0" fmla="*/ 368664 h 1232264"/>
                  <a:gd name="connsiteX1" fmla="*/ 596900 w 1553567"/>
                  <a:gd name="connsiteY1" fmla="*/ 381364 h 1232264"/>
                  <a:gd name="connsiteX2" fmla="*/ 635000 w 1553567"/>
                  <a:gd name="connsiteY2" fmla="*/ 394064 h 1232264"/>
                  <a:gd name="connsiteX3" fmla="*/ 990600 w 1553567"/>
                  <a:gd name="connsiteY3" fmla="*/ 419464 h 1232264"/>
                  <a:gd name="connsiteX4" fmla="*/ 1231900 w 1553567"/>
                  <a:gd name="connsiteY4" fmla="*/ 419464 h 1232264"/>
                  <a:gd name="connsiteX5" fmla="*/ 1282700 w 1553567"/>
                  <a:gd name="connsiteY5" fmla="*/ 368664 h 1232264"/>
                  <a:gd name="connsiteX6" fmla="*/ 1308100 w 1553567"/>
                  <a:gd name="connsiteY6" fmla="*/ 330564 h 1232264"/>
                  <a:gd name="connsiteX7" fmla="*/ 1219200 w 1553567"/>
                  <a:gd name="connsiteY7" fmla="*/ 343264 h 1232264"/>
                  <a:gd name="connsiteX8" fmla="*/ 1168400 w 1553567"/>
                  <a:gd name="connsiteY8" fmla="*/ 368664 h 1232264"/>
                  <a:gd name="connsiteX9" fmla="*/ 762000 w 1553567"/>
                  <a:gd name="connsiteY9" fmla="*/ 368664 h 1232264"/>
                  <a:gd name="connsiteX10" fmla="*/ 571500 w 1553567"/>
                  <a:gd name="connsiteY10" fmla="*/ 368664 h 1232264"/>
                  <a:gd name="connsiteX11" fmla="*/ 533400 w 1553567"/>
                  <a:gd name="connsiteY11" fmla="*/ 381364 h 1232264"/>
                  <a:gd name="connsiteX12" fmla="*/ 215900 w 1553567"/>
                  <a:gd name="connsiteY12" fmla="*/ 406764 h 1232264"/>
                  <a:gd name="connsiteX13" fmla="*/ 1155700 w 1553567"/>
                  <a:gd name="connsiteY13" fmla="*/ 394064 h 1232264"/>
                  <a:gd name="connsiteX14" fmla="*/ 1168400 w 1553567"/>
                  <a:gd name="connsiteY14" fmla="*/ 241664 h 1232264"/>
                  <a:gd name="connsiteX15" fmla="*/ 1206500 w 1553567"/>
                  <a:gd name="connsiteY15" fmla="*/ 216264 h 1232264"/>
                  <a:gd name="connsiteX16" fmla="*/ 1270000 w 1553567"/>
                  <a:gd name="connsiteY16" fmla="*/ 127364 h 1232264"/>
                  <a:gd name="connsiteX17" fmla="*/ 1244600 w 1553567"/>
                  <a:gd name="connsiteY17" fmla="*/ 203564 h 1232264"/>
                  <a:gd name="connsiteX18" fmla="*/ 1219200 w 1553567"/>
                  <a:gd name="connsiteY18" fmla="*/ 279764 h 1232264"/>
                  <a:gd name="connsiteX19" fmla="*/ 1244600 w 1553567"/>
                  <a:gd name="connsiteY19" fmla="*/ 292464 h 1232264"/>
                  <a:gd name="connsiteX20" fmla="*/ 1270000 w 1553567"/>
                  <a:gd name="connsiteY20" fmla="*/ 203564 h 1232264"/>
                  <a:gd name="connsiteX21" fmla="*/ 1282700 w 1553567"/>
                  <a:gd name="connsiteY21" fmla="*/ 165464 h 1232264"/>
                  <a:gd name="connsiteX22" fmla="*/ 1485900 w 1553567"/>
                  <a:gd name="connsiteY22" fmla="*/ 127364 h 1232264"/>
                  <a:gd name="connsiteX23" fmla="*/ 1460500 w 1553567"/>
                  <a:gd name="connsiteY23" fmla="*/ 89264 h 1232264"/>
                  <a:gd name="connsiteX24" fmla="*/ 1384300 w 1553567"/>
                  <a:gd name="connsiteY24" fmla="*/ 76564 h 1232264"/>
                  <a:gd name="connsiteX25" fmla="*/ 1358900 w 1553567"/>
                  <a:gd name="connsiteY25" fmla="*/ 38464 h 1232264"/>
                  <a:gd name="connsiteX26" fmla="*/ 1193800 w 1553567"/>
                  <a:gd name="connsiteY26" fmla="*/ 63864 h 1232264"/>
                  <a:gd name="connsiteX27" fmla="*/ 1155700 w 1553567"/>
                  <a:gd name="connsiteY27" fmla="*/ 76564 h 1232264"/>
                  <a:gd name="connsiteX28" fmla="*/ 1117600 w 1553567"/>
                  <a:gd name="connsiteY28" fmla="*/ 101964 h 1232264"/>
                  <a:gd name="connsiteX29" fmla="*/ 1041400 w 1553567"/>
                  <a:gd name="connsiteY29" fmla="*/ 127364 h 1232264"/>
                  <a:gd name="connsiteX30" fmla="*/ 838200 w 1553567"/>
                  <a:gd name="connsiteY30" fmla="*/ 114664 h 1232264"/>
                  <a:gd name="connsiteX31" fmla="*/ 876300 w 1553567"/>
                  <a:gd name="connsiteY31" fmla="*/ 101964 h 1232264"/>
                  <a:gd name="connsiteX32" fmla="*/ 1041400 w 1553567"/>
                  <a:gd name="connsiteY32" fmla="*/ 89264 h 1232264"/>
                  <a:gd name="connsiteX33" fmla="*/ 952500 w 1553567"/>
                  <a:gd name="connsiteY33" fmla="*/ 101964 h 1232264"/>
                  <a:gd name="connsiteX34" fmla="*/ 990600 w 1553567"/>
                  <a:gd name="connsiteY34" fmla="*/ 89264 h 1232264"/>
                  <a:gd name="connsiteX35" fmla="*/ 1054100 w 1553567"/>
                  <a:gd name="connsiteY35" fmla="*/ 38464 h 1232264"/>
                  <a:gd name="connsiteX36" fmla="*/ 1079500 w 1553567"/>
                  <a:gd name="connsiteY36" fmla="*/ 364 h 1232264"/>
                  <a:gd name="connsiteX37" fmla="*/ 1155700 w 1553567"/>
                  <a:gd name="connsiteY37" fmla="*/ 25764 h 1232264"/>
                  <a:gd name="connsiteX38" fmla="*/ 1231900 w 1553567"/>
                  <a:gd name="connsiteY38" fmla="*/ 51164 h 1232264"/>
                  <a:gd name="connsiteX39" fmla="*/ 1270000 w 1553567"/>
                  <a:gd name="connsiteY39" fmla="*/ 63864 h 1232264"/>
                  <a:gd name="connsiteX40" fmla="*/ 1473200 w 1553567"/>
                  <a:gd name="connsiteY40" fmla="*/ 76564 h 1232264"/>
                  <a:gd name="connsiteX41" fmla="*/ 1549400 w 1553567"/>
                  <a:gd name="connsiteY41" fmla="*/ 101964 h 1232264"/>
                  <a:gd name="connsiteX42" fmla="*/ 1511300 w 1553567"/>
                  <a:gd name="connsiteY42" fmla="*/ 127364 h 1232264"/>
                  <a:gd name="connsiteX43" fmla="*/ 1320800 w 1553567"/>
                  <a:gd name="connsiteY43" fmla="*/ 152764 h 1232264"/>
                  <a:gd name="connsiteX44" fmla="*/ 1295400 w 1553567"/>
                  <a:gd name="connsiteY44" fmla="*/ 190864 h 1232264"/>
                  <a:gd name="connsiteX45" fmla="*/ 1270000 w 1553567"/>
                  <a:gd name="connsiteY45" fmla="*/ 267064 h 1232264"/>
                  <a:gd name="connsiteX46" fmla="*/ 1257300 w 1553567"/>
                  <a:gd name="connsiteY46" fmla="*/ 305164 h 1232264"/>
                  <a:gd name="connsiteX47" fmla="*/ 1244600 w 1553567"/>
                  <a:gd name="connsiteY47" fmla="*/ 343264 h 1232264"/>
                  <a:gd name="connsiteX48" fmla="*/ 1231900 w 1553567"/>
                  <a:gd name="connsiteY48" fmla="*/ 381364 h 1232264"/>
                  <a:gd name="connsiteX49" fmla="*/ 1219200 w 1553567"/>
                  <a:gd name="connsiteY49" fmla="*/ 343264 h 1232264"/>
                  <a:gd name="connsiteX50" fmla="*/ 1231900 w 1553567"/>
                  <a:gd name="connsiteY50" fmla="*/ 432164 h 1232264"/>
                  <a:gd name="connsiteX51" fmla="*/ 1257300 w 1553567"/>
                  <a:gd name="connsiteY51" fmla="*/ 470264 h 1232264"/>
                  <a:gd name="connsiteX52" fmla="*/ 1295400 w 1553567"/>
                  <a:gd name="connsiteY52" fmla="*/ 571864 h 1232264"/>
                  <a:gd name="connsiteX53" fmla="*/ 1358900 w 1553567"/>
                  <a:gd name="connsiteY53" fmla="*/ 673464 h 1232264"/>
                  <a:gd name="connsiteX54" fmla="*/ 1409700 w 1553567"/>
                  <a:gd name="connsiteY54" fmla="*/ 800464 h 1232264"/>
                  <a:gd name="connsiteX55" fmla="*/ 1435100 w 1553567"/>
                  <a:gd name="connsiteY55" fmla="*/ 902064 h 1232264"/>
                  <a:gd name="connsiteX56" fmla="*/ 1447800 w 1553567"/>
                  <a:gd name="connsiteY56" fmla="*/ 940164 h 1232264"/>
                  <a:gd name="connsiteX57" fmla="*/ 1485900 w 1553567"/>
                  <a:gd name="connsiteY57" fmla="*/ 965564 h 1232264"/>
                  <a:gd name="connsiteX58" fmla="*/ 1447800 w 1553567"/>
                  <a:gd name="connsiteY58" fmla="*/ 952864 h 1232264"/>
                  <a:gd name="connsiteX59" fmla="*/ 1422400 w 1553567"/>
                  <a:gd name="connsiteY59" fmla="*/ 902064 h 1232264"/>
                  <a:gd name="connsiteX60" fmla="*/ 1371600 w 1553567"/>
                  <a:gd name="connsiteY60" fmla="*/ 825864 h 1232264"/>
                  <a:gd name="connsiteX61" fmla="*/ 1358900 w 1553567"/>
                  <a:gd name="connsiteY61" fmla="*/ 775064 h 1232264"/>
                  <a:gd name="connsiteX62" fmla="*/ 1346200 w 1553567"/>
                  <a:gd name="connsiteY62" fmla="*/ 736964 h 1232264"/>
                  <a:gd name="connsiteX63" fmla="*/ 1333500 w 1553567"/>
                  <a:gd name="connsiteY63" fmla="*/ 648064 h 1232264"/>
                  <a:gd name="connsiteX64" fmla="*/ 1308100 w 1553567"/>
                  <a:gd name="connsiteY64" fmla="*/ 609964 h 1232264"/>
                  <a:gd name="connsiteX65" fmla="*/ 1257300 w 1553567"/>
                  <a:gd name="connsiteY65" fmla="*/ 521064 h 1232264"/>
                  <a:gd name="connsiteX66" fmla="*/ 1257300 w 1553567"/>
                  <a:gd name="connsiteY66" fmla="*/ 482964 h 1232264"/>
                  <a:gd name="connsiteX67" fmla="*/ 1308100 w 1553567"/>
                  <a:gd name="connsiteY67" fmla="*/ 584564 h 1232264"/>
                  <a:gd name="connsiteX68" fmla="*/ 1358900 w 1553567"/>
                  <a:gd name="connsiteY68" fmla="*/ 660764 h 1232264"/>
                  <a:gd name="connsiteX69" fmla="*/ 1409700 w 1553567"/>
                  <a:gd name="connsiteY69" fmla="*/ 775064 h 1232264"/>
                  <a:gd name="connsiteX70" fmla="*/ 1422400 w 1553567"/>
                  <a:gd name="connsiteY70" fmla="*/ 813164 h 1232264"/>
                  <a:gd name="connsiteX71" fmla="*/ 1435100 w 1553567"/>
                  <a:gd name="connsiteY71" fmla="*/ 851264 h 1232264"/>
                  <a:gd name="connsiteX72" fmla="*/ 1447800 w 1553567"/>
                  <a:gd name="connsiteY72" fmla="*/ 914764 h 1232264"/>
                  <a:gd name="connsiteX73" fmla="*/ 1485900 w 1553567"/>
                  <a:gd name="connsiteY73" fmla="*/ 940164 h 1232264"/>
                  <a:gd name="connsiteX74" fmla="*/ 1511300 w 1553567"/>
                  <a:gd name="connsiteY74" fmla="*/ 978264 h 1232264"/>
                  <a:gd name="connsiteX75" fmla="*/ 1498600 w 1553567"/>
                  <a:gd name="connsiteY75" fmla="*/ 889364 h 1232264"/>
                  <a:gd name="connsiteX76" fmla="*/ 1511300 w 1553567"/>
                  <a:gd name="connsiteY76" fmla="*/ 990964 h 1232264"/>
                  <a:gd name="connsiteX77" fmla="*/ 1409700 w 1553567"/>
                  <a:gd name="connsiteY77" fmla="*/ 1016364 h 1232264"/>
                  <a:gd name="connsiteX78" fmla="*/ 1358900 w 1553567"/>
                  <a:gd name="connsiteY78" fmla="*/ 1029064 h 1232264"/>
                  <a:gd name="connsiteX79" fmla="*/ 1320800 w 1553567"/>
                  <a:gd name="connsiteY79" fmla="*/ 1041764 h 1232264"/>
                  <a:gd name="connsiteX80" fmla="*/ 1168400 w 1553567"/>
                  <a:gd name="connsiteY80" fmla="*/ 1029064 h 1232264"/>
                  <a:gd name="connsiteX81" fmla="*/ 1092200 w 1553567"/>
                  <a:gd name="connsiteY81" fmla="*/ 1003664 h 1232264"/>
                  <a:gd name="connsiteX82" fmla="*/ 1041400 w 1553567"/>
                  <a:gd name="connsiteY82" fmla="*/ 990964 h 1232264"/>
                  <a:gd name="connsiteX83" fmla="*/ 1104900 w 1553567"/>
                  <a:gd name="connsiteY83" fmla="*/ 965564 h 1232264"/>
                  <a:gd name="connsiteX84" fmla="*/ 1447800 w 1553567"/>
                  <a:gd name="connsiteY84" fmla="*/ 965564 h 1232264"/>
                  <a:gd name="connsiteX85" fmla="*/ 1422400 w 1553567"/>
                  <a:gd name="connsiteY85" fmla="*/ 1016364 h 1232264"/>
                  <a:gd name="connsiteX86" fmla="*/ 1054100 w 1553567"/>
                  <a:gd name="connsiteY86" fmla="*/ 1003664 h 1232264"/>
                  <a:gd name="connsiteX87" fmla="*/ 1066800 w 1553567"/>
                  <a:gd name="connsiteY87" fmla="*/ 940164 h 1232264"/>
                  <a:gd name="connsiteX88" fmla="*/ 1079500 w 1553567"/>
                  <a:gd name="connsiteY88" fmla="*/ 838564 h 1232264"/>
                  <a:gd name="connsiteX89" fmla="*/ 1104900 w 1553567"/>
                  <a:gd name="connsiteY89" fmla="*/ 800464 h 1232264"/>
                  <a:gd name="connsiteX90" fmla="*/ 1117600 w 1553567"/>
                  <a:gd name="connsiteY90" fmla="*/ 762364 h 1232264"/>
                  <a:gd name="connsiteX91" fmla="*/ 1155700 w 1553567"/>
                  <a:gd name="connsiteY91" fmla="*/ 736964 h 1232264"/>
                  <a:gd name="connsiteX92" fmla="*/ 1181100 w 1553567"/>
                  <a:gd name="connsiteY92" fmla="*/ 597264 h 1232264"/>
                  <a:gd name="connsiteX93" fmla="*/ 1193800 w 1553567"/>
                  <a:gd name="connsiteY93" fmla="*/ 559164 h 1232264"/>
                  <a:gd name="connsiteX94" fmla="*/ 1155700 w 1553567"/>
                  <a:gd name="connsiteY94" fmla="*/ 622664 h 1232264"/>
                  <a:gd name="connsiteX95" fmla="*/ 1117600 w 1553567"/>
                  <a:gd name="connsiteY95" fmla="*/ 660764 h 1232264"/>
                  <a:gd name="connsiteX96" fmla="*/ 1079500 w 1553567"/>
                  <a:gd name="connsiteY96" fmla="*/ 749664 h 1232264"/>
                  <a:gd name="connsiteX97" fmla="*/ 1003300 w 1553567"/>
                  <a:gd name="connsiteY97" fmla="*/ 851264 h 1232264"/>
                  <a:gd name="connsiteX98" fmla="*/ 990600 w 1553567"/>
                  <a:gd name="connsiteY98" fmla="*/ 990964 h 1232264"/>
                  <a:gd name="connsiteX99" fmla="*/ 1016000 w 1553567"/>
                  <a:gd name="connsiteY99" fmla="*/ 940164 h 1232264"/>
                  <a:gd name="connsiteX100" fmla="*/ 1028700 w 1553567"/>
                  <a:gd name="connsiteY100" fmla="*/ 902064 h 1232264"/>
                  <a:gd name="connsiteX101" fmla="*/ 1092200 w 1553567"/>
                  <a:gd name="connsiteY101" fmla="*/ 813164 h 1232264"/>
                  <a:gd name="connsiteX102" fmla="*/ 1104900 w 1553567"/>
                  <a:gd name="connsiteY102" fmla="*/ 775064 h 1232264"/>
                  <a:gd name="connsiteX103" fmla="*/ 1117600 w 1553567"/>
                  <a:gd name="connsiteY103" fmla="*/ 711564 h 1232264"/>
                  <a:gd name="connsiteX104" fmla="*/ 1092200 w 1553567"/>
                  <a:gd name="connsiteY104" fmla="*/ 800464 h 1232264"/>
                  <a:gd name="connsiteX105" fmla="*/ 1054100 w 1553567"/>
                  <a:gd name="connsiteY105" fmla="*/ 825864 h 1232264"/>
                  <a:gd name="connsiteX106" fmla="*/ 1016000 w 1553567"/>
                  <a:gd name="connsiteY106" fmla="*/ 863964 h 1232264"/>
                  <a:gd name="connsiteX107" fmla="*/ 977900 w 1553567"/>
                  <a:gd name="connsiteY107" fmla="*/ 940164 h 1232264"/>
                  <a:gd name="connsiteX108" fmla="*/ 965200 w 1553567"/>
                  <a:gd name="connsiteY108" fmla="*/ 978264 h 1232264"/>
                  <a:gd name="connsiteX109" fmla="*/ 927100 w 1553567"/>
                  <a:gd name="connsiteY109" fmla="*/ 990964 h 1232264"/>
                  <a:gd name="connsiteX110" fmla="*/ 889000 w 1553567"/>
                  <a:gd name="connsiteY110" fmla="*/ 978264 h 1232264"/>
                  <a:gd name="connsiteX111" fmla="*/ 800100 w 1553567"/>
                  <a:gd name="connsiteY111" fmla="*/ 927464 h 1232264"/>
                  <a:gd name="connsiteX112" fmla="*/ 774700 w 1553567"/>
                  <a:gd name="connsiteY112" fmla="*/ 889364 h 1232264"/>
                  <a:gd name="connsiteX113" fmla="*/ 698500 w 1553567"/>
                  <a:gd name="connsiteY113" fmla="*/ 838564 h 1232264"/>
                  <a:gd name="connsiteX114" fmla="*/ 660400 w 1553567"/>
                  <a:gd name="connsiteY114" fmla="*/ 787764 h 1232264"/>
                  <a:gd name="connsiteX115" fmla="*/ 584200 w 1553567"/>
                  <a:gd name="connsiteY115" fmla="*/ 762364 h 1232264"/>
                  <a:gd name="connsiteX116" fmla="*/ 546100 w 1553567"/>
                  <a:gd name="connsiteY116" fmla="*/ 736964 h 1232264"/>
                  <a:gd name="connsiteX117" fmla="*/ 469900 w 1553567"/>
                  <a:gd name="connsiteY117" fmla="*/ 673464 h 1232264"/>
                  <a:gd name="connsiteX118" fmla="*/ 431800 w 1553567"/>
                  <a:gd name="connsiteY118" fmla="*/ 660764 h 1232264"/>
                  <a:gd name="connsiteX119" fmla="*/ 381000 w 1553567"/>
                  <a:gd name="connsiteY119" fmla="*/ 622664 h 1232264"/>
                  <a:gd name="connsiteX120" fmla="*/ 266700 w 1553567"/>
                  <a:gd name="connsiteY120" fmla="*/ 521064 h 1232264"/>
                  <a:gd name="connsiteX121" fmla="*/ 228600 w 1553567"/>
                  <a:gd name="connsiteY121" fmla="*/ 432164 h 1232264"/>
                  <a:gd name="connsiteX122" fmla="*/ 203200 w 1553567"/>
                  <a:gd name="connsiteY122" fmla="*/ 394064 h 1232264"/>
                  <a:gd name="connsiteX123" fmla="*/ 190500 w 1553567"/>
                  <a:gd name="connsiteY123" fmla="*/ 355964 h 1232264"/>
                  <a:gd name="connsiteX124" fmla="*/ 228600 w 1553567"/>
                  <a:gd name="connsiteY124" fmla="*/ 394064 h 1232264"/>
                  <a:gd name="connsiteX125" fmla="*/ 279400 w 1553567"/>
                  <a:gd name="connsiteY125" fmla="*/ 470264 h 1232264"/>
                  <a:gd name="connsiteX126" fmla="*/ 330200 w 1553567"/>
                  <a:gd name="connsiteY126" fmla="*/ 533764 h 1232264"/>
                  <a:gd name="connsiteX127" fmla="*/ 406400 w 1553567"/>
                  <a:gd name="connsiteY127" fmla="*/ 635364 h 1232264"/>
                  <a:gd name="connsiteX128" fmla="*/ 444500 w 1553567"/>
                  <a:gd name="connsiteY128" fmla="*/ 711564 h 1232264"/>
                  <a:gd name="connsiteX129" fmla="*/ 469900 w 1553567"/>
                  <a:gd name="connsiteY129" fmla="*/ 762364 h 1232264"/>
                  <a:gd name="connsiteX130" fmla="*/ 508000 w 1553567"/>
                  <a:gd name="connsiteY130" fmla="*/ 787764 h 1232264"/>
                  <a:gd name="connsiteX131" fmla="*/ 533400 w 1553567"/>
                  <a:gd name="connsiteY131" fmla="*/ 825864 h 1232264"/>
                  <a:gd name="connsiteX132" fmla="*/ 571500 w 1553567"/>
                  <a:gd name="connsiteY132" fmla="*/ 851264 h 1232264"/>
                  <a:gd name="connsiteX133" fmla="*/ 736600 w 1553567"/>
                  <a:gd name="connsiteY133" fmla="*/ 914764 h 1232264"/>
                  <a:gd name="connsiteX134" fmla="*/ 774700 w 1553567"/>
                  <a:gd name="connsiteY134" fmla="*/ 927464 h 1232264"/>
                  <a:gd name="connsiteX135" fmla="*/ 825500 w 1553567"/>
                  <a:gd name="connsiteY135" fmla="*/ 940164 h 1232264"/>
                  <a:gd name="connsiteX136" fmla="*/ 939800 w 1553567"/>
                  <a:gd name="connsiteY136" fmla="*/ 965564 h 1232264"/>
                  <a:gd name="connsiteX137" fmla="*/ 977900 w 1553567"/>
                  <a:gd name="connsiteY137" fmla="*/ 978264 h 1232264"/>
                  <a:gd name="connsiteX138" fmla="*/ 1028700 w 1553567"/>
                  <a:gd name="connsiteY138" fmla="*/ 1003664 h 1232264"/>
                  <a:gd name="connsiteX139" fmla="*/ 863600 w 1553567"/>
                  <a:gd name="connsiteY139" fmla="*/ 952864 h 1232264"/>
                  <a:gd name="connsiteX140" fmla="*/ 825500 w 1553567"/>
                  <a:gd name="connsiteY140" fmla="*/ 914764 h 1232264"/>
                  <a:gd name="connsiteX141" fmla="*/ 749300 w 1553567"/>
                  <a:gd name="connsiteY141" fmla="*/ 851264 h 1232264"/>
                  <a:gd name="connsiteX142" fmla="*/ 635000 w 1553567"/>
                  <a:gd name="connsiteY142" fmla="*/ 724264 h 1232264"/>
                  <a:gd name="connsiteX143" fmla="*/ 520700 w 1553567"/>
                  <a:gd name="connsiteY143" fmla="*/ 622664 h 1232264"/>
                  <a:gd name="connsiteX144" fmla="*/ 482600 w 1553567"/>
                  <a:gd name="connsiteY144" fmla="*/ 546464 h 1232264"/>
                  <a:gd name="connsiteX145" fmla="*/ 457200 w 1553567"/>
                  <a:gd name="connsiteY145" fmla="*/ 470264 h 1232264"/>
                  <a:gd name="connsiteX146" fmla="*/ 444500 w 1553567"/>
                  <a:gd name="connsiteY146" fmla="*/ 432164 h 1232264"/>
                  <a:gd name="connsiteX147" fmla="*/ 368300 w 1553567"/>
                  <a:gd name="connsiteY147" fmla="*/ 394064 h 1232264"/>
                  <a:gd name="connsiteX148" fmla="*/ 266700 w 1553567"/>
                  <a:gd name="connsiteY148" fmla="*/ 355964 h 1232264"/>
                  <a:gd name="connsiteX149" fmla="*/ 279400 w 1553567"/>
                  <a:gd name="connsiteY149" fmla="*/ 559164 h 1232264"/>
                  <a:gd name="connsiteX150" fmla="*/ 317500 w 1553567"/>
                  <a:gd name="connsiteY150" fmla="*/ 609964 h 1232264"/>
                  <a:gd name="connsiteX151" fmla="*/ 342900 w 1553567"/>
                  <a:gd name="connsiteY151" fmla="*/ 648064 h 1232264"/>
                  <a:gd name="connsiteX152" fmla="*/ 457200 w 1553567"/>
                  <a:gd name="connsiteY152" fmla="*/ 711564 h 1232264"/>
                  <a:gd name="connsiteX153" fmla="*/ 546100 w 1553567"/>
                  <a:gd name="connsiteY153" fmla="*/ 762364 h 1232264"/>
                  <a:gd name="connsiteX154" fmla="*/ 635000 w 1553567"/>
                  <a:gd name="connsiteY154" fmla="*/ 825864 h 1232264"/>
                  <a:gd name="connsiteX155" fmla="*/ 698500 w 1553567"/>
                  <a:gd name="connsiteY155" fmla="*/ 838564 h 1232264"/>
                  <a:gd name="connsiteX156" fmla="*/ 736600 w 1553567"/>
                  <a:gd name="connsiteY156" fmla="*/ 851264 h 1232264"/>
                  <a:gd name="connsiteX157" fmla="*/ 800100 w 1553567"/>
                  <a:gd name="connsiteY157" fmla="*/ 876664 h 1232264"/>
                  <a:gd name="connsiteX158" fmla="*/ 1066800 w 1553567"/>
                  <a:gd name="connsiteY158" fmla="*/ 889364 h 1232264"/>
                  <a:gd name="connsiteX159" fmla="*/ 1092200 w 1553567"/>
                  <a:gd name="connsiteY159" fmla="*/ 927464 h 1232264"/>
                  <a:gd name="connsiteX160" fmla="*/ 1041400 w 1553567"/>
                  <a:gd name="connsiteY160" fmla="*/ 990964 h 1232264"/>
                  <a:gd name="connsiteX161" fmla="*/ 927100 w 1553567"/>
                  <a:gd name="connsiteY161" fmla="*/ 978264 h 1232264"/>
                  <a:gd name="connsiteX162" fmla="*/ 876300 w 1553567"/>
                  <a:gd name="connsiteY162" fmla="*/ 940164 h 1232264"/>
                  <a:gd name="connsiteX163" fmla="*/ 838200 w 1553567"/>
                  <a:gd name="connsiteY163" fmla="*/ 927464 h 1232264"/>
                  <a:gd name="connsiteX164" fmla="*/ 736600 w 1553567"/>
                  <a:gd name="connsiteY164" fmla="*/ 863964 h 1232264"/>
                  <a:gd name="connsiteX165" fmla="*/ 647700 w 1553567"/>
                  <a:gd name="connsiteY165" fmla="*/ 800464 h 1232264"/>
                  <a:gd name="connsiteX166" fmla="*/ 533400 w 1553567"/>
                  <a:gd name="connsiteY166" fmla="*/ 749664 h 1232264"/>
                  <a:gd name="connsiteX167" fmla="*/ 431800 w 1553567"/>
                  <a:gd name="connsiteY167" fmla="*/ 648064 h 1232264"/>
                  <a:gd name="connsiteX168" fmla="*/ 393700 w 1553567"/>
                  <a:gd name="connsiteY168" fmla="*/ 609964 h 1232264"/>
                  <a:gd name="connsiteX169" fmla="*/ 368300 w 1553567"/>
                  <a:gd name="connsiteY169" fmla="*/ 571864 h 1232264"/>
                  <a:gd name="connsiteX170" fmla="*/ 330200 w 1553567"/>
                  <a:gd name="connsiteY170" fmla="*/ 559164 h 1232264"/>
                  <a:gd name="connsiteX171" fmla="*/ 292100 w 1553567"/>
                  <a:gd name="connsiteY171" fmla="*/ 533764 h 1232264"/>
                  <a:gd name="connsiteX172" fmla="*/ 266700 w 1553567"/>
                  <a:gd name="connsiteY172" fmla="*/ 495664 h 1232264"/>
                  <a:gd name="connsiteX173" fmla="*/ 203200 w 1553567"/>
                  <a:gd name="connsiteY173" fmla="*/ 584564 h 1232264"/>
                  <a:gd name="connsiteX174" fmla="*/ 152400 w 1553567"/>
                  <a:gd name="connsiteY174" fmla="*/ 660764 h 1232264"/>
                  <a:gd name="connsiteX175" fmla="*/ 139700 w 1553567"/>
                  <a:gd name="connsiteY175" fmla="*/ 698864 h 1232264"/>
                  <a:gd name="connsiteX176" fmla="*/ 114300 w 1553567"/>
                  <a:gd name="connsiteY176" fmla="*/ 736964 h 1232264"/>
                  <a:gd name="connsiteX177" fmla="*/ 88900 w 1553567"/>
                  <a:gd name="connsiteY177" fmla="*/ 813164 h 1232264"/>
                  <a:gd name="connsiteX178" fmla="*/ 63500 w 1553567"/>
                  <a:gd name="connsiteY178" fmla="*/ 889364 h 1232264"/>
                  <a:gd name="connsiteX179" fmla="*/ 50800 w 1553567"/>
                  <a:gd name="connsiteY179" fmla="*/ 927464 h 1232264"/>
                  <a:gd name="connsiteX180" fmla="*/ 12700 w 1553567"/>
                  <a:gd name="connsiteY180" fmla="*/ 965564 h 1232264"/>
                  <a:gd name="connsiteX181" fmla="*/ 0 w 1553567"/>
                  <a:gd name="connsiteY181" fmla="*/ 927464 h 1232264"/>
                  <a:gd name="connsiteX182" fmla="*/ 12700 w 1553567"/>
                  <a:gd name="connsiteY182" fmla="*/ 863964 h 1232264"/>
                  <a:gd name="connsiteX183" fmla="*/ 63500 w 1553567"/>
                  <a:gd name="connsiteY183" fmla="*/ 749664 h 1232264"/>
                  <a:gd name="connsiteX184" fmla="*/ 88900 w 1553567"/>
                  <a:gd name="connsiteY184" fmla="*/ 711564 h 1232264"/>
                  <a:gd name="connsiteX185" fmla="*/ 127000 w 1553567"/>
                  <a:gd name="connsiteY185" fmla="*/ 622664 h 1232264"/>
                  <a:gd name="connsiteX186" fmla="*/ 165100 w 1553567"/>
                  <a:gd name="connsiteY186" fmla="*/ 584564 h 1232264"/>
                  <a:gd name="connsiteX187" fmla="*/ 215900 w 1553567"/>
                  <a:gd name="connsiteY187" fmla="*/ 508364 h 1232264"/>
                  <a:gd name="connsiteX188" fmla="*/ 254000 w 1553567"/>
                  <a:gd name="connsiteY188" fmla="*/ 470264 h 1232264"/>
                  <a:gd name="connsiteX189" fmla="*/ 215900 w 1553567"/>
                  <a:gd name="connsiteY189" fmla="*/ 533764 h 1232264"/>
                  <a:gd name="connsiteX190" fmla="*/ 190500 w 1553567"/>
                  <a:gd name="connsiteY190" fmla="*/ 597264 h 1232264"/>
                  <a:gd name="connsiteX191" fmla="*/ 165100 w 1553567"/>
                  <a:gd name="connsiteY191" fmla="*/ 673464 h 1232264"/>
                  <a:gd name="connsiteX192" fmla="*/ 139700 w 1553567"/>
                  <a:gd name="connsiteY192" fmla="*/ 711564 h 1232264"/>
                  <a:gd name="connsiteX193" fmla="*/ 127000 w 1553567"/>
                  <a:gd name="connsiteY193" fmla="*/ 800464 h 1232264"/>
                  <a:gd name="connsiteX194" fmla="*/ 114300 w 1553567"/>
                  <a:gd name="connsiteY194" fmla="*/ 863964 h 1232264"/>
                  <a:gd name="connsiteX195" fmla="*/ 127000 w 1553567"/>
                  <a:gd name="connsiteY195" fmla="*/ 698864 h 1232264"/>
                  <a:gd name="connsiteX196" fmla="*/ 139700 w 1553567"/>
                  <a:gd name="connsiteY196" fmla="*/ 648064 h 1232264"/>
                  <a:gd name="connsiteX197" fmla="*/ 177800 w 1553567"/>
                  <a:gd name="connsiteY197" fmla="*/ 533764 h 1232264"/>
                  <a:gd name="connsiteX198" fmla="*/ 241300 w 1553567"/>
                  <a:gd name="connsiteY198" fmla="*/ 470264 h 1232264"/>
                  <a:gd name="connsiteX199" fmla="*/ 279400 w 1553567"/>
                  <a:gd name="connsiteY199" fmla="*/ 457564 h 1232264"/>
                  <a:gd name="connsiteX200" fmla="*/ 228600 w 1553567"/>
                  <a:gd name="connsiteY200" fmla="*/ 482964 h 1232264"/>
                  <a:gd name="connsiteX201" fmla="*/ 101600 w 1553567"/>
                  <a:gd name="connsiteY201" fmla="*/ 622664 h 1232264"/>
                  <a:gd name="connsiteX202" fmla="*/ 63500 w 1553567"/>
                  <a:gd name="connsiteY202" fmla="*/ 736964 h 1232264"/>
                  <a:gd name="connsiteX203" fmla="*/ 38100 w 1553567"/>
                  <a:gd name="connsiteY203" fmla="*/ 787764 h 1232264"/>
                  <a:gd name="connsiteX204" fmla="*/ 0 w 1553567"/>
                  <a:gd name="connsiteY204" fmla="*/ 876664 h 1232264"/>
                  <a:gd name="connsiteX205" fmla="*/ 12700 w 1553567"/>
                  <a:gd name="connsiteY205" fmla="*/ 914764 h 1232264"/>
                  <a:gd name="connsiteX206" fmla="*/ 25400 w 1553567"/>
                  <a:gd name="connsiteY206" fmla="*/ 876664 h 1232264"/>
                  <a:gd name="connsiteX207" fmla="*/ 76200 w 1553567"/>
                  <a:gd name="connsiteY207" fmla="*/ 775064 h 1232264"/>
                  <a:gd name="connsiteX208" fmla="*/ 101600 w 1553567"/>
                  <a:gd name="connsiteY208" fmla="*/ 698864 h 1232264"/>
                  <a:gd name="connsiteX209" fmla="*/ 152400 w 1553567"/>
                  <a:gd name="connsiteY209" fmla="*/ 622664 h 1232264"/>
                  <a:gd name="connsiteX210" fmla="*/ 165100 w 1553567"/>
                  <a:gd name="connsiteY210" fmla="*/ 559164 h 1232264"/>
                  <a:gd name="connsiteX211" fmla="*/ 190500 w 1553567"/>
                  <a:gd name="connsiteY211" fmla="*/ 521064 h 1232264"/>
                  <a:gd name="connsiteX212" fmla="*/ 203200 w 1553567"/>
                  <a:gd name="connsiteY212" fmla="*/ 406764 h 1232264"/>
                  <a:gd name="connsiteX213" fmla="*/ 228600 w 1553567"/>
                  <a:gd name="connsiteY213" fmla="*/ 330564 h 1232264"/>
                  <a:gd name="connsiteX214" fmla="*/ 215900 w 1553567"/>
                  <a:gd name="connsiteY214" fmla="*/ 63864 h 1232264"/>
                  <a:gd name="connsiteX215" fmla="*/ 165100 w 1553567"/>
                  <a:gd name="connsiteY215" fmla="*/ 76564 h 1232264"/>
                  <a:gd name="connsiteX216" fmla="*/ 127000 w 1553567"/>
                  <a:gd name="connsiteY216" fmla="*/ 89264 h 1232264"/>
                  <a:gd name="connsiteX217" fmla="*/ 165100 w 1553567"/>
                  <a:gd name="connsiteY217" fmla="*/ 63864 h 1232264"/>
                  <a:gd name="connsiteX218" fmla="*/ 101600 w 1553567"/>
                  <a:gd name="connsiteY218" fmla="*/ 76564 h 1232264"/>
                  <a:gd name="connsiteX219" fmla="*/ 177800 w 1553567"/>
                  <a:gd name="connsiteY219" fmla="*/ 51164 h 1232264"/>
                  <a:gd name="connsiteX220" fmla="*/ 215900 w 1553567"/>
                  <a:gd name="connsiteY220" fmla="*/ 38464 h 1232264"/>
                  <a:gd name="connsiteX221" fmla="*/ 419100 w 1553567"/>
                  <a:gd name="connsiteY221" fmla="*/ 51164 h 1232264"/>
                  <a:gd name="connsiteX222" fmla="*/ 457200 w 1553567"/>
                  <a:gd name="connsiteY222" fmla="*/ 76564 h 1232264"/>
                  <a:gd name="connsiteX223" fmla="*/ 508000 w 1553567"/>
                  <a:gd name="connsiteY223" fmla="*/ 89264 h 1232264"/>
                  <a:gd name="connsiteX224" fmla="*/ 647700 w 1553567"/>
                  <a:gd name="connsiteY224" fmla="*/ 101964 h 1232264"/>
                  <a:gd name="connsiteX225" fmla="*/ 241300 w 1553567"/>
                  <a:gd name="connsiteY225" fmla="*/ 76564 h 1232264"/>
                  <a:gd name="connsiteX226" fmla="*/ 190500 w 1553567"/>
                  <a:gd name="connsiteY226" fmla="*/ 51164 h 1232264"/>
                  <a:gd name="connsiteX227" fmla="*/ 152400 w 1553567"/>
                  <a:gd name="connsiteY227" fmla="*/ 38464 h 1232264"/>
                  <a:gd name="connsiteX228" fmla="*/ 304800 w 1553567"/>
                  <a:gd name="connsiteY228" fmla="*/ 38464 h 1232264"/>
                  <a:gd name="connsiteX229" fmla="*/ 342900 w 1553567"/>
                  <a:gd name="connsiteY229" fmla="*/ 63864 h 1232264"/>
                  <a:gd name="connsiteX230" fmla="*/ 381000 w 1553567"/>
                  <a:gd name="connsiteY230" fmla="*/ 76564 h 1232264"/>
                  <a:gd name="connsiteX231" fmla="*/ 266700 w 1553567"/>
                  <a:gd name="connsiteY231" fmla="*/ 89264 h 1232264"/>
                  <a:gd name="connsiteX232" fmla="*/ 203200 w 1553567"/>
                  <a:gd name="connsiteY232" fmla="*/ 101964 h 1232264"/>
                  <a:gd name="connsiteX233" fmla="*/ 177800 w 1553567"/>
                  <a:gd name="connsiteY233" fmla="*/ 178164 h 1232264"/>
                  <a:gd name="connsiteX234" fmla="*/ 190500 w 1553567"/>
                  <a:gd name="connsiteY234" fmla="*/ 343264 h 1232264"/>
                  <a:gd name="connsiteX235" fmla="*/ 215900 w 1553567"/>
                  <a:gd name="connsiteY235" fmla="*/ 305164 h 1232264"/>
                  <a:gd name="connsiteX236" fmla="*/ 254000 w 1553567"/>
                  <a:gd name="connsiteY236" fmla="*/ 178164 h 1232264"/>
                  <a:gd name="connsiteX237" fmla="*/ 241300 w 1553567"/>
                  <a:gd name="connsiteY237" fmla="*/ 305164 h 1232264"/>
                  <a:gd name="connsiteX238" fmla="*/ 254000 w 1553567"/>
                  <a:gd name="connsiteY238" fmla="*/ 241664 h 1232264"/>
                  <a:gd name="connsiteX239" fmla="*/ 279400 w 1553567"/>
                  <a:gd name="connsiteY239" fmla="*/ 165464 h 1232264"/>
                  <a:gd name="connsiteX240" fmla="*/ 266700 w 1553567"/>
                  <a:gd name="connsiteY240" fmla="*/ 203564 h 1232264"/>
                  <a:gd name="connsiteX241" fmla="*/ 241300 w 1553567"/>
                  <a:gd name="connsiteY241" fmla="*/ 279764 h 1232264"/>
                  <a:gd name="connsiteX242" fmla="*/ 228600 w 1553567"/>
                  <a:gd name="connsiteY242" fmla="*/ 317864 h 1232264"/>
                  <a:gd name="connsiteX243" fmla="*/ 266700 w 1553567"/>
                  <a:gd name="connsiteY243" fmla="*/ 432164 h 1232264"/>
                  <a:gd name="connsiteX244" fmla="*/ 317500 w 1553567"/>
                  <a:gd name="connsiteY244" fmla="*/ 533764 h 1232264"/>
                  <a:gd name="connsiteX245" fmla="*/ 355600 w 1553567"/>
                  <a:gd name="connsiteY245" fmla="*/ 559164 h 1232264"/>
                  <a:gd name="connsiteX246" fmla="*/ 393700 w 1553567"/>
                  <a:gd name="connsiteY246" fmla="*/ 597264 h 1232264"/>
                  <a:gd name="connsiteX247" fmla="*/ 431800 w 1553567"/>
                  <a:gd name="connsiteY247" fmla="*/ 622664 h 1232264"/>
                  <a:gd name="connsiteX248" fmla="*/ 482600 w 1553567"/>
                  <a:gd name="connsiteY248" fmla="*/ 660764 h 1232264"/>
                  <a:gd name="connsiteX249" fmla="*/ 558800 w 1553567"/>
                  <a:gd name="connsiteY249" fmla="*/ 711564 h 1232264"/>
                  <a:gd name="connsiteX250" fmla="*/ 622300 w 1553567"/>
                  <a:gd name="connsiteY250" fmla="*/ 762364 h 1232264"/>
                  <a:gd name="connsiteX251" fmla="*/ 660400 w 1553567"/>
                  <a:gd name="connsiteY251" fmla="*/ 800464 h 1232264"/>
                  <a:gd name="connsiteX252" fmla="*/ 698500 w 1553567"/>
                  <a:gd name="connsiteY252" fmla="*/ 825864 h 1232264"/>
                  <a:gd name="connsiteX253" fmla="*/ 736600 w 1553567"/>
                  <a:gd name="connsiteY253" fmla="*/ 863964 h 1232264"/>
                  <a:gd name="connsiteX254" fmla="*/ 762000 w 1553567"/>
                  <a:gd name="connsiteY254" fmla="*/ 902064 h 1232264"/>
                  <a:gd name="connsiteX255" fmla="*/ 812800 w 1553567"/>
                  <a:gd name="connsiteY255" fmla="*/ 914764 h 1232264"/>
                  <a:gd name="connsiteX256" fmla="*/ 965200 w 1553567"/>
                  <a:gd name="connsiteY256" fmla="*/ 940164 h 1232264"/>
                  <a:gd name="connsiteX257" fmla="*/ 927100 w 1553567"/>
                  <a:gd name="connsiteY257" fmla="*/ 952864 h 1232264"/>
                  <a:gd name="connsiteX258" fmla="*/ 901700 w 1553567"/>
                  <a:gd name="connsiteY258" fmla="*/ 990964 h 1232264"/>
                  <a:gd name="connsiteX259" fmla="*/ 863600 w 1553567"/>
                  <a:gd name="connsiteY259" fmla="*/ 1016364 h 1232264"/>
                  <a:gd name="connsiteX260" fmla="*/ 800100 w 1553567"/>
                  <a:gd name="connsiteY260" fmla="*/ 1079864 h 1232264"/>
                  <a:gd name="connsiteX261" fmla="*/ 774700 w 1553567"/>
                  <a:gd name="connsiteY261" fmla="*/ 1117964 h 1232264"/>
                  <a:gd name="connsiteX262" fmla="*/ 825500 w 1553567"/>
                  <a:gd name="connsiteY262" fmla="*/ 1079864 h 1232264"/>
                  <a:gd name="connsiteX263" fmla="*/ 863600 w 1553567"/>
                  <a:gd name="connsiteY263" fmla="*/ 1067164 h 1232264"/>
                  <a:gd name="connsiteX264" fmla="*/ 901700 w 1553567"/>
                  <a:gd name="connsiteY264" fmla="*/ 1041764 h 1232264"/>
                  <a:gd name="connsiteX265" fmla="*/ 825500 w 1553567"/>
                  <a:gd name="connsiteY265" fmla="*/ 1054464 h 1232264"/>
                  <a:gd name="connsiteX266" fmla="*/ 787400 w 1553567"/>
                  <a:gd name="connsiteY266" fmla="*/ 1092564 h 1232264"/>
                  <a:gd name="connsiteX267" fmla="*/ 749300 w 1553567"/>
                  <a:gd name="connsiteY267" fmla="*/ 1105264 h 1232264"/>
                  <a:gd name="connsiteX268" fmla="*/ 723900 w 1553567"/>
                  <a:gd name="connsiteY268" fmla="*/ 1143364 h 1232264"/>
                  <a:gd name="connsiteX269" fmla="*/ 685800 w 1553567"/>
                  <a:gd name="connsiteY269" fmla="*/ 1156064 h 1232264"/>
                  <a:gd name="connsiteX270" fmla="*/ 508000 w 1553567"/>
                  <a:gd name="connsiteY270" fmla="*/ 1168764 h 1232264"/>
                  <a:gd name="connsiteX271" fmla="*/ 812800 w 1553567"/>
                  <a:gd name="connsiteY271" fmla="*/ 1181464 h 1232264"/>
                  <a:gd name="connsiteX272" fmla="*/ 850900 w 1553567"/>
                  <a:gd name="connsiteY272" fmla="*/ 1194164 h 1232264"/>
                  <a:gd name="connsiteX273" fmla="*/ 825500 w 1553567"/>
                  <a:gd name="connsiteY273" fmla="*/ 1232264 h 1232264"/>
                  <a:gd name="connsiteX274" fmla="*/ 609600 w 1553567"/>
                  <a:gd name="connsiteY274" fmla="*/ 1219564 h 1232264"/>
                  <a:gd name="connsiteX275" fmla="*/ 571500 w 1553567"/>
                  <a:gd name="connsiteY275" fmla="*/ 1181464 h 1232264"/>
                  <a:gd name="connsiteX276" fmla="*/ 673100 w 1553567"/>
                  <a:gd name="connsiteY276" fmla="*/ 1194164 h 1232264"/>
                  <a:gd name="connsiteX277" fmla="*/ 838200 w 1553567"/>
                  <a:gd name="connsiteY277" fmla="*/ 1181464 h 123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1553567" h="1232264">
                    <a:moveTo>
                      <a:pt x="190500" y="368664"/>
                    </a:moveTo>
                    <a:cubicBezTo>
                      <a:pt x="325967" y="372897"/>
                      <a:pt x="461588" y="373632"/>
                      <a:pt x="596900" y="381364"/>
                    </a:cubicBezTo>
                    <a:cubicBezTo>
                      <a:pt x="610265" y="382128"/>
                      <a:pt x="621675" y="392775"/>
                      <a:pt x="635000" y="394064"/>
                    </a:cubicBezTo>
                    <a:cubicBezTo>
                      <a:pt x="753283" y="405511"/>
                      <a:pt x="872067" y="410997"/>
                      <a:pt x="990600" y="419464"/>
                    </a:cubicBezTo>
                    <a:cubicBezTo>
                      <a:pt x="1079352" y="449048"/>
                      <a:pt x="1084948" y="456202"/>
                      <a:pt x="1231900" y="419464"/>
                    </a:cubicBezTo>
                    <a:cubicBezTo>
                      <a:pt x="1255132" y="413656"/>
                      <a:pt x="1267115" y="386846"/>
                      <a:pt x="1282700" y="368664"/>
                    </a:cubicBezTo>
                    <a:cubicBezTo>
                      <a:pt x="1292633" y="357075"/>
                      <a:pt x="1322272" y="336233"/>
                      <a:pt x="1308100" y="330564"/>
                    </a:cubicBezTo>
                    <a:cubicBezTo>
                      <a:pt x="1280307" y="319447"/>
                      <a:pt x="1248833" y="339031"/>
                      <a:pt x="1219200" y="343264"/>
                    </a:cubicBezTo>
                    <a:cubicBezTo>
                      <a:pt x="1202267" y="351731"/>
                      <a:pt x="1186127" y="362017"/>
                      <a:pt x="1168400" y="368664"/>
                    </a:cubicBezTo>
                    <a:cubicBezTo>
                      <a:pt x="1053014" y="411934"/>
                      <a:pt x="792006" y="369736"/>
                      <a:pt x="762000" y="368664"/>
                    </a:cubicBezTo>
                    <a:cubicBezTo>
                      <a:pt x="680203" y="341398"/>
                      <a:pt x="719483" y="348933"/>
                      <a:pt x="571500" y="368664"/>
                    </a:cubicBezTo>
                    <a:cubicBezTo>
                      <a:pt x="558230" y="370433"/>
                      <a:pt x="546711" y="379938"/>
                      <a:pt x="533400" y="381364"/>
                    </a:cubicBezTo>
                    <a:cubicBezTo>
                      <a:pt x="427833" y="392675"/>
                      <a:pt x="109751" y="404598"/>
                      <a:pt x="215900" y="406764"/>
                    </a:cubicBezTo>
                    <a:lnTo>
                      <a:pt x="1155700" y="394064"/>
                    </a:lnTo>
                    <a:cubicBezTo>
                      <a:pt x="1149890" y="359202"/>
                      <a:pt x="1123117" y="271853"/>
                      <a:pt x="1168400" y="241664"/>
                    </a:cubicBezTo>
                    <a:lnTo>
                      <a:pt x="1206500" y="216264"/>
                    </a:lnTo>
                    <a:cubicBezTo>
                      <a:pt x="1209928" y="205980"/>
                      <a:pt x="1239867" y="97231"/>
                      <a:pt x="1270000" y="127364"/>
                    </a:cubicBezTo>
                    <a:cubicBezTo>
                      <a:pt x="1288932" y="146296"/>
                      <a:pt x="1253067" y="178164"/>
                      <a:pt x="1244600" y="203564"/>
                    </a:cubicBezTo>
                    <a:lnTo>
                      <a:pt x="1219200" y="279764"/>
                    </a:lnTo>
                    <a:cubicBezTo>
                      <a:pt x="1201673" y="332344"/>
                      <a:pt x="1195361" y="325290"/>
                      <a:pt x="1244600" y="292464"/>
                    </a:cubicBezTo>
                    <a:cubicBezTo>
                      <a:pt x="1275050" y="201113"/>
                      <a:pt x="1238106" y="315192"/>
                      <a:pt x="1270000" y="203564"/>
                    </a:cubicBezTo>
                    <a:cubicBezTo>
                      <a:pt x="1273678" y="190692"/>
                      <a:pt x="1278467" y="178164"/>
                      <a:pt x="1282700" y="165464"/>
                    </a:cubicBezTo>
                    <a:cubicBezTo>
                      <a:pt x="1167737" y="88822"/>
                      <a:pt x="1281312" y="175502"/>
                      <a:pt x="1485900" y="127364"/>
                    </a:cubicBezTo>
                    <a:cubicBezTo>
                      <a:pt x="1500758" y="123868"/>
                      <a:pt x="1474152" y="96090"/>
                      <a:pt x="1460500" y="89264"/>
                    </a:cubicBezTo>
                    <a:cubicBezTo>
                      <a:pt x="1437468" y="77748"/>
                      <a:pt x="1409700" y="80797"/>
                      <a:pt x="1384300" y="76564"/>
                    </a:cubicBezTo>
                    <a:cubicBezTo>
                      <a:pt x="1375833" y="63864"/>
                      <a:pt x="1374130" y="39479"/>
                      <a:pt x="1358900" y="38464"/>
                    </a:cubicBezTo>
                    <a:cubicBezTo>
                      <a:pt x="1303343" y="34760"/>
                      <a:pt x="1248527" y="53603"/>
                      <a:pt x="1193800" y="63864"/>
                    </a:cubicBezTo>
                    <a:cubicBezTo>
                      <a:pt x="1180642" y="66331"/>
                      <a:pt x="1167674" y="70577"/>
                      <a:pt x="1155700" y="76564"/>
                    </a:cubicBezTo>
                    <a:cubicBezTo>
                      <a:pt x="1142048" y="83390"/>
                      <a:pt x="1131548" y="95765"/>
                      <a:pt x="1117600" y="101964"/>
                    </a:cubicBezTo>
                    <a:cubicBezTo>
                      <a:pt x="1093134" y="112838"/>
                      <a:pt x="1041400" y="127364"/>
                      <a:pt x="1041400" y="127364"/>
                    </a:cubicBezTo>
                    <a:cubicBezTo>
                      <a:pt x="973667" y="123131"/>
                      <a:pt x="905276" y="124983"/>
                      <a:pt x="838200" y="114664"/>
                    </a:cubicBezTo>
                    <a:cubicBezTo>
                      <a:pt x="824969" y="112628"/>
                      <a:pt x="863016" y="103624"/>
                      <a:pt x="876300" y="101964"/>
                    </a:cubicBezTo>
                    <a:cubicBezTo>
                      <a:pt x="931070" y="95118"/>
                      <a:pt x="986204" y="89264"/>
                      <a:pt x="1041400" y="89264"/>
                    </a:cubicBezTo>
                    <a:cubicBezTo>
                      <a:pt x="1071334" y="89264"/>
                      <a:pt x="982133" y="97731"/>
                      <a:pt x="952500" y="101964"/>
                    </a:cubicBezTo>
                    <a:cubicBezTo>
                      <a:pt x="965200" y="97731"/>
                      <a:pt x="980147" y="97627"/>
                      <a:pt x="990600" y="89264"/>
                    </a:cubicBezTo>
                    <a:cubicBezTo>
                      <a:pt x="1072664" y="23612"/>
                      <a:pt x="958335" y="70386"/>
                      <a:pt x="1054100" y="38464"/>
                    </a:cubicBezTo>
                    <a:cubicBezTo>
                      <a:pt x="1062567" y="25764"/>
                      <a:pt x="1064354" y="2257"/>
                      <a:pt x="1079500" y="364"/>
                    </a:cubicBezTo>
                    <a:cubicBezTo>
                      <a:pt x="1106067" y="-2957"/>
                      <a:pt x="1130300" y="17297"/>
                      <a:pt x="1155700" y="25764"/>
                    </a:cubicBezTo>
                    <a:lnTo>
                      <a:pt x="1231900" y="51164"/>
                    </a:lnTo>
                    <a:cubicBezTo>
                      <a:pt x="1244600" y="55397"/>
                      <a:pt x="1256639" y="63029"/>
                      <a:pt x="1270000" y="63864"/>
                    </a:cubicBezTo>
                    <a:lnTo>
                      <a:pt x="1473200" y="76564"/>
                    </a:lnTo>
                    <a:cubicBezTo>
                      <a:pt x="1498600" y="85031"/>
                      <a:pt x="1571677" y="87112"/>
                      <a:pt x="1549400" y="101964"/>
                    </a:cubicBezTo>
                    <a:cubicBezTo>
                      <a:pt x="1536700" y="110431"/>
                      <a:pt x="1524952" y="120538"/>
                      <a:pt x="1511300" y="127364"/>
                    </a:cubicBezTo>
                    <a:cubicBezTo>
                      <a:pt x="1459424" y="153302"/>
                      <a:pt x="1354849" y="149927"/>
                      <a:pt x="1320800" y="152764"/>
                    </a:cubicBezTo>
                    <a:cubicBezTo>
                      <a:pt x="1312333" y="165464"/>
                      <a:pt x="1301599" y="176916"/>
                      <a:pt x="1295400" y="190864"/>
                    </a:cubicBezTo>
                    <a:cubicBezTo>
                      <a:pt x="1284526" y="215330"/>
                      <a:pt x="1278467" y="241664"/>
                      <a:pt x="1270000" y="267064"/>
                    </a:cubicBezTo>
                    <a:lnTo>
                      <a:pt x="1257300" y="305164"/>
                    </a:lnTo>
                    <a:lnTo>
                      <a:pt x="1244600" y="343264"/>
                    </a:lnTo>
                    <a:lnTo>
                      <a:pt x="1231900" y="381364"/>
                    </a:lnTo>
                    <a:cubicBezTo>
                      <a:pt x="1227667" y="368664"/>
                      <a:pt x="1219200" y="329877"/>
                      <a:pt x="1219200" y="343264"/>
                    </a:cubicBezTo>
                    <a:cubicBezTo>
                      <a:pt x="1219200" y="373198"/>
                      <a:pt x="1223298" y="403492"/>
                      <a:pt x="1231900" y="432164"/>
                    </a:cubicBezTo>
                    <a:cubicBezTo>
                      <a:pt x="1236286" y="446784"/>
                      <a:pt x="1248833" y="457564"/>
                      <a:pt x="1257300" y="470264"/>
                    </a:cubicBezTo>
                    <a:cubicBezTo>
                      <a:pt x="1287408" y="620805"/>
                      <a:pt x="1247834" y="464839"/>
                      <a:pt x="1295400" y="571864"/>
                    </a:cubicBezTo>
                    <a:cubicBezTo>
                      <a:pt x="1339945" y="672090"/>
                      <a:pt x="1290360" y="627771"/>
                      <a:pt x="1358900" y="673464"/>
                    </a:cubicBezTo>
                    <a:cubicBezTo>
                      <a:pt x="1416714" y="846906"/>
                      <a:pt x="1353639" y="669656"/>
                      <a:pt x="1409700" y="800464"/>
                    </a:cubicBezTo>
                    <a:cubicBezTo>
                      <a:pt x="1427118" y="841107"/>
                      <a:pt x="1423173" y="854357"/>
                      <a:pt x="1435100" y="902064"/>
                    </a:cubicBezTo>
                    <a:cubicBezTo>
                      <a:pt x="1438347" y="915051"/>
                      <a:pt x="1439437" y="929711"/>
                      <a:pt x="1447800" y="940164"/>
                    </a:cubicBezTo>
                    <a:cubicBezTo>
                      <a:pt x="1457335" y="952083"/>
                      <a:pt x="1485900" y="950300"/>
                      <a:pt x="1485900" y="965564"/>
                    </a:cubicBezTo>
                    <a:cubicBezTo>
                      <a:pt x="1485900" y="978951"/>
                      <a:pt x="1460500" y="957097"/>
                      <a:pt x="1447800" y="952864"/>
                    </a:cubicBezTo>
                    <a:cubicBezTo>
                      <a:pt x="1439333" y="935931"/>
                      <a:pt x="1432140" y="918298"/>
                      <a:pt x="1422400" y="902064"/>
                    </a:cubicBezTo>
                    <a:cubicBezTo>
                      <a:pt x="1406694" y="875887"/>
                      <a:pt x="1371600" y="825864"/>
                      <a:pt x="1371600" y="825864"/>
                    </a:cubicBezTo>
                    <a:cubicBezTo>
                      <a:pt x="1367367" y="808931"/>
                      <a:pt x="1363695" y="791847"/>
                      <a:pt x="1358900" y="775064"/>
                    </a:cubicBezTo>
                    <a:cubicBezTo>
                      <a:pt x="1355222" y="762192"/>
                      <a:pt x="1348825" y="750091"/>
                      <a:pt x="1346200" y="736964"/>
                    </a:cubicBezTo>
                    <a:cubicBezTo>
                      <a:pt x="1340329" y="707611"/>
                      <a:pt x="1342102" y="676736"/>
                      <a:pt x="1333500" y="648064"/>
                    </a:cubicBezTo>
                    <a:cubicBezTo>
                      <a:pt x="1329114" y="633444"/>
                      <a:pt x="1314926" y="623616"/>
                      <a:pt x="1308100" y="609964"/>
                    </a:cubicBezTo>
                    <a:cubicBezTo>
                      <a:pt x="1259616" y="512997"/>
                      <a:pt x="1349428" y="643901"/>
                      <a:pt x="1257300" y="521064"/>
                    </a:cubicBezTo>
                    <a:cubicBezTo>
                      <a:pt x="1227073" y="430384"/>
                      <a:pt x="1217048" y="422587"/>
                      <a:pt x="1257300" y="482964"/>
                    </a:cubicBezTo>
                    <a:cubicBezTo>
                      <a:pt x="1288485" y="607704"/>
                      <a:pt x="1243336" y="455037"/>
                      <a:pt x="1308100" y="584564"/>
                    </a:cubicBezTo>
                    <a:cubicBezTo>
                      <a:pt x="1349105" y="666574"/>
                      <a:pt x="1284762" y="611339"/>
                      <a:pt x="1358900" y="660764"/>
                    </a:cubicBezTo>
                    <a:cubicBezTo>
                      <a:pt x="1399152" y="721141"/>
                      <a:pt x="1379473" y="684384"/>
                      <a:pt x="1409700" y="775064"/>
                    </a:cubicBezTo>
                    <a:lnTo>
                      <a:pt x="1422400" y="813164"/>
                    </a:lnTo>
                    <a:cubicBezTo>
                      <a:pt x="1426633" y="825864"/>
                      <a:pt x="1432475" y="838137"/>
                      <a:pt x="1435100" y="851264"/>
                    </a:cubicBezTo>
                    <a:cubicBezTo>
                      <a:pt x="1439333" y="872431"/>
                      <a:pt x="1437090" y="896022"/>
                      <a:pt x="1447800" y="914764"/>
                    </a:cubicBezTo>
                    <a:cubicBezTo>
                      <a:pt x="1455373" y="928016"/>
                      <a:pt x="1473200" y="931697"/>
                      <a:pt x="1485900" y="940164"/>
                    </a:cubicBezTo>
                    <a:cubicBezTo>
                      <a:pt x="1494367" y="952864"/>
                      <a:pt x="1507598" y="993072"/>
                      <a:pt x="1511300" y="978264"/>
                    </a:cubicBezTo>
                    <a:cubicBezTo>
                      <a:pt x="1518560" y="949224"/>
                      <a:pt x="1498600" y="859430"/>
                      <a:pt x="1498600" y="889364"/>
                    </a:cubicBezTo>
                    <a:cubicBezTo>
                      <a:pt x="1498600" y="923494"/>
                      <a:pt x="1507067" y="957097"/>
                      <a:pt x="1511300" y="990964"/>
                    </a:cubicBezTo>
                    <a:lnTo>
                      <a:pt x="1409700" y="1016364"/>
                    </a:lnTo>
                    <a:cubicBezTo>
                      <a:pt x="1392767" y="1020597"/>
                      <a:pt x="1375459" y="1023544"/>
                      <a:pt x="1358900" y="1029064"/>
                    </a:cubicBezTo>
                    <a:lnTo>
                      <a:pt x="1320800" y="1041764"/>
                    </a:lnTo>
                    <a:cubicBezTo>
                      <a:pt x="1270000" y="1037531"/>
                      <a:pt x="1218682" y="1037444"/>
                      <a:pt x="1168400" y="1029064"/>
                    </a:cubicBezTo>
                    <a:cubicBezTo>
                      <a:pt x="1141990" y="1024662"/>
                      <a:pt x="1118175" y="1010158"/>
                      <a:pt x="1092200" y="1003664"/>
                    </a:cubicBezTo>
                    <a:lnTo>
                      <a:pt x="1041400" y="990964"/>
                    </a:lnTo>
                    <a:cubicBezTo>
                      <a:pt x="1062567" y="982497"/>
                      <a:pt x="1082242" y="968082"/>
                      <a:pt x="1104900" y="965564"/>
                    </a:cubicBezTo>
                    <a:cubicBezTo>
                      <a:pt x="1342349" y="939181"/>
                      <a:pt x="1307587" y="937521"/>
                      <a:pt x="1447800" y="965564"/>
                    </a:cubicBezTo>
                    <a:cubicBezTo>
                      <a:pt x="1473320" y="1003844"/>
                      <a:pt x="1498942" y="1016364"/>
                      <a:pt x="1422400" y="1016364"/>
                    </a:cubicBezTo>
                    <a:cubicBezTo>
                      <a:pt x="1299560" y="1016364"/>
                      <a:pt x="1176867" y="1007897"/>
                      <a:pt x="1054100" y="1003664"/>
                    </a:cubicBezTo>
                    <a:cubicBezTo>
                      <a:pt x="1058333" y="982497"/>
                      <a:pt x="1063518" y="961499"/>
                      <a:pt x="1066800" y="940164"/>
                    </a:cubicBezTo>
                    <a:cubicBezTo>
                      <a:pt x="1071990" y="906431"/>
                      <a:pt x="1070520" y="871492"/>
                      <a:pt x="1079500" y="838564"/>
                    </a:cubicBezTo>
                    <a:cubicBezTo>
                      <a:pt x="1083516" y="823838"/>
                      <a:pt x="1098074" y="814116"/>
                      <a:pt x="1104900" y="800464"/>
                    </a:cubicBezTo>
                    <a:cubicBezTo>
                      <a:pt x="1110887" y="788490"/>
                      <a:pt x="1109237" y="772817"/>
                      <a:pt x="1117600" y="762364"/>
                    </a:cubicBezTo>
                    <a:cubicBezTo>
                      <a:pt x="1127135" y="750445"/>
                      <a:pt x="1143000" y="745431"/>
                      <a:pt x="1155700" y="736964"/>
                    </a:cubicBezTo>
                    <a:cubicBezTo>
                      <a:pt x="1165978" y="665016"/>
                      <a:pt x="1163991" y="657144"/>
                      <a:pt x="1181100" y="597264"/>
                    </a:cubicBezTo>
                    <a:cubicBezTo>
                      <a:pt x="1184778" y="584392"/>
                      <a:pt x="1203266" y="549698"/>
                      <a:pt x="1193800" y="559164"/>
                    </a:cubicBezTo>
                    <a:cubicBezTo>
                      <a:pt x="1176346" y="576618"/>
                      <a:pt x="1170511" y="602917"/>
                      <a:pt x="1155700" y="622664"/>
                    </a:cubicBezTo>
                    <a:cubicBezTo>
                      <a:pt x="1144924" y="637032"/>
                      <a:pt x="1128039" y="646149"/>
                      <a:pt x="1117600" y="660764"/>
                    </a:cubicBezTo>
                    <a:cubicBezTo>
                      <a:pt x="1073555" y="722427"/>
                      <a:pt x="1107138" y="694389"/>
                      <a:pt x="1079500" y="749664"/>
                    </a:cubicBezTo>
                    <a:cubicBezTo>
                      <a:pt x="1066021" y="776621"/>
                      <a:pt x="1015761" y="835687"/>
                      <a:pt x="1003300" y="851264"/>
                    </a:cubicBezTo>
                    <a:cubicBezTo>
                      <a:pt x="974653" y="965851"/>
                      <a:pt x="966861" y="919746"/>
                      <a:pt x="990600" y="990964"/>
                    </a:cubicBezTo>
                    <a:cubicBezTo>
                      <a:pt x="999067" y="974031"/>
                      <a:pt x="1008542" y="957565"/>
                      <a:pt x="1016000" y="940164"/>
                    </a:cubicBezTo>
                    <a:cubicBezTo>
                      <a:pt x="1021273" y="927859"/>
                      <a:pt x="1021274" y="913203"/>
                      <a:pt x="1028700" y="902064"/>
                    </a:cubicBezTo>
                    <a:cubicBezTo>
                      <a:pt x="1098393" y="797525"/>
                      <a:pt x="1039577" y="935950"/>
                      <a:pt x="1092200" y="813164"/>
                    </a:cubicBezTo>
                    <a:cubicBezTo>
                      <a:pt x="1097473" y="800859"/>
                      <a:pt x="1101653" y="788051"/>
                      <a:pt x="1104900" y="775064"/>
                    </a:cubicBezTo>
                    <a:cubicBezTo>
                      <a:pt x="1110135" y="754123"/>
                      <a:pt x="1117600" y="711564"/>
                      <a:pt x="1117600" y="711564"/>
                    </a:cubicBezTo>
                    <a:cubicBezTo>
                      <a:pt x="1116770" y="714883"/>
                      <a:pt x="1098825" y="792182"/>
                      <a:pt x="1092200" y="800464"/>
                    </a:cubicBezTo>
                    <a:cubicBezTo>
                      <a:pt x="1082665" y="812383"/>
                      <a:pt x="1065826" y="816093"/>
                      <a:pt x="1054100" y="825864"/>
                    </a:cubicBezTo>
                    <a:cubicBezTo>
                      <a:pt x="1040302" y="837362"/>
                      <a:pt x="1028700" y="851264"/>
                      <a:pt x="1016000" y="863964"/>
                    </a:cubicBezTo>
                    <a:cubicBezTo>
                      <a:pt x="984078" y="959729"/>
                      <a:pt x="1027139" y="841687"/>
                      <a:pt x="977900" y="940164"/>
                    </a:cubicBezTo>
                    <a:cubicBezTo>
                      <a:pt x="971913" y="952138"/>
                      <a:pt x="974666" y="968798"/>
                      <a:pt x="965200" y="978264"/>
                    </a:cubicBezTo>
                    <a:cubicBezTo>
                      <a:pt x="955734" y="987730"/>
                      <a:pt x="939800" y="986731"/>
                      <a:pt x="927100" y="990964"/>
                    </a:cubicBezTo>
                    <a:cubicBezTo>
                      <a:pt x="914400" y="986731"/>
                      <a:pt x="901305" y="983537"/>
                      <a:pt x="889000" y="978264"/>
                    </a:cubicBezTo>
                    <a:cubicBezTo>
                      <a:pt x="843884" y="958928"/>
                      <a:pt x="838364" y="952973"/>
                      <a:pt x="800100" y="927464"/>
                    </a:cubicBezTo>
                    <a:cubicBezTo>
                      <a:pt x="791633" y="914764"/>
                      <a:pt x="786187" y="899415"/>
                      <a:pt x="774700" y="889364"/>
                    </a:cubicBezTo>
                    <a:cubicBezTo>
                      <a:pt x="751726" y="869262"/>
                      <a:pt x="716816" y="862986"/>
                      <a:pt x="698500" y="838564"/>
                    </a:cubicBezTo>
                    <a:cubicBezTo>
                      <a:pt x="685800" y="821631"/>
                      <a:pt x="678012" y="799505"/>
                      <a:pt x="660400" y="787764"/>
                    </a:cubicBezTo>
                    <a:cubicBezTo>
                      <a:pt x="638123" y="772912"/>
                      <a:pt x="606477" y="777216"/>
                      <a:pt x="584200" y="762364"/>
                    </a:cubicBezTo>
                    <a:cubicBezTo>
                      <a:pt x="571500" y="753897"/>
                      <a:pt x="557826" y="746735"/>
                      <a:pt x="546100" y="736964"/>
                    </a:cubicBezTo>
                    <a:cubicBezTo>
                      <a:pt x="503969" y="701855"/>
                      <a:pt x="517198" y="697113"/>
                      <a:pt x="469900" y="673464"/>
                    </a:cubicBezTo>
                    <a:cubicBezTo>
                      <a:pt x="457926" y="667477"/>
                      <a:pt x="444500" y="664997"/>
                      <a:pt x="431800" y="660764"/>
                    </a:cubicBezTo>
                    <a:cubicBezTo>
                      <a:pt x="414867" y="648064"/>
                      <a:pt x="396733" y="636824"/>
                      <a:pt x="381000" y="622664"/>
                    </a:cubicBezTo>
                    <a:cubicBezTo>
                      <a:pt x="256724" y="510816"/>
                      <a:pt x="350530" y="576951"/>
                      <a:pt x="266700" y="521064"/>
                    </a:cubicBezTo>
                    <a:cubicBezTo>
                      <a:pt x="252452" y="478320"/>
                      <a:pt x="253709" y="476106"/>
                      <a:pt x="228600" y="432164"/>
                    </a:cubicBezTo>
                    <a:cubicBezTo>
                      <a:pt x="221027" y="418912"/>
                      <a:pt x="210026" y="407716"/>
                      <a:pt x="203200" y="394064"/>
                    </a:cubicBezTo>
                    <a:cubicBezTo>
                      <a:pt x="197213" y="382090"/>
                      <a:pt x="177113" y="355964"/>
                      <a:pt x="190500" y="355964"/>
                    </a:cubicBezTo>
                    <a:cubicBezTo>
                      <a:pt x="208461" y="355964"/>
                      <a:pt x="217573" y="379887"/>
                      <a:pt x="228600" y="394064"/>
                    </a:cubicBezTo>
                    <a:cubicBezTo>
                      <a:pt x="247342" y="418161"/>
                      <a:pt x="261445" y="445576"/>
                      <a:pt x="279400" y="470264"/>
                    </a:cubicBezTo>
                    <a:cubicBezTo>
                      <a:pt x="295343" y="492186"/>
                      <a:pt x="315164" y="511210"/>
                      <a:pt x="330200" y="533764"/>
                    </a:cubicBezTo>
                    <a:cubicBezTo>
                      <a:pt x="402419" y="642093"/>
                      <a:pt x="296538" y="525502"/>
                      <a:pt x="406400" y="635364"/>
                    </a:cubicBezTo>
                    <a:cubicBezTo>
                      <a:pt x="429685" y="705218"/>
                      <a:pt x="405109" y="642630"/>
                      <a:pt x="444500" y="711564"/>
                    </a:cubicBezTo>
                    <a:cubicBezTo>
                      <a:pt x="453893" y="728002"/>
                      <a:pt x="457780" y="747820"/>
                      <a:pt x="469900" y="762364"/>
                    </a:cubicBezTo>
                    <a:cubicBezTo>
                      <a:pt x="479671" y="774090"/>
                      <a:pt x="495300" y="779297"/>
                      <a:pt x="508000" y="787764"/>
                    </a:cubicBezTo>
                    <a:cubicBezTo>
                      <a:pt x="516467" y="800464"/>
                      <a:pt x="522607" y="815071"/>
                      <a:pt x="533400" y="825864"/>
                    </a:cubicBezTo>
                    <a:cubicBezTo>
                      <a:pt x="544193" y="836657"/>
                      <a:pt x="558100" y="843955"/>
                      <a:pt x="571500" y="851264"/>
                    </a:cubicBezTo>
                    <a:cubicBezTo>
                      <a:pt x="703678" y="923361"/>
                      <a:pt x="629546" y="888000"/>
                      <a:pt x="736600" y="914764"/>
                    </a:cubicBezTo>
                    <a:cubicBezTo>
                      <a:pt x="749587" y="918011"/>
                      <a:pt x="761828" y="923786"/>
                      <a:pt x="774700" y="927464"/>
                    </a:cubicBezTo>
                    <a:cubicBezTo>
                      <a:pt x="791483" y="932259"/>
                      <a:pt x="808461" y="936378"/>
                      <a:pt x="825500" y="940164"/>
                    </a:cubicBezTo>
                    <a:cubicBezTo>
                      <a:pt x="884425" y="953258"/>
                      <a:pt x="885598" y="950078"/>
                      <a:pt x="939800" y="965564"/>
                    </a:cubicBezTo>
                    <a:cubicBezTo>
                      <a:pt x="952672" y="969242"/>
                      <a:pt x="965595" y="972991"/>
                      <a:pt x="977900" y="978264"/>
                    </a:cubicBezTo>
                    <a:cubicBezTo>
                      <a:pt x="995301" y="985722"/>
                      <a:pt x="1047632" y="1003664"/>
                      <a:pt x="1028700" y="1003664"/>
                    </a:cubicBezTo>
                    <a:cubicBezTo>
                      <a:pt x="982306" y="1003664"/>
                      <a:pt x="909017" y="971031"/>
                      <a:pt x="863600" y="952864"/>
                    </a:cubicBezTo>
                    <a:cubicBezTo>
                      <a:pt x="850900" y="940164"/>
                      <a:pt x="839298" y="926262"/>
                      <a:pt x="825500" y="914764"/>
                    </a:cubicBezTo>
                    <a:cubicBezTo>
                      <a:pt x="759953" y="860141"/>
                      <a:pt x="812906" y="922820"/>
                      <a:pt x="749300" y="851264"/>
                    </a:cubicBezTo>
                    <a:cubicBezTo>
                      <a:pt x="715304" y="813018"/>
                      <a:pt x="676707" y="757629"/>
                      <a:pt x="635000" y="724264"/>
                    </a:cubicBezTo>
                    <a:cubicBezTo>
                      <a:pt x="517735" y="630452"/>
                      <a:pt x="593378" y="719568"/>
                      <a:pt x="520700" y="622664"/>
                    </a:cubicBezTo>
                    <a:cubicBezTo>
                      <a:pt x="474383" y="483713"/>
                      <a:pt x="548252" y="694180"/>
                      <a:pt x="482600" y="546464"/>
                    </a:cubicBezTo>
                    <a:cubicBezTo>
                      <a:pt x="471726" y="521998"/>
                      <a:pt x="465667" y="495664"/>
                      <a:pt x="457200" y="470264"/>
                    </a:cubicBezTo>
                    <a:cubicBezTo>
                      <a:pt x="452967" y="457564"/>
                      <a:pt x="457200" y="436397"/>
                      <a:pt x="444500" y="432164"/>
                    </a:cubicBezTo>
                    <a:cubicBezTo>
                      <a:pt x="348735" y="400242"/>
                      <a:pt x="466777" y="443303"/>
                      <a:pt x="368300" y="394064"/>
                    </a:cubicBezTo>
                    <a:cubicBezTo>
                      <a:pt x="337928" y="378878"/>
                      <a:pt x="299675" y="366956"/>
                      <a:pt x="266700" y="355964"/>
                    </a:cubicBezTo>
                    <a:cubicBezTo>
                      <a:pt x="239587" y="437302"/>
                      <a:pt x="238675" y="420700"/>
                      <a:pt x="279400" y="559164"/>
                    </a:cubicBezTo>
                    <a:cubicBezTo>
                      <a:pt x="285373" y="579471"/>
                      <a:pt x="305197" y="592740"/>
                      <a:pt x="317500" y="609964"/>
                    </a:cubicBezTo>
                    <a:cubicBezTo>
                      <a:pt x="326372" y="622384"/>
                      <a:pt x="331413" y="638013"/>
                      <a:pt x="342900" y="648064"/>
                    </a:cubicBezTo>
                    <a:cubicBezTo>
                      <a:pt x="396647" y="695092"/>
                      <a:pt x="404871" y="694121"/>
                      <a:pt x="457200" y="711564"/>
                    </a:cubicBezTo>
                    <a:cubicBezTo>
                      <a:pt x="641365" y="849688"/>
                      <a:pt x="410346" y="684790"/>
                      <a:pt x="546100" y="762364"/>
                    </a:cubicBezTo>
                    <a:cubicBezTo>
                      <a:pt x="551677" y="765551"/>
                      <a:pt x="620705" y="820503"/>
                      <a:pt x="635000" y="825864"/>
                    </a:cubicBezTo>
                    <a:cubicBezTo>
                      <a:pt x="655211" y="833443"/>
                      <a:pt x="677559" y="833329"/>
                      <a:pt x="698500" y="838564"/>
                    </a:cubicBezTo>
                    <a:cubicBezTo>
                      <a:pt x="711487" y="841811"/>
                      <a:pt x="724065" y="846564"/>
                      <a:pt x="736600" y="851264"/>
                    </a:cubicBezTo>
                    <a:cubicBezTo>
                      <a:pt x="757946" y="859269"/>
                      <a:pt x="777453" y="874051"/>
                      <a:pt x="800100" y="876664"/>
                    </a:cubicBezTo>
                    <a:cubicBezTo>
                      <a:pt x="888514" y="886866"/>
                      <a:pt x="977900" y="885131"/>
                      <a:pt x="1066800" y="889364"/>
                    </a:cubicBezTo>
                    <a:cubicBezTo>
                      <a:pt x="1075267" y="902064"/>
                      <a:pt x="1089691" y="912408"/>
                      <a:pt x="1092200" y="927464"/>
                    </a:cubicBezTo>
                    <a:cubicBezTo>
                      <a:pt x="1098334" y="964270"/>
                      <a:pt x="1063661" y="976123"/>
                      <a:pt x="1041400" y="990964"/>
                    </a:cubicBezTo>
                    <a:cubicBezTo>
                      <a:pt x="1003300" y="986731"/>
                      <a:pt x="963739" y="989538"/>
                      <a:pt x="927100" y="978264"/>
                    </a:cubicBezTo>
                    <a:cubicBezTo>
                      <a:pt x="906869" y="972039"/>
                      <a:pt x="894678" y="950666"/>
                      <a:pt x="876300" y="940164"/>
                    </a:cubicBezTo>
                    <a:cubicBezTo>
                      <a:pt x="864677" y="933522"/>
                      <a:pt x="850900" y="931697"/>
                      <a:pt x="838200" y="927464"/>
                    </a:cubicBezTo>
                    <a:cubicBezTo>
                      <a:pt x="692460" y="810872"/>
                      <a:pt x="835869" y="913598"/>
                      <a:pt x="736600" y="863964"/>
                    </a:cubicBezTo>
                    <a:cubicBezTo>
                      <a:pt x="705585" y="848456"/>
                      <a:pt x="676463" y="817722"/>
                      <a:pt x="647700" y="800464"/>
                    </a:cubicBezTo>
                    <a:cubicBezTo>
                      <a:pt x="592591" y="767399"/>
                      <a:pt x="582854" y="766149"/>
                      <a:pt x="533400" y="749664"/>
                    </a:cubicBezTo>
                    <a:lnTo>
                      <a:pt x="431800" y="648064"/>
                    </a:lnTo>
                    <a:cubicBezTo>
                      <a:pt x="419100" y="635364"/>
                      <a:pt x="403663" y="624908"/>
                      <a:pt x="393700" y="609964"/>
                    </a:cubicBezTo>
                    <a:cubicBezTo>
                      <a:pt x="385233" y="597264"/>
                      <a:pt x="380219" y="581399"/>
                      <a:pt x="368300" y="571864"/>
                    </a:cubicBezTo>
                    <a:cubicBezTo>
                      <a:pt x="357847" y="563501"/>
                      <a:pt x="342174" y="565151"/>
                      <a:pt x="330200" y="559164"/>
                    </a:cubicBezTo>
                    <a:cubicBezTo>
                      <a:pt x="316548" y="552338"/>
                      <a:pt x="304800" y="542231"/>
                      <a:pt x="292100" y="533764"/>
                    </a:cubicBezTo>
                    <a:cubicBezTo>
                      <a:pt x="283633" y="521064"/>
                      <a:pt x="281964" y="495664"/>
                      <a:pt x="266700" y="495664"/>
                    </a:cubicBezTo>
                    <a:cubicBezTo>
                      <a:pt x="239762" y="495664"/>
                      <a:pt x="210755" y="571972"/>
                      <a:pt x="203200" y="584564"/>
                    </a:cubicBezTo>
                    <a:cubicBezTo>
                      <a:pt x="187494" y="610741"/>
                      <a:pt x="162053" y="631804"/>
                      <a:pt x="152400" y="660764"/>
                    </a:cubicBezTo>
                    <a:cubicBezTo>
                      <a:pt x="148167" y="673464"/>
                      <a:pt x="145687" y="686890"/>
                      <a:pt x="139700" y="698864"/>
                    </a:cubicBezTo>
                    <a:cubicBezTo>
                      <a:pt x="132874" y="712516"/>
                      <a:pt x="120499" y="723016"/>
                      <a:pt x="114300" y="736964"/>
                    </a:cubicBezTo>
                    <a:cubicBezTo>
                      <a:pt x="103426" y="761430"/>
                      <a:pt x="97367" y="787764"/>
                      <a:pt x="88900" y="813164"/>
                    </a:cubicBezTo>
                    <a:lnTo>
                      <a:pt x="63500" y="889364"/>
                    </a:lnTo>
                    <a:cubicBezTo>
                      <a:pt x="59267" y="902064"/>
                      <a:pt x="60266" y="917998"/>
                      <a:pt x="50800" y="927464"/>
                    </a:cubicBezTo>
                    <a:lnTo>
                      <a:pt x="12700" y="965564"/>
                    </a:lnTo>
                    <a:cubicBezTo>
                      <a:pt x="8467" y="952864"/>
                      <a:pt x="0" y="940851"/>
                      <a:pt x="0" y="927464"/>
                    </a:cubicBezTo>
                    <a:cubicBezTo>
                      <a:pt x="0" y="905878"/>
                      <a:pt x="6497" y="884639"/>
                      <a:pt x="12700" y="863964"/>
                    </a:cubicBezTo>
                    <a:cubicBezTo>
                      <a:pt x="21294" y="835316"/>
                      <a:pt x="47700" y="777314"/>
                      <a:pt x="63500" y="749664"/>
                    </a:cubicBezTo>
                    <a:cubicBezTo>
                      <a:pt x="71073" y="736412"/>
                      <a:pt x="82074" y="725216"/>
                      <a:pt x="88900" y="711564"/>
                    </a:cubicBezTo>
                    <a:cubicBezTo>
                      <a:pt x="116538" y="656289"/>
                      <a:pt x="82955" y="684327"/>
                      <a:pt x="127000" y="622664"/>
                    </a:cubicBezTo>
                    <a:cubicBezTo>
                      <a:pt x="137439" y="608049"/>
                      <a:pt x="154073" y="598741"/>
                      <a:pt x="165100" y="584564"/>
                    </a:cubicBezTo>
                    <a:cubicBezTo>
                      <a:pt x="183842" y="560467"/>
                      <a:pt x="194314" y="529950"/>
                      <a:pt x="215900" y="508364"/>
                    </a:cubicBezTo>
                    <a:cubicBezTo>
                      <a:pt x="228600" y="495664"/>
                      <a:pt x="254000" y="452303"/>
                      <a:pt x="254000" y="470264"/>
                    </a:cubicBezTo>
                    <a:cubicBezTo>
                      <a:pt x="254000" y="494948"/>
                      <a:pt x="226939" y="511686"/>
                      <a:pt x="215900" y="533764"/>
                    </a:cubicBezTo>
                    <a:cubicBezTo>
                      <a:pt x="205705" y="554154"/>
                      <a:pt x="198291" y="575839"/>
                      <a:pt x="190500" y="597264"/>
                    </a:cubicBezTo>
                    <a:cubicBezTo>
                      <a:pt x="181350" y="622426"/>
                      <a:pt x="179952" y="651187"/>
                      <a:pt x="165100" y="673464"/>
                    </a:cubicBezTo>
                    <a:lnTo>
                      <a:pt x="139700" y="711564"/>
                    </a:lnTo>
                    <a:cubicBezTo>
                      <a:pt x="135467" y="741197"/>
                      <a:pt x="131921" y="770937"/>
                      <a:pt x="127000" y="800464"/>
                    </a:cubicBezTo>
                    <a:cubicBezTo>
                      <a:pt x="123451" y="821756"/>
                      <a:pt x="114300" y="885550"/>
                      <a:pt x="114300" y="863964"/>
                    </a:cubicBezTo>
                    <a:cubicBezTo>
                      <a:pt x="114300" y="808768"/>
                      <a:pt x="120551" y="753682"/>
                      <a:pt x="127000" y="698864"/>
                    </a:cubicBezTo>
                    <a:cubicBezTo>
                      <a:pt x="129039" y="681529"/>
                      <a:pt x="134684" y="664782"/>
                      <a:pt x="139700" y="648064"/>
                    </a:cubicBezTo>
                    <a:lnTo>
                      <a:pt x="177800" y="533764"/>
                    </a:lnTo>
                    <a:cubicBezTo>
                      <a:pt x="195254" y="481402"/>
                      <a:pt x="180270" y="496420"/>
                      <a:pt x="241300" y="470264"/>
                    </a:cubicBezTo>
                    <a:cubicBezTo>
                      <a:pt x="253605" y="464991"/>
                      <a:pt x="288866" y="448098"/>
                      <a:pt x="279400" y="457564"/>
                    </a:cubicBezTo>
                    <a:cubicBezTo>
                      <a:pt x="266013" y="470951"/>
                      <a:pt x="243144" y="470844"/>
                      <a:pt x="228600" y="482964"/>
                    </a:cubicBezTo>
                    <a:cubicBezTo>
                      <a:pt x="202149" y="505007"/>
                      <a:pt x="126179" y="573507"/>
                      <a:pt x="101600" y="622664"/>
                    </a:cubicBezTo>
                    <a:cubicBezTo>
                      <a:pt x="46011" y="733841"/>
                      <a:pt x="99880" y="639952"/>
                      <a:pt x="63500" y="736964"/>
                    </a:cubicBezTo>
                    <a:cubicBezTo>
                      <a:pt x="56853" y="754691"/>
                      <a:pt x="44747" y="770037"/>
                      <a:pt x="38100" y="787764"/>
                    </a:cubicBezTo>
                    <a:cubicBezTo>
                      <a:pt x="2953" y="881489"/>
                      <a:pt x="51474" y="799453"/>
                      <a:pt x="0" y="876664"/>
                    </a:cubicBezTo>
                    <a:cubicBezTo>
                      <a:pt x="4233" y="889364"/>
                      <a:pt x="-687" y="914764"/>
                      <a:pt x="12700" y="914764"/>
                    </a:cubicBezTo>
                    <a:cubicBezTo>
                      <a:pt x="26087" y="914764"/>
                      <a:pt x="19413" y="888638"/>
                      <a:pt x="25400" y="876664"/>
                    </a:cubicBezTo>
                    <a:cubicBezTo>
                      <a:pt x="81875" y="763713"/>
                      <a:pt x="17605" y="936201"/>
                      <a:pt x="76200" y="775064"/>
                    </a:cubicBezTo>
                    <a:cubicBezTo>
                      <a:pt x="85350" y="749902"/>
                      <a:pt x="86748" y="721141"/>
                      <a:pt x="101600" y="698864"/>
                    </a:cubicBezTo>
                    <a:lnTo>
                      <a:pt x="152400" y="622664"/>
                    </a:lnTo>
                    <a:cubicBezTo>
                      <a:pt x="156633" y="601497"/>
                      <a:pt x="157521" y="579375"/>
                      <a:pt x="165100" y="559164"/>
                    </a:cubicBezTo>
                    <a:cubicBezTo>
                      <a:pt x="170459" y="544872"/>
                      <a:pt x="186798" y="535872"/>
                      <a:pt x="190500" y="521064"/>
                    </a:cubicBezTo>
                    <a:cubicBezTo>
                      <a:pt x="199797" y="483874"/>
                      <a:pt x="195682" y="444354"/>
                      <a:pt x="203200" y="406764"/>
                    </a:cubicBezTo>
                    <a:cubicBezTo>
                      <a:pt x="208451" y="380510"/>
                      <a:pt x="228600" y="330564"/>
                      <a:pt x="228600" y="330564"/>
                    </a:cubicBezTo>
                    <a:cubicBezTo>
                      <a:pt x="224367" y="241664"/>
                      <a:pt x="237486" y="150207"/>
                      <a:pt x="215900" y="63864"/>
                    </a:cubicBezTo>
                    <a:cubicBezTo>
                      <a:pt x="211667" y="46931"/>
                      <a:pt x="181883" y="71769"/>
                      <a:pt x="165100" y="76564"/>
                    </a:cubicBezTo>
                    <a:cubicBezTo>
                      <a:pt x="152228" y="80242"/>
                      <a:pt x="127000" y="102651"/>
                      <a:pt x="127000" y="89264"/>
                    </a:cubicBezTo>
                    <a:cubicBezTo>
                      <a:pt x="127000" y="74000"/>
                      <a:pt x="178752" y="70690"/>
                      <a:pt x="165100" y="63864"/>
                    </a:cubicBezTo>
                    <a:cubicBezTo>
                      <a:pt x="145793" y="54211"/>
                      <a:pt x="86336" y="91828"/>
                      <a:pt x="101600" y="76564"/>
                    </a:cubicBezTo>
                    <a:cubicBezTo>
                      <a:pt x="120532" y="57632"/>
                      <a:pt x="152400" y="59631"/>
                      <a:pt x="177800" y="51164"/>
                    </a:cubicBezTo>
                    <a:lnTo>
                      <a:pt x="215900" y="38464"/>
                    </a:lnTo>
                    <a:cubicBezTo>
                      <a:pt x="283633" y="42697"/>
                      <a:pt x="352065" y="40580"/>
                      <a:pt x="419100" y="51164"/>
                    </a:cubicBezTo>
                    <a:cubicBezTo>
                      <a:pt x="434177" y="53545"/>
                      <a:pt x="443171" y="70551"/>
                      <a:pt x="457200" y="76564"/>
                    </a:cubicBezTo>
                    <a:cubicBezTo>
                      <a:pt x="473243" y="83440"/>
                      <a:pt x="490699" y="86957"/>
                      <a:pt x="508000" y="89264"/>
                    </a:cubicBezTo>
                    <a:cubicBezTo>
                      <a:pt x="554349" y="95444"/>
                      <a:pt x="694459" y="101964"/>
                      <a:pt x="647700" y="101964"/>
                    </a:cubicBezTo>
                    <a:cubicBezTo>
                      <a:pt x="525735" y="101964"/>
                      <a:pt x="368168" y="87136"/>
                      <a:pt x="241300" y="76564"/>
                    </a:cubicBezTo>
                    <a:cubicBezTo>
                      <a:pt x="312693" y="52766"/>
                      <a:pt x="281708" y="69406"/>
                      <a:pt x="190500" y="51164"/>
                    </a:cubicBezTo>
                    <a:cubicBezTo>
                      <a:pt x="177373" y="48539"/>
                      <a:pt x="165100" y="42697"/>
                      <a:pt x="152400" y="38464"/>
                    </a:cubicBezTo>
                    <a:cubicBezTo>
                      <a:pt x="216257" y="17178"/>
                      <a:pt x="207577" y="14158"/>
                      <a:pt x="304800" y="38464"/>
                    </a:cubicBezTo>
                    <a:cubicBezTo>
                      <a:pt x="319608" y="42166"/>
                      <a:pt x="329248" y="57038"/>
                      <a:pt x="342900" y="63864"/>
                    </a:cubicBezTo>
                    <a:cubicBezTo>
                      <a:pt x="354874" y="69851"/>
                      <a:pt x="368300" y="72331"/>
                      <a:pt x="381000" y="76564"/>
                    </a:cubicBezTo>
                    <a:cubicBezTo>
                      <a:pt x="342900" y="80797"/>
                      <a:pt x="304649" y="83843"/>
                      <a:pt x="266700" y="89264"/>
                    </a:cubicBezTo>
                    <a:cubicBezTo>
                      <a:pt x="245331" y="92317"/>
                      <a:pt x="218464" y="86700"/>
                      <a:pt x="203200" y="101964"/>
                    </a:cubicBezTo>
                    <a:cubicBezTo>
                      <a:pt x="184268" y="120896"/>
                      <a:pt x="177800" y="178164"/>
                      <a:pt x="177800" y="178164"/>
                    </a:cubicBezTo>
                    <a:cubicBezTo>
                      <a:pt x="182033" y="233197"/>
                      <a:pt x="174640" y="290396"/>
                      <a:pt x="190500" y="343264"/>
                    </a:cubicBezTo>
                    <a:cubicBezTo>
                      <a:pt x="194886" y="357884"/>
                      <a:pt x="211514" y="319784"/>
                      <a:pt x="215900" y="305164"/>
                    </a:cubicBezTo>
                    <a:cubicBezTo>
                      <a:pt x="260476" y="156578"/>
                      <a:pt x="196843" y="263900"/>
                      <a:pt x="254000" y="178164"/>
                    </a:cubicBezTo>
                    <a:cubicBezTo>
                      <a:pt x="249767" y="220497"/>
                      <a:pt x="241300" y="262620"/>
                      <a:pt x="241300" y="305164"/>
                    </a:cubicBezTo>
                    <a:cubicBezTo>
                      <a:pt x="241300" y="326750"/>
                      <a:pt x="248320" y="262489"/>
                      <a:pt x="254000" y="241664"/>
                    </a:cubicBezTo>
                    <a:cubicBezTo>
                      <a:pt x="261045" y="215833"/>
                      <a:pt x="270933" y="190864"/>
                      <a:pt x="279400" y="165464"/>
                    </a:cubicBezTo>
                    <a:lnTo>
                      <a:pt x="266700" y="203564"/>
                    </a:lnTo>
                    <a:lnTo>
                      <a:pt x="241300" y="279764"/>
                    </a:lnTo>
                    <a:lnTo>
                      <a:pt x="228600" y="317864"/>
                    </a:lnTo>
                    <a:cubicBezTo>
                      <a:pt x="252178" y="459331"/>
                      <a:pt x="222056" y="342876"/>
                      <a:pt x="266700" y="432164"/>
                    </a:cubicBezTo>
                    <a:cubicBezTo>
                      <a:pt x="297174" y="493112"/>
                      <a:pt x="254132" y="459834"/>
                      <a:pt x="317500" y="533764"/>
                    </a:cubicBezTo>
                    <a:cubicBezTo>
                      <a:pt x="327433" y="545353"/>
                      <a:pt x="343874" y="549393"/>
                      <a:pt x="355600" y="559164"/>
                    </a:cubicBezTo>
                    <a:cubicBezTo>
                      <a:pt x="369398" y="570662"/>
                      <a:pt x="379902" y="585766"/>
                      <a:pt x="393700" y="597264"/>
                    </a:cubicBezTo>
                    <a:cubicBezTo>
                      <a:pt x="405426" y="607035"/>
                      <a:pt x="419380" y="613792"/>
                      <a:pt x="431800" y="622664"/>
                    </a:cubicBezTo>
                    <a:cubicBezTo>
                      <a:pt x="449024" y="634967"/>
                      <a:pt x="465260" y="648626"/>
                      <a:pt x="482600" y="660764"/>
                    </a:cubicBezTo>
                    <a:cubicBezTo>
                      <a:pt x="507609" y="678270"/>
                      <a:pt x="558800" y="711564"/>
                      <a:pt x="558800" y="711564"/>
                    </a:cubicBezTo>
                    <a:cubicBezTo>
                      <a:pt x="615606" y="796773"/>
                      <a:pt x="548688" y="713289"/>
                      <a:pt x="622300" y="762364"/>
                    </a:cubicBezTo>
                    <a:cubicBezTo>
                      <a:pt x="637244" y="772327"/>
                      <a:pt x="646602" y="788966"/>
                      <a:pt x="660400" y="800464"/>
                    </a:cubicBezTo>
                    <a:cubicBezTo>
                      <a:pt x="672126" y="810235"/>
                      <a:pt x="686774" y="816093"/>
                      <a:pt x="698500" y="825864"/>
                    </a:cubicBezTo>
                    <a:cubicBezTo>
                      <a:pt x="712298" y="837362"/>
                      <a:pt x="725102" y="850166"/>
                      <a:pt x="736600" y="863964"/>
                    </a:cubicBezTo>
                    <a:cubicBezTo>
                      <a:pt x="746371" y="875690"/>
                      <a:pt x="749300" y="893597"/>
                      <a:pt x="762000" y="902064"/>
                    </a:cubicBezTo>
                    <a:cubicBezTo>
                      <a:pt x="776523" y="911746"/>
                      <a:pt x="795644" y="911547"/>
                      <a:pt x="812800" y="914764"/>
                    </a:cubicBezTo>
                    <a:cubicBezTo>
                      <a:pt x="863419" y="924255"/>
                      <a:pt x="965200" y="940164"/>
                      <a:pt x="965200" y="940164"/>
                    </a:cubicBezTo>
                    <a:cubicBezTo>
                      <a:pt x="952500" y="944397"/>
                      <a:pt x="937553" y="944501"/>
                      <a:pt x="927100" y="952864"/>
                    </a:cubicBezTo>
                    <a:cubicBezTo>
                      <a:pt x="915181" y="962399"/>
                      <a:pt x="912493" y="980171"/>
                      <a:pt x="901700" y="990964"/>
                    </a:cubicBezTo>
                    <a:cubicBezTo>
                      <a:pt x="890907" y="1001757"/>
                      <a:pt x="876300" y="1007897"/>
                      <a:pt x="863600" y="1016364"/>
                    </a:cubicBezTo>
                    <a:cubicBezTo>
                      <a:pt x="838084" y="1092911"/>
                      <a:pt x="872531" y="1019505"/>
                      <a:pt x="800100" y="1079864"/>
                    </a:cubicBezTo>
                    <a:cubicBezTo>
                      <a:pt x="788374" y="1089635"/>
                      <a:pt x="759436" y="1117964"/>
                      <a:pt x="774700" y="1117964"/>
                    </a:cubicBezTo>
                    <a:cubicBezTo>
                      <a:pt x="795867" y="1117964"/>
                      <a:pt x="807122" y="1090366"/>
                      <a:pt x="825500" y="1079864"/>
                    </a:cubicBezTo>
                    <a:cubicBezTo>
                      <a:pt x="837123" y="1073222"/>
                      <a:pt x="851626" y="1073151"/>
                      <a:pt x="863600" y="1067164"/>
                    </a:cubicBezTo>
                    <a:cubicBezTo>
                      <a:pt x="877252" y="1060338"/>
                      <a:pt x="916180" y="1046591"/>
                      <a:pt x="901700" y="1041764"/>
                    </a:cubicBezTo>
                    <a:cubicBezTo>
                      <a:pt x="877271" y="1033621"/>
                      <a:pt x="850900" y="1050231"/>
                      <a:pt x="825500" y="1054464"/>
                    </a:cubicBezTo>
                    <a:cubicBezTo>
                      <a:pt x="812800" y="1067164"/>
                      <a:pt x="802344" y="1082601"/>
                      <a:pt x="787400" y="1092564"/>
                    </a:cubicBezTo>
                    <a:cubicBezTo>
                      <a:pt x="776261" y="1099990"/>
                      <a:pt x="759753" y="1096901"/>
                      <a:pt x="749300" y="1105264"/>
                    </a:cubicBezTo>
                    <a:cubicBezTo>
                      <a:pt x="737381" y="1114799"/>
                      <a:pt x="735819" y="1133829"/>
                      <a:pt x="723900" y="1143364"/>
                    </a:cubicBezTo>
                    <a:cubicBezTo>
                      <a:pt x="713447" y="1151727"/>
                      <a:pt x="699095" y="1154500"/>
                      <a:pt x="685800" y="1156064"/>
                    </a:cubicBezTo>
                    <a:cubicBezTo>
                      <a:pt x="626789" y="1163006"/>
                      <a:pt x="567267" y="1164531"/>
                      <a:pt x="508000" y="1168764"/>
                    </a:cubicBezTo>
                    <a:cubicBezTo>
                      <a:pt x="609600" y="1172997"/>
                      <a:pt x="711390" y="1173952"/>
                      <a:pt x="812800" y="1181464"/>
                    </a:cubicBezTo>
                    <a:cubicBezTo>
                      <a:pt x="826150" y="1182453"/>
                      <a:pt x="847653" y="1181177"/>
                      <a:pt x="850900" y="1194164"/>
                    </a:cubicBezTo>
                    <a:cubicBezTo>
                      <a:pt x="854602" y="1208972"/>
                      <a:pt x="833967" y="1219564"/>
                      <a:pt x="825500" y="1232264"/>
                    </a:cubicBezTo>
                    <a:cubicBezTo>
                      <a:pt x="753533" y="1228031"/>
                      <a:pt x="680291" y="1233702"/>
                      <a:pt x="609600" y="1219564"/>
                    </a:cubicBezTo>
                    <a:cubicBezTo>
                      <a:pt x="591988" y="1216042"/>
                      <a:pt x="554824" y="1188134"/>
                      <a:pt x="571500" y="1181464"/>
                    </a:cubicBezTo>
                    <a:cubicBezTo>
                      <a:pt x="603189" y="1168788"/>
                      <a:pt x="639233" y="1189931"/>
                      <a:pt x="673100" y="1194164"/>
                    </a:cubicBezTo>
                    <a:cubicBezTo>
                      <a:pt x="812737" y="1180200"/>
                      <a:pt x="757556" y="1181464"/>
                      <a:pt x="838200" y="1181464"/>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2108200" y="4216400"/>
                <a:ext cx="584965" cy="600470"/>
              </a:xfrm>
              <a:custGeom>
                <a:avLst/>
                <a:gdLst>
                  <a:gd name="connsiteX0" fmla="*/ 304800 w 584965"/>
                  <a:gd name="connsiteY0" fmla="*/ 444500 h 600470"/>
                  <a:gd name="connsiteX1" fmla="*/ 279400 w 584965"/>
                  <a:gd name="connsiteY1" fmla="*/ 546100 h 600470"/>
                  <a:gd name="connsiteX2" fmla="*/ 254000 w 584965"/>
                  <a:gd name="connsiteY2" fmla="*/ 584200 h 600470"/>
                  <a:gd name="connsiteX3" fmla="*/ 241300 w 584965"/>
                  <a:gd name="connsiteY3" fmla="*/ 533400 h 600470"/>
                  <a:gd name="connsiteX4" fmla="*/ 266700 w 584965"/>
                  <a:gd name="connsiteY4" fmla="*/ 431800 h 600470"/>
                  <a:gd name="connsiteX5" fmla="*/ 254000 w 584965"/>
                  <a:gd name="connsiteY5" fmla="*/ 546100 h 600470"/>
                  <a:gd name="connsiteX6" fmla="*/ 241300 w 584965"/>
                  <a:gd name="connsiteY6" fmla="*/ 596900 h 600470"/>
                  <a:gd name="connsiteX7" fmla="*/ 266700 w 584965"/>
                  <a:gd name="connsiteY7" fmla="*/ 482600 h 600470"/>
                  <a:gd name="connsiteX8" fmla="*/ 292100 w 584965"/>
                  <a:gd name="connsiteY8" fmla="*/ 444500 h 600470"/>
                  <a:gd name="connsiteX9" fmla="*/ 342900 w 584965"/>
                  <a:gd name="connsiteY9" fmla="*/ 330200 h 600470"/>
                  <a:gd name="connsiteX10" fmla="*/ 355600 w 584965"/>
                  <a:gd name="connsiteY10" fmla="*/ 165100 h 600470"/>
                  <a:gd name="connsiteX11" fmla="*/ 342900 w 584965"/>
                  <a:gd name="connsiteY11" fmla="*/ 101600 h 600470"/>
                  <a:gd name="connsiteX12" fmla="*/ 304800 w 584965"/>
                  <a:gd name="connsiteY12" fmla="*/ 88900 h 600470"/>
                  <a:gd name="connsiteX13" fmla="*/ 127000 w 584965"/>
                  <a:gd name="connsiteY13" fmla="*/ 101600 h 600470"/>
                  <a:gd name="connsiteX14" fmla="*/ 177800 w 584965"/>
                  <a:gd name="connsiteY14" fmla="*/ 114300 h 600470"/>
                  <a:gd name="connsiteX15" fmla="*/ 215900 w 584965"/>
                  <a:gd name="connsiteY15" fmla="*/ 139700 h 600470"/>
                  <a:gd name="connsiteX16" fmla="*/ 469900 w 584965"/>
                  <a:gd name="connsiteY16" fmla="*/ 127000 h 600470"/>
                  <a:gd name="connsiteX17" fmla="*/ 431800 w 584965"/>
                  <a:gd name="connsiteY17" fmla="*/ 114300 h 600470"/>
                  <a:gd name="connsiteX18" fmla="*/ 368300 w 584965"/>
                  <a:gd name="connsiteY18" fmla="*/ 101600 h 600470"/>
                  <a:gd name="connsiteX19" fmla="*/ 215900 w 584965"/>
                  <a:gd name="connsiteY19" fmla="*/ 76200 h 600470"/>
                  <a:gd name="connsiteX20" fmla="*/ 393700 w 584965"/>
                  <a:gd name="connsiteY20" fmla="*/ 63500 h 600470"/>
                  <a:gd name="connsiteX21" fmla="*/ 381000 w 584965"/>
                  <a:gd name="connsiteY21" fmla="*/ 114300 h 600470"/>
                  <a:gd name="connsiteX22" fmla="*/ 330200 w 584965"/>
                  <a:gd name="connsiteY22" fmla="*/ 127000 h 600470"/>
                  <a:gd name="connsiteX23" fmla="*/ 190500 w 584965"/>
                  <a:gd name="connsiteY23" fmla="*/ 101600 h 600470"/>
                  <a:gd name="connsiteX24" fmla="*/ 152400 w 584965"/>
                  <a:gd name="connsiteY24" fmla="*/ 88900 h 600470"/>
                  <a:gd name="connsiteX25" fmla="*/ 0 w 584965"/>
                  <a:gd name="connsiteY25" fmla="*/ 101600 h 600470"/>
                  <a:gd name="connsiteX26" fmla="*/ 12700 w 584965"/>
                  <a:gd name="connsiteY26" fmla="*/ 63500 h 600470"/>
                  <a:gd name="connsiteX27" fmla="*/ 127000 w 584965"/>
                  <a:gd name="connsiteY27" fmla="*/ 12700 h 600470"/>
                  <a:gd name="connsiteX28" fmla="*/ 190500 w 584965"/>
                  <a:gd name="connsiteY28" fmla="*/ 0 h 600470"/>
                  <a:gd name="connsiteX29" fmla="*/ 76200 w 584965"/>
                  <a:gd name="connsiteY29" fmla="*/ 25400 h 600470"/>
                  <a:gd name="connsiteX30" fmla="*/ 381000 w 584965"/>
                  <a:gd name="connsiteY30" fmla="*/ 50800 h 600470"/>
                  <a:gd name="connsiteX31" fmla="*/ 533400 w 584965"/>
                  <a:gd name="connsiteY31" fmla="*/ 63500 h 600470"/>
                  <a:gd name="connsiteX32" fmla="*/ 584200 w 584965"/>
                  <a:gd name="connsiteY32" fmla="*/ 76200 h 600470"/>
                  <a:gd name="connsiteX33" fmla="*/ 546100 w 584965"/>
                  <a:gd name="connsiteY33" fmla="*/ 88900 h 600470"/>
                  <a:gd name="connsiteX34" fmla="*/ 228600 w 584965"/>
                  <a:gd name="connsiteY34" fmla="*/ 76200 h 600470"/>
                  <a:gd name="connsiteX35" fmla="*/ 190500 w 584965"/>
                  <a:gd name="connsiteY35" fmla="*/ 63500 h 600470"/>
                  <a:gd name="connsiteX36" fmla="*/ 330200 w 584965"/>
                  <a:gd name="connsiteY36" fmla="*/ 50800 h 60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4965" h="600470">
                    <a:moveTo>
                      <a:pt x="304800" y="444500"/>
                    </a:moveTo>
                    <a:cubicBezTo>
                      <a:pt x="299970" y="468652"/>
                      <a:pt x="292417" y="520065"/>
                      <a:pt x="279400" y="546100"/>
                    </a:cubicBezTo>
                    <a:cubicBezTo>
                      <a:pt x="272574" y="559752"/>
                      <a:pt x="262467" y="571500"/>
                      <a:pt x="254000" y="584200"/>
                    </a:cubicBezTo>
                    <a:cubicBezTo>
                      <a:pt x="249767" y="567267"/>
                      <a:pt x="241300" y="550854"/>
                      <a:pt x="241300" y="533400"/>
                    </a:cubicBezTo>
                    <a:cubicBezTo>
                      <a:pt x="241300" y="502749"/>
                      <a:pt x="256678" y="461865"/>
                      <a:pt x="266700" y="431800"/>
                    </a:cubicBezTo>
                    <a:cubicBezTo>
                      <a:pt x="289983" y="501650"/>
                      <a:pt x="279400" y="444500"/>
                      <a:pt x="254000" y="546100"/>
                    </a:cubicBezTo>
                    <a:cubicBezTo>
                      <a:pt x="249767" y="563033"/>
                      <a:pt x="241300" y="614354"/>
                      <a:pt x="241300" y="596900"/>
                    </a:cubicBezTo>
                    <a:cubicBezTo>
                      <a:pt x="241300" y="590873"/>
                      <a:pt x="261802" y="494029"/>
                      <a:pt x="266700" y="482600"/>
                    </a:cubicBezTo>
                    <a:cubicBezTo>
                      <a:pt x="272713" y="468571"/>
                      <a:pt x="285901" y="458448"/>
                      <a:pt x="292100" y="444500"/>
                    </a:cubicBezTo>
                    <a:cubicBezTo>
                      <a:pt x="352553" y="308480"/>
                      <a:pt x="285417" y="416425"/>
                      <a:pt x="342900" y="330200"/>
                    </a:cubicBezTo>
                    <a:cubicBezTo>
                      <a:pt x="347133" y="275167"/>
                      <a:pt x="355600" y="220296"/>
                      <a:pt x="355600" y="165100"/>
                    </a:cubicBezTo>
                    <a:cubicBezTo>
                      <a:pt x="355600" y="143514"/>
                      <a:pt x="354874" y="119561"/>
                      <a:pt x="342900" y="101600"/>
                    </a:cubicBezTo>
                    <a:cubicBezTo>
                      <a:pt x="335474" y="90461"/>
                      <a:pt x="317500" y="93133"/>
                      <a:pt x="304800" y="88900"/>
                    </a:cubicBezTo>
                    <a:cubicBezTo>
                      <a:pt x="245533" y="93133"/>
                      <a:pt x="185264" y="89947"/>
                      <a:pt x="127000" y="101600"/>
                    </a:cubicBezTo>
                    <a:cubicBezTo>
                      <a:pt x="109884" y="105023"/>
                      <a:pt x="161757" y="107424"/>
                      <a:pt x="177800" y="114300"/>
                    </a:cubicBezTo>
                    <a:cubicBezTo>
                      <a:pt x="191829" y="120313"/>
                      <a:pt x="203200" y="131233"/>
                      <a:pt x="215900" y="139700"/>
                    </a:cubicBezTo>
                    <a:cubicBezTo>
                      <a:pt x="300567" y="135467"/>
                      <a:pt x="385708" y="136905"/>
                      <a:pt x="469900" y="127000"/>
                    </a:cubicBezTo>
                    <a:cubicBezTo>
                      <a:pt x="483195" y="125436"/>
                      <a:pt x="444787" y="117547"/>
                      <a:pt x="431800" y="114300"/>
                    </a:cubicBezTo>
                    <a:cubicBezTo>
                      <a:pt x="410859" y="109065"/>
                      <a:pt x="389557" y="105351"/>
                      <a:pt x="368300" y="101600"/>
                    </a:cubicBezTo>
                    <a:lnTo>
                      <a:pt x="215900" y="76200"/>
                    </a:lnTo>
                    <a:cubicBezTo>
                      <a:pt x="275175" y="36683"/>
                      <a:pt x="293115" y="13208"/>
                      <a:pt x="393700" y="63500"/>
                    </a:cubicBezTo>
                    <a:cubicBezTo>
                      <a:pt x="409312" y="71306"/>
                      <a:pt x="393342" y="101958"/>
                      <a:pt x="381000" y="114300"/>
                    </a:cubicBezTo>
                    <a:cubicBezTo>
                      <a:pt x="368658" y="126642"/>
                      <a:pt x="347133" y="122767"/>
                      <a:pt x="330200" y="127000"/>
                    </a:cubicBezTo>
                    <a:cubicBezTo>
                      <a:pt x="283633" y="118533"/>
                      <a:pt x="236779" y="111517"/>
                      <a:pt x="190500" y="101600"/>
                    </a:cubicBezTo>
                    <a:cubicBezTo>
                      <a:pt x="177410" y="98795"/>
                      <a:pt x="165787" y="88900"/>
                      <a:pt x="152400" y="88900"/>
                    </a:cubicBezTo>
                    <a:cubicBezTo>
                      <a:pt x="101424" y="88900"/>
                      <a:pt x="50800" y="97367"/>
                      <a:pt x="0" y="101600"/>
                    </a:cubicBezTo>
                    <a:cubicBezTo>
                      <a:pt x="4233" y="88900"/>
                      <a:pt x="4337" y="73953"/>
                      <a:pt x="12700" y="63500"/>
                    </a:cubicBezTo>
                    <a:cubicBezTo>
                      <a:pt x="32970" y="38163"/>
                      <a:pt x="106673" y="16765"/>
                      <a:pt x="127000" y="12700"/>
                    </a:cubicBezTo>
                    <a:cubicBezTo>
                      <a:pt x="148167" y="8467"/>
                      <a:pt x="212086" y="0"/>
                      <a:pt x="190500" y="0"/>
                    </a:cubicBezTo>
                    <a:cubicBezTo>
                      <a:pt x="145798" y="0"/>
                      <a:pt x="115489" y="12304"/>
                      <a:pt x="76200" y="25400"/>
                    </a:cubicBezTo>
                    <a:cubicBezTo>
                      <a:pt x="200740" y="66913"/>
                      <a:pt x="87591" y="33018"/>
                      <a:pt x="381000" y="50800"/>
                    </a:cubicBezTo>
                    <a:cubicBezTo>
                      <a:pt x="431883" y="53884"/>
                      <a:pt x="482600" y="59267"/>
                      <a:pt x="533400" y="63500"/>
                    </a:cubicBezTo>
                    <a:cubicBezTo>
                      <a:pt x="550333" y="67733"/>
                      <a:pt x="576394" y="60588"/>
                      <a:pt x="584200" y="76200"/>
                    </a:cubicBezTo>
                    <a:cubicBezTo>
                      <a:pt x="590187" y="88174"/>
                      <a:pt x="559487" y="88900"/>
                      <a:pt x="546100" y="88900"/>
                    </a:cubicBezTo>
                    <a:cubicBezTo>
                      <a:pt x="440182" y="88900"/>
                      <a:pt x="334433" y="80433"/>
                      <a:pt x="228600" y="76200"/>
                    </a:cubicBezTo>
                    <a:cubicBezTo>
                      <a:pt x="215900" y="71967"/>
                      <a:pt x="203671" y="65895"/>
                      <a:pt x="190500" y="63500"/>
                    </a:cubicBezTo>
                    <a:cubicBezTo>
                      <a:pt x="65779" y="40823"/>
                      <a:pt x="-78832" y="50800"/>
                      <a:pt x="330200" y="508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 name="Group 70"/>
            <p:cNvGrpSpPr/>
            <p:nvPr/>
          </p:nvGrpSpPr>
          <p:grpSpPr>
            <a:xfrm rot="1621109">
              <a:off x="4700156" y="4432991"/>
              <a:ext cx="439680" cy="555405"/>
              <a:chOff x="5566152" y="5631293"/>
              <a:chExt cx="439680" cy="555405"/>
            </a:xfrm>
          </p:grpSpPr>
          <p:cxnSp>
            <p:nvCxnSpPr>
              <p:cNvPr id="43" name="Straight Connector 42"/>
              <p:cNvCxnSpPr/>
              <p:nvPr/>
            </p:nvCxnSpPr>
            <p:spPr>
              <a:xfrm flipH="1">
                <a:off x="5566152" y="5631293"/>
                <a:ext cx="409576" cy="45720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a:off x="5672457" y="5667375"/>
                <a:ext cx="333375" cy="49530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5566152" y="5969000"/>
                <a:ext cx="0" cy="217698"/>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H="1">
                <a:off x="5566152" y="6162675"/>
                <a:ext cx="188856" cy="24023"/>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08402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dissolve">
                                      <p:cBhvr>
                                        <p:cTn id="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Angular momentum</a:t>
            </a:r>
          </a:p>
        </p:txBody>
      </p:sp>
      <p:sp>
        <p:nvSpPr>
          <p:cNvPr id="5" name="TextBox 7"/>
          <p:cNvSpPr txBox="1">
            <a:spLocks noChangeArrowheads="1"/>
          </p:cNvSpPr>
          <p:nvPr/>
        </p:nvSpPr>
        <p:spPr bwMode="auto">
          <a:xfrm>
            <a:off x="822960" y="1414525"/>
            <a:ext cx="8305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000" dirty="0">
                <a:latin typeface="Palatino Linotype" charset="0"/>
                <a:ea typeface="Palatino Linotype" charset="0"/>
                <a:cs typeface="Palatino Linotype" charset="0"/>
              </a:rPr>
              <a:t>Translational motion:                                  Rotational motion:</a:t>
            </a:r>
          </a:p>
        </p:txBody>
      </p:sp>
      <p:sp>
        <p:nvSpPr>
          <p:cNvPr id="6" name="TextBox 9"/>
          <p:cNvSpPr txBox="1">
            <a:spLocks noChangeArrowheads="1"/>
          </p:cNvSpPr>
          <p:nvPr/>
        </p:nvSpPr>
        <p:spPr bwMode="auto">
          <a:xfrm>
            <a:off x="270337" y="4714024"/>
            <a:ext cx="86925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000" dirty="0">
                <a:latin typeface="Palatino Linotype" charset="0"/>
                <a:ea typeface="Palatino Linotype" charset="0"/>
                <a:cs typeface="Palatino Linotype" charset="0"/>
              </a:rPr>
              <a:t>Likewise, if all the </a:t>
            </a:r>
            <a:r>
              <a:rPr lang="en-US" altLang="en-US" sz="2000" i="1" dirty="0">
                <a:solidFill>
                  <a:srgbClr val="FF0000"/>
                </a:solidFill>
                <a:latin typeface="Palatino Linotype" charset="0"/>
                <a:ea typeface="Palatino Linotype" charset="0"/>
                <a:cs typeface="Palatino Linotype" charset="0"/>
              </a:rPr>
              <a:t>torques </a:t>
            </a:r>
            <a:r>
              <a:rPr lang="en-US" altLang="en-US" sz="2000" dirty="0">
                <a:latin typeface="Palatino Linotype" charset="0"/>
                <a:ea typeface="Palatino Linotype" charset="0"/>
                <a:cs typeface="Palatino Linotype" charset="0"/>
              </a:rPr>
              <a:t>acting on a group of particles (or just one) are zero or are </a:t>
            </a:r>
            <a:r>
              <a:rPr lang="en-US" altLang="en-US" sz="2000" i="1" dirty="0">
                <a:solidFill>
                  <a:srgbClr val="FF0000"/>
                </a:solidFill>
                <a:latin typeface="Palatino Linotype" charset="0"/>
                <a:ea typeface="Palatino Linotype" charset="0"/>
                <a:cs typeface="Palatino Linotype" charset="0"/>
              </a:rPr>
              <a:t>internal </a:t>
            </a:r>
            <a:r>
              <a:rPr lang="en-US" altLang="en-US" sz="2000" dirty="0">
                <a:latin typeface="Palatino Linotype" charset="0"/>
                <a:ea typeface="Palatino Linotype" charset="0"/>
                <a:cs typeface="Palatino Linotype" charset="0"/>
              </a:rPr>
              <a:t>to the system, then </a:t>
            </a:r>
            <a:r>
              <a:rPr lang="en-US" altLang="en-US" sz="2000" i="1" dirty="0">
                <a:solidFill>
                  <a:srgbClr val="0000FF"/>
                </a:solidFill>
                <a:latin typeface="Palatino Linotype" charset="0"/>
                <a:ea typeface="Palatino Linotype" charset="0"/>
                <a:cs typeface="Palatino Linotype" charset="0"/>
              </a:rPr>
              <a:t>angular momentum </a:t>
            </a:r>
            <a:r>
              <a:rPr lang="en-US" altLang="en-US" sz="2000" dirty="0">
                <a:solidFill>
                  <a:srgbClr val="FF0000"/>
                </a:solidFill>
                <a:latin typeface="Palatino Linotype" charset="0"/>
                <a:ea typeface="Palatino Linotype" charset="0"/>
                <a:cs typeface="Palatino Linotype" charset="0"/>
              </a:rPr>
              <a:t>is said to be conserved</a:t>
            </a:r>
            <a:r>
              <a:rPr lang="en-US" altLang="en-US" sz="2000" dirty="0">
                <a:latin typeface="Palatino Linotype" charset="0"/>
                <a:ea typeface="Palatino Linotype" charset="0"/>
                <a:cs typeface="Palatino Linotype" charset="0"/>
              </a:rPr>
              <a:t>. </a:t>
            </a:r>
          </a:p>
        </p:txBody>
      </p:sp>
      <p:graphicFrame>
        <p:nvGraphicFramePr>
          <p:cNvPr id="7" name="Object 2"/>
          <p:cNvGraphicFramePr>
            <a:graphicFrameLocks noChangeAspect="1"/>
          </p:cNvGraphicFramePr>
          <p:nvPr>
            <p:extLst>
              <p:ext uri="{D42A27DB-BD31-4B8C-83A1-F6EECF244321}">
                <p14:modId xmlns:p14="http://schemas.microsoft.com/office/powerpoint/2010/main" val="3430164214"/>
              </p:ext>
            </p:extLst>
          </p:nvPr>
        </p:nvGraphicFramePr>
        <p:xfrm>
          <a:off x="5979160" y="2385002"/>
          <a:ext cx="979488" cy="354013"/>
        </p:xfrm>
        <a:graphic>
          <a:graphicData uri="http://schemas.openxmlformats.org/presentationml/2006/ole">
            <mc:AlternateContent xmlns:mc="http://schemas.openxmlformats.org/markup-compatibility/2006">
              <mc:Choice xmlns:v="urn:schemas-microsoft-com:vml" Requires="v">
                <p:oleObj spid="_x0000_s1142" name="Equation" r:id="rId3" imgW="457200" imgH="165100" progId="Equation.DSMT4">
                  <p:embed/>
                </p:oleObj>
              </mc:Choice>
              <mc:Fallback>
                <p:oleObj name="Equation" r:id="rId3" imgW="457200" imgH="165100" progId="Equation.DSMT4">
                  <p:embed/>
                  <p:pic>
                    <p:nvPicPr>
                      <p:cNvPr id="7"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160" y="2385002"/>
                        <a:ext cx="979488" cy="35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4142300877"/>
              </p:ext>
            </p:extLst>
          </p:nvPr>
        </p:nvGraphicFramePr>
        <p:xfrm>
          <a:off x="1432560" y="2366106"/>
          <a:ext cx="1006475" cy="354012"/>
        </p:xfrm>
        <a:graphic>
          <a:graphicData uri="http://schemas.openxmlformats.org/presentationml/2006/ole">
            <mc:AlternateContent xmlns:mc="http://schemas.openxmlformats.org/markup-compatibility/2006">
              <mc:Choice xmlns:v="urn:schemas-microsoft-com:vml" Requires="v">
                <p:oleObj spid="_x0000_s1143" name="Equation" r:id="rId5" imgW="469900" imgH="165100" progId="Equation.DSMT4">
                  <p:embed/>
                </p:oleObj>
              </mc:Choice>
              <mc:Fallback>
                <p:oleObj name="Equation" r:id="rId5" imgW="469900" imgH="165100" progId="Equation.DSMT4">
                  <p:embed/>
                  <p:pic>
                    <p:nvPicPr>
                      <p:cNvPr id="8"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2560" y="2366106"/>
                        <a:ext cx="1006475" cy="354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9" name="TextBox 9"/>
          <p:cNvSpPr txBox="1">
            <a:spLocks noChangeArrowheads="1"/>
          </p:cNvSpPr>
          <p:nvPr/>
        </p:nvSpPr>
        <p:spPr bwMode="auto">
          <a:xfrm>
            <a:off x="1326197" y="1852953"/>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i="1">
                <a:solidFill>
                  <a:srgbClr val="0000FF"/>
                </a:solidFill>
                <a:latin typeface="Palatino Linotype" charset="0"/>
                <a:ea typeface="Palatino Linotype" charset="0"/>
                <a:cs typeface="Palatino Linotype" charset="0"/>
              </a:rPr>
              <a:t>momentum</a:t>
            </a:r>
            <a:endParaRPr lang="en-US" altLang="en-US" sz="1800">
              <a:latin typeface="Palatino Linotype" charset="0"/>
              <a:ea typeface="Palatino Linotype" charset="0"/>
              <a:cs typeface="Palatino Linotype" charset="0"/>
            </a:endParaRPr>
          </a:p>
        </p:txBody>
      </p:sp>
      <p:sp>
        <p:nvSpPr>
          <p:cNvPr id="10" name="TextBox 9"/>
          <p:cNvSpPr txBox="1">
            <a:spLocks noChangeArrowheads="1"/>
          </p:cNvSpPr>
          <p:nvPr/>
        </p:nvSpPr>
        <p:spPr bwMode="auto">
          <a:xfrm>
            <a:off x="5394960" y="1877559"/>
            <a:ext cx="2895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i="1">
                <a:solidFill>
                  <a:srgbClr val="0000FF"/>
                </a:solidFill>
                <a:latin typeface="Palatino Linotype" charset="0"/>
                <a:ea typeface="Palatino Linotype" charset="0"/>
                <a:cs typeface="Palatino Linotype" charset="0"/>
              </a:rPr>
              <a:t>angular momentum</a:t>
            </a:r>
            <a:endParaRPr lang="en-US" altLang="en-US" sz="1800">
              <a:latin typeface="Palatino Linotype" charset="0"/>
              <a:ea typeface="Palatino Linotype" charset="0"/>
              <a:cs typeface="Palatino Linotype" charset="0"/>
            </a:endParaRPr>
          </a:p>
        </p:txBody>
      </p:sp>
      <p:graphicFrame>
        <p:nvGraphicFramePr>
          <p:cNvPr id="11" name="Object 4"/>
          <p:cNvGraphicFramePr>
            <a:graphicFrameLocks noChangeAspect="1"/>
          </p:cNvGraphicFramePr>
          <p:nvPr>
            <p:extLst>
              <p:ext uri="{D42A27DB-BD31-4B8C-83A1-F6EECF244321}">
                <p14:modId xmlns:p14="http://schemas.microsoft.com/office/powerpoint/2010/main" val="2716623727"/>
              </p:ext>
            </p:extLst>
          </p:nvPr>
        </p:nvGraphicFramePr>
        <p:xfrm>
          <a:off x="5979160" y="2919336"/>
          <a:ext cx="1279525" cy="436563"/>
        </p:xfrm>
        <a:graphic>
          <a:graphicData uri="http://schemas.openxmlformats.org/presentationml/2006/ole">
            <mc:AlternateContent xmlns:mc="http://schemas.openxmlformats.org/markup-compatibility/2006">
              <mc:Choice xmlns:v="urn:schemas-microsoft-com:vml" Requires="v">
                <p:oleObj spid="_x0000_s1144" name="Equation" r:id="rId7" imgW="596900" imgH="203200" progId="Equation.DSMT4">
                  <p:embed/>
                </p:oleObj>
              </mc:Choice>
              <mc:Fallback>
                <p:oleObj name="Equation" r:id="rId7" imgW="596900" imgH="203200" progId="Equation.DSMT4">
                  <p:embed/>
                  <p:pic>
                    <p:nvPicPr>
                      <p:cNvPr id="11"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9160" y="2919336"/>
                        <a:ext cx="1279525" cy="43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 name="TextBox 9">
            <a:extLst>
              <a:ext uri="{FF2B5EF4-FFF2-40B4-BE49-F238E27FC236}">
                <a16:creationId xmlns:a16="http://schemas.microsoft.com/office/drawing/2014/main" id="{5DD25F98-2E8C-014F-93B2-9418DA8E2DEF}"/>
              </a:ext>
            </a:extLst>
          </p:cNvPr>
          <p:cNvSpPr txBox="1">
            <a:spLocks noChangeArrowheads="1"/>
          </p:cNvSpPr>
          <p:nvPr/>
        </p:nvSpPr>
        <p:spPr bwMode="auto">
          <a:xfrm>
            <a:off x="225706" y="3722639"/>
            <a:ext cx="86925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000" dirty="0">
                <a:latin typeface="Palatino Linotype" charset="0"/>
                <a:ea typeface="Palatino Linotype" charset="0"/>
                <a:cs typeface="Palatino Linotype" charset="0"/>
              </a:rPr>
              <a:t>For momentum, if all the </a:t>
            </a:r>
            <a:r>
              <a:rPr lang="en-US" altLang="en-US" sz="2000" i="1" dirty="0">
                <a:solidFill>
                  <a:srgbClr val="FF0000"/>
                </a:solidFill>
                <a:latin typeface="Palatino Linotype" charset="0"/>
                <a:ea typeface="Palatino Linotype" charset="0"/>
                <a:cs typeface="Palatino Linotype" charset="0"/>
              </a:rPr>
              <a:t>forces </a:t>
            </a:r>
            <a:r>
              <a:rPr lang="en-US" altLang="en-US" sz="2000" dirty="0">
                <a:latin typeface="Palatino Linotype" charset="0"/>
                <a:ea typeface="Palatino Linotype" charset="0"/>
                <a:cs typeface="Palatino Linotype" charset="0"/>
              </a:rPr>
              <a:t>acting on a group of particles are zero or are </a:t>
            </a:r>
            <a:r>
              <a:rPr lang="en-US" altLang="en-US" sz="2000" i="1" dirty="0">
                <a:solidFill>
                  <a:srgbClr val="FF0000"/>
                </a:solidFill>
                <a:latin typeface="Palatino Linotype" charset="0"/>
                <a:ea typeface="Palatino Linotype" charset="0"/>
                <a:cs typeface="Palatino Linotype" charset="0"/>
              </a:rPr>
              <a:t>internal </a:t>
            </a:r>
            <a:r>
              <a:rPr lang="en-US" altLang="en-US" sz="2000" dirty="0">
                <a:latin typeface="Palatino Linotype" charset="0"/>
                <a:ea typeface="Palatino Linotype" charset="0"/>
                <a:cs typeface="Palatino Linotype" charset="0"/>
              </a:rPr>
              <a:t>to the system, </a:t>
            </a:r>
            <a:r>
              <a:rPr lang="en-US" altLang="en-US" sz="2000" i="1" dirty="0">
                <a:solidFill>
                  <a:srgbClr val="0000FF"/>
                </a:solidFill>
                <a:latin typeface="Palatino Linotype" charset="0"/>
                <a:ea typeface="Palatino Linotype" charset="0"/>
                <a:cs typeface="Palatino Linotype" charset="0"/>
              </a:rPr>
              <a:t>momentum </a:t>
            </a:r>
            <a:r>
              <a:rPr lang="en-US" altLang="en-US" sz="2000" dirty="0">
                <a:solidFill>
                  <a:srgbClr val="FF0000"/>
                </a:solidFill>
                <a:latin typeface="Palatino Linotype" charset="0"/>
                <a:ea typeface="Palatino Linotype" charset="0"/>
                <a:cs typeface="Palatino Linotype" charset="0"/>
              </a:rPr>
              <a:t>is said to be conserved</a:t>
            </a:r>
            <a:r>
              <a:rPr lang="en-US" altLang="en-US" sz="2000" dirty="0">
                <a:latin typeface="Palatino Linotype" charset="0"/>
                <a:ea typeface="Palatino Linotype" charset="0"/>
                <a:cs typeface="Palatino Linotype" charset="0"/>
              </a:rPr>
              <a:t>.  </a:t>
            </a:r>
          </a:p>
        </p:txBody>
      </p:sp>
      <p:sp>
        <p:nvSpPr>
          <p:cNvPr id="13" name="TextBox 12">
            <a:extLst>
              <a:ext uri="{FF2B5EF4-FFF2-40B4-BE49-F238E27FC236}">
                <a16:creationId xmlns:a16="http://schemas.microsoft.com/office/drawing/2014/main" id="{6739D049-C207-7F46-8C27-10277186DD5D}"/>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6.)</a:t>
            </a:r>
          </a:p>
        </p:txBody>
      </p:sp>
    </p:spTree>
    <p:extLst>
      <p:ext uri="{BB962C8B-B14F-4D97-AF65-F5344CB8AC3E}">
        <p14:creationId xmlns:p14="http://schemas.microsoft.com/office/powerpoint/2010/main" val="2727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Text Box 56"/>
          <p:cNvSpPr txBox="1">
            <a:spLocks/>
          </p:cNvSpPr>
          <p:nvPr/>
        </p:nvSpPr>
        <p:spPr bwMode="auto">
          <a:xfrm>
            <a:off x="170180" y="288019"/>
            <a:ext cx="8669020" cy="821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There is a lot</a:t>
            </a:r>
            <a:r>
              <a:rPr lang="en-US" sz="2000" dirty="0">
                <a:latin typeface="Apple Chancery"/>
                <a:cs typeface="Apple Chancery"/>
              </a:rPr>
              <a:t> </a:t>
            </a:r>
            <a:r>
              <a:rPr lang="en-US" sz="2000" dirty="0">
                <a:latin typeface="Times New Roman"/>
                <a:cs typeface="Times New Roman"/>
              </a:rPr>
              <a:t>here.  To make life easier, we are going to go after these ideas in pieces.</a:t>
            </a:r>
            <a:endParaRPr lang="en-US" sz="2000" dirty="0">
              <a:solidFill>
                <a:schemeClr val="tx1"/>
              </a:solidFill>
              <a:latin typeface="Times New Roman"/>
              <a:cs typeface="Times New Roman"/>
            </a:endParaRPr>
          </a:p>
        </p:txBody>
      </p:sp>
      <p:sp>
        <p:nvSpPr>
          <p:cNvPr id="4" name="Rectangle 3"/>
          <p:cNvSpPr/>
          <p:nvPr/>
        </p:nvSpPr>
        <p:spPr>
          <a:xfrm>
            <a:off x="0" y="0"/>
            <a:ext cx="9144000" cy="6858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636001" y="6427113"/>
            <a:ext cx="444499" cy="276999"/>
          </a:xfrm>
          <a:prstGeom prst="rect">
            <a:avLst/>
          </a:prstGeom>
          <a:noFill/>
        </p:spPr>
        <p:txBody>
          <a:bodyPr wrap="square" rtlCol="0">
            <a:spAutoFit/>
          </a:bodyPr>
          <a:lstStyle/>
          <a:p>
            <a:r>
              <a:rPr lang="en-US" sz="1200" dirty="0">
                <a:latin typeface="Times New Roman"/>
                <a:cs typeface="Times New Roman"/>
              </a:rPr>
              <a:t>7.)</a:t>
            </a:r>
          </a:p>
        </p:txBody>
      </p:sp>
      <p:sp>
        <p:nvSpPr>
          <p:cNvPr id="6" name="Text Box 56"/>
          <p:cNvSpPr txBox="1">
            <a:spLocks/>
          </p:cNvSpPr>
          <p:nvPr/>
        </p:nvSpPr>
        <p:spPr bwMode="auto">
          <a:xfrm>
            <a:off x="424180" y="1162345"/>
            <a:ext cx="4808220" cy="11295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800" dirty="0">
                <a:solidFill>
                  <a:srgbClr val="FF0000"/>
                </a:solidFill>
                <a:latin typeface="Apple Chancery"/>
                <a:cs typeface="Apple Chancery"/>
              </a:rPr>
              <a:t>Example 1: </a:t>
            </a:r>
            <a:r>
              <a:rPr lang="en-US" sz="2000" dirty="0">
                <a:latin typeface="Times New Roman"/>
                <a:cs typeface="Times New Roman"/>
              </a:rPr>
              <a:t>A point mass </a:t>
            </a:r>
            <a:r>
              <a:rPr lang="en-US" sz="2000" i="1" dirty="0">
                <a:solidFill>
                  <a:srgbClr val="FF0000"/>
                </a:solidFill>
                <a:latin typeface="Times New Roman"/>
                <a:cs typeface="Times New Roman"/>
              </a:rPr>
              <a:t>m</a:t>
            </a:r>
            <a:r>
              <a:rPr lang="en-US" sz="2000" dirty="0">
                <a:latin typeface="Times New Roman"/>
                <a:cs typeface="Times New Roman"/>
              </a:rPr>
              <a:t> moves with velocity </a:t>
            </a:r>
            <a:r>
              <a:rPr lang="en-US" sz="2000" i="1" dirty="0">
                <a:solidFill>
                  <a:srgbClr val="FF0000"/>
                </a:solidFill>
                <a:latin typeface="Times New Roman"/>
                <a:cs typeface="Times New Roman"/>
              </a:rPr>
              <a:t>v</a:t>
            </a:r>
            <a:r>
              <a:rPr lang="en-US" sz="2000" dirty="0">
                <a:latin typeface="Times New Roman"/>
                <a:cs typeface="Times New Roman"/>
              </a:rPr>
              <a:t> in a circular path of radius </a:t>
            </a:r>
            <a:r>
              <a:rPr lang="en-US" sz="2000" i="1" dirty="0">
                <a:solidFill>
                  <a:srgbClr val="FF0000"/>
                </a:solidFill>
                <a:latin typeface="Times New Roman"/>
                <a:cs typeface="Times New Roman"/>
              </a:rPr>
              <a:t>R</a:t>
            </a:r>
            <a:r>
              <a:rPr lang="en-US" sz="2000" dirty="0">
                <a:latin typeface="Times New Roman"/>
                <a:cs typeface="Times New Roman"/>
              </a:rPr>
              <a:t>.  Determine its </a:t>
            </a:r>
            <a:r>
              <a:rPr lang="en-US" sz="2000" i="1" dirty="0">
                <a:solidFill>
                  <a:srgbClr val="0000FF"/>
                </a:solidFill>
                <a:latin typeface="Times New Roman"/>
                <a:cs typeface="Times New Roman"/>
              </a:rPr>
              <a:t>angular momentum </a:t>
            </a:r>
            <a:r>
              <a:rPr lang="en-US" sz="2000" dirty="0">
                <a:latin typeface="Times New Roman"/>
                <a:cs typeface="Times New Roman"/>
              </a:rPr>
              <a:t>using:</a:t>
            </a:r>
            <a:endParaRPr lang="en-US" sz="2000" dirty="0">
              <a:solidFill>
                <a:srgbClr val="0000FF"/>
              </a:solidFill>
              <a:latin typeface="Times New Roman"/>
              <a:cs typeface="Times New Roman"/>
            </a:endParaRPr>
          </a:p>
        </p:txBody>
      </p:sp>
      <p:sp>
        <p:nvSpPr>
          <p:cNvPr id="7" name="Text Box 56"/>
          <p:cNvSpPr txBox="1">
            <a:spLocks/>
          </p:cNvSpPr>
          <p:nvPr/>
        </p:nvSpPr>
        <p:spPr bwMode="auto">
          <a:xfrm>
            <a:off x="767080" y="2381545"/>
            <a:ext cx="357632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a.) Translational parameters:</a:t>
            </a:r>
            <a:endParaRPr lang="en-US" sz="2000" dirty="0">
              <a:solidFill>
                <a:srgbClr val="0000FF"/>
              </a:solidFill>
              <a:latin typeface="Times New Roman"/>
              <a:cs typeface="Times New Roman"/>
            </a:endParaRPr>
          </a:p>
        </p:txBody>
      </p:sp>
      <p:sp>
        <p:nvSpPr>
          <p:cNvPr id="15" name="Text Box 56"/>
          <p:cNvSpPr txBox="1">
            <a:spLocks/>
          </p:cNvSpPr>
          <p:nvPr/>
        </p:nvSpPr>
        <p:spPr bwMode="auto">
          <a:xfrm>
            <a:off x="767080" y="4049066"/>
            <a:ext cx="357632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b.) Rotational parameters:</a:t>
            </a:r>
            <a:endParaRPr lang="en-US" sz="2000" dirty="0">
              <a:solidFill>
                <a:srgbClr val="0000FF"/>
              </a:solidFill>
              <a:latin typeface="Times New Roman"/>
              <a:cs typeface="Times New Roman"/>
            </a:endParaRPr>
          </a:p>
        </p:txBody>
      </p:sp>
      <p:sp>
        <p:nvSpPr>
          <p:cNvPr id="18" name="Text Box 56"/>
          <p:cNvSpPr txBox="1">
            <a:spLocks/>
          </p:cNvSpPr>
          <p:nvPr/>
        </p:nvSpPr>
        <p:spPr bwMode="auto">
          <a:xfrm>
            <a:off x="474980" y="5796608"/>
            <a:ext cx="8389620" cy="698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FF0000"/>
                </a:solidFill>
                <a:latin typeface="Apple Chancery"/>
                <a:cs typeface="Apple Chancery"/>
              </a:rPr>
              <a:t>Note: </a:t>
            </a:r>
            <a:r>
              <a:rPr lang="en-US" sz="2000" dirty="0">
                <a:solidFill>
                  <a:schemeClr val="tx1"/>
                </a:solidFill>
                <a:latin typeface="Times New Roman"/>
                <a:cs typeface="Times New Roman"/>
              </a:rPr>
              <a:t>the </a:t>
            </a:r>
            <a:r>
              <a:rPr lang="en-US" sz="2000" i="1" dirty="0">
                <a:solidFill>
                  <a:srgbClr val="FF0000"/>
                </a:solidFill>
                <a:latin typeface="Times New Roman"/>
                <a:cs typeface="Times New Roman"/>
              </a:rPr>
              <a:t>direction</a:t>
            </a:r>
            <a:r>
              <a:rPr lang="en-US" sz="2000" dirty="0">
                <a:solidFill>
                  <a:srgbClr val="FF0000"/>
                </a:solidFill>
                <a:latin typeface="Times New Roman"/>
                <a:cs typeface="Times New Roman"/>
              </a:rPr>
              <a:t> </a:t>
            </a:r>
            <a:r>
              <a:rPr lang="en-US" sz="2000" dirty="0">
                <a:solidFill>
                  <a:schemeClr val="tx1"/>
                </a:solidFill>
                <a:latin typeface="Times New Roman"/>
                <a:cs typeface="Times New Roman"/>
              </a:rPr>
              <a:t>of the </a:t>
            </a:r>
            <a:r>
              <a:rPr lang="en-US" sz="2000" i="1" dirty="0">
                <a:solidFill>
                  <a:srgbClr val="0000FF"/>
                </a:solidFill>
                <a:latin typeface="Times New Roman"/>
                <a:cs typeface="Times New Roman"/>
              </a:rPr>
              <a:t>angular momentum </a:t>
            </a:r>
            <a:r>
              <a:rPr lang="en-US" sz="2000" dirty="0">
                <a:solidFill>
                  <a:schemeClr val="tx1"/>
                </a:solidFill>
                <a:latin typeface="Times New Roman"/>
                <a:cs typeface="Times New Roman"/>
              </a:rPr>
              <a:t>is </a:t>
            </a:r>
            <a:r>
              <a:rPr lang="en-US" sz="2000" i="1" dirty="0">
                <a:solidFill>
                  <a:schemeClr val="tx1"/>
                </a:solidFill>
                <a:latin typeface="Times New Roman"/>
                <a:cs typeface="Times New Roman"/>
              </a:rPr>
              <a:t>perpendicular to the plane of the motion </a:t>
            </a:r>
            <a:r>
              <a:rPr lang="en-US" sz="2000" dirty="0">
                <a:solidFill>
                  <a:schemeClr val="tx1"/>
                </a:solidFill>
                <a:latin typeface="Times New Roman"/>
                <a:cs typeface="Times New Roman"/>
              </a:rPr>
              <a:t>(</a:t>
            </a:r>
            <a:r>
              <a:rPr lang="en-US" sz="2000" i="1" dirty="0">
                <a:solidFill>
                  <a:schemeClr val="tx1"/>
                </a:solidFill>
                <a:latin typeface="Times New Roman"/>
                <a:cs typeface="Times New Roman"/>
              </a:rPr>
              <a:t>     </a:t>
            </a:r>
            <a:r>
              <a:rPr lang="en-US" sz="2000" dirty="0">
                <a:solidFill>
                  <a:schemeClr val="tx1"/>
                </a:solidFill>
                <a:latin typeface="Times New Roman"/>
                <a:cs typeface="Times New Roman"/>
              </a:rPr>
              <a:t>direction), as would be expected of a </a:t>
            </a:r>
            <a:r>
              <a:rPr lang="en-US" sz="2000" dirty="0">
                <a:solidFill>
                  <a:srgbClr val="FF0000"/>
                </a:solidFill>
                <a:latin typeface="Times New Roman"/>
                <a:cs typeface="Times New Roman"/>
              </a:rPr>
              <a:t>counterclockwise rotation</a:t>
            </a:r>
            <a:r>
              <a:rPr lang="en-US" sz="2000" dirty="0">
                <a:solidFill>
                  <a:schemeClr val="tx1"/>
                </a:solidFill>
                <a:latin typeface="Times New Roman"/>
                <a:cs typeface="Times New Roman"/>
              </a:rPr>
              <a:t>.</a:t>
            </a:r>
            <a:endParaRPr lang="en-US" sz="2000" dirty="0">
              <a:solidFill>
                <a:srgbClr val="0000FF"/>
              </a:solidFill>
              <a:latin typeface="Times New Roman"/>
              <a:cs typeface="Times New Roman"/>
            </a:endParaRPr>
          </a:p>
        </p:txBody>
      </p:sp>
      <p:graphicFrame>
        <p:nvGraphicFramePr>
          <p:cNvPr id="19" name="Object 5"/>
          <p:cNvGraphicFramePr>
            <a:graphicFrameLocks noChangeAspect="1"/>
          </p:cNvGraphicFramePr>
          <p:nvPr/>
        </p:nvGraphicFramePr>
        <p:xfrm>
          <a:off x="1732577" y="6090563"/>
          <a:ext cx="371475" cy="349250"/>
        </p:xfrm>
        <a:graphic>
          <a:graphicData uri="http://schemas.openxmlformats.org/presentationml/2006/ole">
            <mc:AlternateContent xmlns:mc="http://schemas.openxmlformats.org/markup-compatibility/2006">
              <mc:Choice xmlns:v="urn:schemas-microsoft-com:vml" Requires="v">
                <p:oleObj spid="_x0000_s17812" name="Equation" r:id="rId4" imgW="215900" imgH="203200" progId="Equation.DSMT4">
                  <p:embed/>
                </p:oleObj>
              </mc:Choice>
              <mc:Fallback>
                <p:oleObj name="Equation" r:id="rId4" imgW="215900" imgH="203200" progId="Equation.DSMT4">
                  <p:embed/>
                  <p:pic>
                    <p:nvPicPr>
                      <p:cNvPr id="19" name="Object 5"/>
                      <p:cNvPicPr>
                        <a:picLocks noChangeAspect="1" noChangeArrowheads="1"/>
                      </p:cNvPicPr>
                      <p:nvPr/>
                    </p:nvPicPr>
                    <p:blipFill>
                      <a:blip r:embed="rId5"/>
                      <a:srcRect/>
                      <a:stretch>
                        <a:fillRect/>
                      </a:stretch>
                    </p:blipFill>
                    <p:spPr bwMode="auto">
                      <a:xfrm>
                        <a:off x="1732577" y="6090563"/>
                        <a:ext cx="371475" cy="349250"/>
                      </a:xfrm>
                      <a:prstGeom prst="rect">
                        <a:avLst/>
                      </a:prstGeom>
                      <a:noFill/>
                      <a:ln>
                        <a:noFill/>
                      </a:ln>
                      <a:effectLst/>
                    </p:spPr>
                  </p:pic>
                </p:oleObj>
              </mc:Fallback>
            </mc:AlternateContent>
          </a:graphicData>
        </a:graphic>
      </p:graphicFrame>
      <p:graphicFrame>
        <p:nvGraphicFramePr>
          <p:cNvPr id="20" name="Object 2"/>
          <p:cNvGraphicFramePr>
            <a:graphicFrameLocks noChangeAspect="1"/>
          </p:cNvGraphicFramePr>
          <p:nvPr/>
        </p:nvGraphicFramePr>
        <p:xfrm>
          <a:off x="7555544" y="2856841"/>
          <a:ext cx="1389387" cy="437221"/>
        </p:xfrm>
        <a:graphic>
          <a:graphicData uri="http://schemas.openxmlformats.org/presentationml/2006/ole">
            <mc:AlternateContent xmlns:mc="http://schemas.openxmlformats.org/markup-compatibility/2006">
              <mc:Choice xmlns:v="urn:schemas-microsoft-com:vml" Requires="v">
                <p:oleObj spid="_x0000_s17813" name="Equation" r:id="rId6" imgW="812800" imgH="254000" progId="Equation.DSMT4">
                  <p:embed/>
                </p:oleObj>
              </mc:Choice>
              <mc:Fallback>
                <p:oleObj name="Equation" r:id="rId6" imgW="812800" imgH="254000" progId="Equation.DSMT4">
                  <p:embed/>
                  <p:pic>
                    <p:nvPicPr>
                      <p:cNvPr id="20" name="Object 2"/>
                      <p:cNvPicPr>
                        <a:picLocks noChangeAspect="1" noChangeArrowheads="1"/>
                      </p:cNvPicPr>
                      <p:nvPr/>
                    </p:nvPicPr>
                    <p:blipFill>
                      <a:blip r:embed="rId7"/>
                      <a:srcRect/>
                      <a:stretch>
                        <a:fillRect/>
                      </a:stretch>
                    </p:blipFill>
                    <p:spPr bwMode="auto">
                      <a:xfrm>
                        <a:off x="7555544" y="2856841"/>
                        <a:ext cx="1389387" cy="437221"/>
                      </a:xfrm>
                      <a:prstGeom prst="rect">
                        <a:avLst/>
                      </a:prstGeom>
                      <a:noFill/>
                      <a:ln>
                        <a:noFill/>
                      </a:ln>
                      <a:effectLst/>
                    </p:spPr>
                  </p:pic>
                </p:oleObj>
              </mc:Fallback>
            </mc:AlternateContent>
          </a:graphicData>
        </a:graphic>
      </p:graphicFrame>
      <p:graphicFrame>
        <p:nvGraphicFramePr>
          <p:cNvPr id="26" name="Object 2"/>
          <p:cNvGraphicFramePr>
            <a:graphicFrameLocks noChangeAspect="1"/>
          </p:cNvGraphicFramePr>
          <p:nvPr/>
        </p:nvGraphicFramePr>
        <p:xfrm>
          <a:off x="7137564" y="1839682"/>
          <a:ext cx="731838" cy="411162"/>
        </p:xfrm>
        <a:graphic>
          <a:graphicData uri="http://schemas.openxmlformats.org/presentationml/2006/ole">
            <mc:AlternateContent xmlns:mc="http://schemas.openxmlformats.org/markup-compatibility/2006">
              <mc:Choice xmlns:v="urn:schemas-microsoft-com:vml" Requires="v">
                <p:oleObj spid="_x0000_s17814" name="Equation" r:id="rId8" imgW="520700" imgH="292100" progId="Equation.DSMT4">
                  <p:embed/>
                </p:oleObj>
              </mc:Choice>
              <mc:Fallback>
                <p:oleObj name="Equation" r:id="rId8" imgW="520700" imgH="292100" progId="Equation.DSMT4">
                  <p:embed/>
                  <p:pic>
                    <p:nvPicPr>
                      <p:cNvPr id="26" name="Object 2"/>
                      <p:cNvPicPr>
                        <a:picLocks noChangeAspect="1" noChangeArrowheads="1"/>
                      </p:cNvPicPr>
                      <p:nvPr/>
                    </p:nvPicPr>
                    <p:blipFill>
                      <a:blip r:embed="rId9"/>
                      <a:srcRect/>
                      <a:stretch>
                        <a:fillRect/>
                      </a:stretch>
                    </p:blipFill>
                    <p:spPr bwMode="auto">
                      <a:xfrm>
                        <a:off x="7137564" y="1839682"/>
                        <a:ext cx="731838" cy="4111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7" name="Object 6"/>
          <p:cNvGraphicFramePr>
            <a:graphicFrameLocks noChangeAspect="1"/>
          </p:cNvGraphicFramePr>
          <p:nvPr/>
        </p:nvGraphicFramePr>
        <p:xfrm>
          <a:off x="2082800" y="3248025"/>
          <a:ext cx="2238375" cy="700088"/>
        </p:xfrm>
        <a:graphic>
          <a:graphicData uri="http://schemas.openxmlformats.org/presentationml/2006/ole">
            <mc:AlternateContent xmlns:mc="http://schemas.openxmlformats.org/markup-compatibility/2006">
              <mc:Choice xmlns:v="urn:schemas-microsoft-com:vml" Requires="v">
                <p:oleObj spid="_x0000_s17815" name="Equation" r:id="rId10" imgW="1257300" imgH="393700" progId="Equation.DSMT4">
                  <p:embed/>
                </p:oleObj>
              </mc:Choice>
              <mc:Fallback>
                <p:oleObj name="Equation" r:id="rId10" imgW="1257300" imgH="393700" progId="Equation.DSMT4">
                  <p:embed/>
                  <p:pic>
                    <p:nvPicPr>
                      <p:cNvPr id="27" name="Object 6"/>
                      <p:cNvPicPr>
                        <a:picLocks noChangeAspect="1" noChangeArrowheads="1"/>
                      </p:cNvPicPr>
                      <p:nvPr/>
                    </p:nvPicPr>
                    <p:blipFill>
                      <a:blip r:embed="rId11"/>
                      <a:srcRect/>
                      <a:stretch>
                        <a:fillRect/>
                      </a:stretch>
                    </p:blipFill>
                    <p:spPr bwMode="auto">
                      <a:xfrm>
                        <a:off x="2082800" y="3248025"/>
                        <a:ext cx="2238375" cy="700088"/>
                      </a:xfrm>
                      <a:prstGeom prst="rect">
                        <a:avLst/>
                      </a:prstGeom>
                      <a:noFill/>
                      <a:ln>
                        <a:noFill/>
                      </a:ln>
                      <a:effectLst/>
                    </p:spPr>
                  </p:pic>
                </p:oleObj>
              </mc:Fallback>
            </mc:AlternateContent>
          </a:graphicData>
        </a:graphic>
      </p:graphicFrame>
      <p:graphicFrame>
        <p:nvGraphicFramePr>
          <p:cNvPr id="28" name="Object 6"/>
          <p:cNvGraphicFramePr>
            <a:graphicFrameLocks noChangeAspect="1"/>
          </p:cNvGraphicFramePr>
          <p:nvPr/>
        </p:nvGraphicFramePr>
        <p:xfrm>
          <a:off x="2082800" y="2797175"/>
          <a:ext cx="1198563" cy="496887"/>
        </p:xfrm>
        <a:graphic>
          <a:graphicData uri="http://schemas.openxmlformats.org/presentationml/2006/ole">
            <mc:AlternateContent xmlns:mc="http://schemas.openxmlformats.org/markup-compatibility/2006">
              <mc:Choice xmlns:v="urn:schemas-microsoft-com:vml" Requires="v">
                <p:oleObj spid="_x0000_s17816" name="Equation" r:id="rId12" imgW="673100" imgH="279400" progId="Equation.DSMT4">
                  <p:embed/>
                </p:oleObj>
              </mc:Choice>
              <mc:Fallback>
                <p:oleObj name="Equation" r:id="rId12" imgW="673100" imgH="279400" progId="Equation.DSMT4">
                  <p:embed/>
                  <p:pic>
                    <p:nvPicPr>
                      <p:cNvPr id="28" name="Object 6"/>
                      <p:cNvPicPr>
                        <a:picLocks noChangeAspect="1" noChangeArrowheads="1"/>
                      </p:cNvPicPr>
                      <p:nvPr/>
                    </p:nvPicPr>
                    <p:blipFill>
                      <a:blip r:embed="rId13"/>
                      <a:srcRect/>
                      <a:stretch>
                        <a:fillRect/>
                      </a:stretch>
                    </p:blipFill>
                    <p:spPr bwMode="auto">
                      <a:xfrm>
                        <a:off x="2082800" y="2797175"/>
                        <a:ext cx="1198563" cy="496887"/>
                      </a:xfrm>
                      <a:prstGeom prst="rect">
                        <a:avLst/>
                      </a:prstGeom>
                      <a:noFill/>
                      <a:ln>
                        <a:noFill/>
                      </a:ln>
                      <a:effectLst/>
                    </p:spPr>
                  </p:pic>
                </p:oleObj>
              </mc:Fallback>
            </mc:AlternateContent>
          </a:graphicData>
        </a:graphic>
      </p:graphicFrame>
      <p:graphicFrame>
        <p:nvGraphicFramePr>
          <p:cNvPr id="29" name="Object 5"/>
          <p:cNvGraphicFramePr>
            <a:graphicFrameLocks noChangeAspect="1"/>
          </p:cNvGraphicFramePr>
          <p:nvPr/>
        </p:nvGraphicFramePr>
        <p:xfrm>
          <a:off x="3135313" y="4554242"/>
          <a:ext cx="788988" cy="284162"/>
        </p:xfrm>
        <a:graphic>
          <a:graphicData uri="http://schemas.openxmlformats.org/presentationml/2006/ole">
            <mc:AlternateContent xmlns:mc="http://schemas.openxmlformats.org/markup-compatibility/2006">
              <mc:Choice xmlns:v="urn:schemas-microsoft-com:vml" Requires="v">
                <p:oleObj spid="_x0000_s17817" name="Equation" r:id="rId14" imgW="457200" imgH="165100" progId="Equation.DSMT4">
                  <p:embed/>
                </p:oleObj>
              </mc:Choice>
              <mc:Fallback>
                <p:oleObj name="Equation" r:id="rId14" imgW="457200" imgH="165100" progId="Equation.DSMT4">
                  <p:embed/>
                  <p:pic>
                    <p:nvPicPr>
                      <p:cNvPr id="29" name="Object 5"/>
                      <p:cNvPicPr>
                        <a:picLocks noChangeAspect="1" noChangeArrowheads="1"/>
                      </p:cNvPicPr>
                      <p:nvPr/>
                    </p:nvPicPr>
                    <p:blipFill>
                      <a:blip r:embed="rId15"/>
                      <a:srcRect/>
                      <a:stretch>
                        <a:fillRect/>
                      </a:stretch>
                    </p:blipFill>
                    <p:spPr bwMode="auto">
                      <a:xfrm>
                        <a:off x="3135313" y="4554242"/>
                        <a:ext cx="788988" cy="284162"/>
                      </a:xfrm>
                      <a:prstGeom prst="rect">
                        <a:avLst/>
                      </a:prstGeom>
                      <a:noFill/>
                      <a:ln>
                        <a:noFill/>
                      </a:ln>
                      <a:effectLst/>
                    </p:spPr>
                  </p:pic>
                </p:oleObj>
              </mc:Fallback>
            </mc:AlternateContent>
          </a:graphicData>
        </a:graphic>
      </p:graphicFrame>
      <p:graphicFrame>
        <p:nvGraphicFramePr>
          <p:cNvPr id="30" name="Object 5"/>
          <p:cNvGraphicFramePr>
            <a:graphicFrameLocks noChangeAspect="1"/>
          </p:cNvGraphicFramePr>
          <p:nvPr/>
        </p:nvGraphicFramePr>
        <p:xfrm>
          <a:off x="3135313" y="4793954"/>
          <a:ext cx="1709738" cy="941388"/>
        </p:xfrm>
        <a:graphic>
          <a:graphicData uri="http://schemas.openxmlformats.org/presentationml/2006/ole">
            <mc:AlternateContent xmlns:mc="http://schemas.openxmlformats.org/markup-compatibility/2006">
              <mc:Choice xmlns:v="urn:schemas-microsoft-com:vml" Requires="v">
                <p:oleObj spid="_x0000_s17818" name="Equation" r:id="rId16" imgW="990600" imgH="546100" progId="Equation.DSMT4">
                  <p:embed/>
                </p:oleObj>
              </mc:Choice>
              <mc:Fallback>
                <p:oleObj name="Equation" r:id="rId16" imgW="990600" imgH="546100" progId="Equation.DSMT4">
                  <p:embed/>
                  <p:pic>
                    <p:nvPicPr>
                      <p:cNvPr id="30" name="Object 5"/>
                      <p:cNvPicPr>
                        <a:picLocks noChangeAspect="1" noChangeArrowheads="1"/>
                      </p:cNvPicPr>
                      <p:nvPr/>
                    </p:nvPicPr>
                    <p:blipFill>
                      <a:blip r:embed="rId17"/>
                      <a:srcRect/>
                      <a:stretch>
                        <a:fillRect/>
                      </a:stretch>
                    </p:blipFill>
                    <p:spPr bwMode="auto">
                      <a:xfrm>
                        <a:off x="3135313" y="4793954"/>
                        <a:ext cx="1709738" cy="941388"/>
                      </a:xfrm>
                      <a:prstGeom prst="rect">
                        <a:avLst/>
                      </a:prstGeom>
                      <a:noFill/>
                      <a:ln>
                        <a:noFill/>
                      </a:ln>
                      <a:effectLst/>
                    </p:spPr>
                  </p:pic>
                </p:oleObj>
              </mc:Fallback>
            </mc:AlternateContent>
          </a:graphicData>
        </a:graphic>
      </p:graphicFrame>
      <p:sp>
        <p:nvSpPr>
          <p:cNvPr id="2" name="Oval 1"/>
          <p:cNvSpPr/>
          <p:nvPr/>
        </p:nvSpPr>
        <p:spPr>
          <a:xfrm>
            <a:off x="4978400" y="1511300"/>
            <a:ext cx="3886200" cy="1473200"/>
          </a:xfrm>
          <a:prstGeom prst="ellipse">
            <a:avLst/>
          </a:prstGeom>
          <a:noFill/>
          <a:ln w="190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829956" y="1839682"/>
            <a:ext cx="2184749" cy="828206"/>
          </a:xfrm>
          <a:prstGeom prst="ellipse">
            <a:avLst/>
          </a:prstGeom>
          <a:noFill/>
          <a:ln w="1270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6921500" y="977900"/>
            <a:ext cx="0" cy="1270000"/>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7073900" y="825500"/>
            <a:ext cx="0" cy="571500"/>
          </a:xfrm>
          <a:prstGeom prst="straightConnector1">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5" name="Object 2"/>
          <p:cNvGraphicFramePr>
            <a:graphicFrameLocks noChangeAspect="1"/>
          </p:cNvGraphicFramePr>
          <p:nvPr/>
        </p:nvGraphicFramePr>
        <p:xfrm>
          <a:off x="6599389" y="1165224"/>
          <a:ext cx="255436" cy="346075"/>
        </p:xfrm>
        <a:graphic>
          <a:graphicData uri="http://schemas.openxmlformats.org/presentationml/2006/ole">
            <mc:AlternateContent xmlns:mc="http://schemas.openxmlformats.org/markup-compatibility/2006">
              <mc:Choice xmlns:v="urn:schemas-microsoft-com:vml" Requires="v">
                <p:oleObj spid="_x0000_s17819" name="Equation" r:id="rId18" imgW="139700" imgH="190500" progId="Equation.DSMT4">
                  <p:embed/>
                </p:oleObj>
              </mc:Choice>
              <mc:Fallback>
                <p:oleObj name="Equation" r:id="rId18" imgW="139700" imgH="190500" progId="Equation.DSMT4">
                  <p:embed/>
                  <p:pic>
                    <p:nvPicPr>
                      <p:cNvPr id="35" name="Object 2"/>
                      <p:cNvPicPr>
                        <a:picLocks noChangeAspect="1" noChangeArrowheads="1"/>
                      </p:cNvPicPr>
                      <p:nvPr/>
                    </p:nvPicPr>
                    <p:blipFill>
                      <a:blip r:embed="rId19"/>
                      <a:srcRect/>
                      <a:stretch>
                        <a:fillRect/>
                      </a:stretch>
                    </p:blipFill>
                    <p:spPr bwMode="auto">
                      <a:xfrm>
                        <a:off x="6599389" y="1165224"/>
                        <a:ext cx="255436" cy="346075"/>
                      </a:xfrm>
                      <a:prstGeom prst="rect">
                        <a:avLst/>
                      </a:prstGeom>
                      <a:noFill/>
                      <a:ln>
                        <a:noFill/>
                      </a:ln>
                      <a:effectLst/>
                    </p:spPr>
                  </p:pic>
                </p:oleObj>
              </mc:Fallback>
            </mc:AlternateContent>
          </a:graphicData>
        </a:graphic>
      </p:graphicFrame>
      <p:graphicFrame>
        <p:nvGraphicFramePr>
          <p:cNvPr id="36" name="Object 2"/>
          <p:cNvGraphicFramePr>
            <a:graphicFrameLocks noChangeAspect="1"/>
          </p:cNvGraphicFramePr>
          <p:nvPr/>
        </p:nvGraphicFramePr>
        <p:xfrm>
          <a:off x="7127875" y="969963"/>
          <a:ext cx="277813" cy="322262"/>
        </p:xfrm>
        <a:graphic>
          <a:graphicData uri="http://schemas.openxmlformats.org/presentationml/2006/ole">
            <mc:AlternateContent xmlns:mc="http://schemas.openxmlformats.org/markup-compatibility/2006">
              <mc:Choice xmlns:v="urn:schemas-microsoft-com:vml" Requires="v">
                <p:oleObj spid="_x0000_s17820" name="Equation" r:id="rId20" imgW="152400" imgH="177800" progId="Equation.DSMT4">
                  <p:embed/>
                </p:oleObj>
              </mc:Choice>
              <mc:Fallback>
                <p:oleObj name="Equation" r:id="rId20" imgW="152400" imgH="177800" progId="Equation.DSMT4">
                  <p:embed/>
                  <p:pic>
                    <p:nvPicPr>
                      <p:cNvPr id="36" name="Object 2"/>
                      <p:cNvPicPr>
                        <a:picLocks noChangeAspect="1" noChangeArrowheads="1"/>
                      </p:cNvPicPr>
                      <p:nvPr/>
                    </p:nvPicPr>
                    <p:blipFill>
                      <a:blip r:embed="rId21"/>
                      <a:srcRect/>
                      <a:stretch>
                        <a:fillRect/>
                      </a:stretch>
                    </p:blipFill>
                    <p:spPr bwMode="auto">
                      <a:xfrm>
                        <a:off x="7127875" y="969963"/>
                        <a:ext cx="277813" cy="322262"/>
                      </a:xfrm>
                      <a:prstGeom prst="rect">
                        <a:avLst/>
                      </a:prstGeom>
                      <a:noFill/>
                      <a:ln>
                        <a:noFill/>
                      </a:ln>
                      <a:effectLst/>
                    </p:spPr>
                  </p:pic>
                </p:oleObj>
              </mc:Fallback>
            </mc:AlternateContent>
          </a:graphicData>
        </a:graphic>
      </p:graphicFrame>
      <p:cxnSp>
        <p:nvCxnSpPr>
          <p:cNvPr id="37" name="Straight Arrow Connector 36"/>
          <p:cNvCxnSpPr>
            <a:endCxn id="31" idx="5"/>
          </p:cNvCxnSpPr>
          <p:nvPr/>
        </p:nvCxnSpPr>
        <p:spPr>
          <a:xfrm>
            <a:off x="6921500" y="2260600"/>
            <a:ext cx="773256" cy="286000"/>
          </a:xfrm>
          <a:prstGeom prst="straightConnector1">
            <a:avLst/>
          </a:prstGeom>
          <a:ln w="28575"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39" name="Object 2"/>
          <p:cNvGraphicFramePr>
            <a:graphicFrameLocks noChangeAspect="1"/>
          </p:cNvGraphicFramePr>
          <p:nvPr/>
        </p:nvGraphicFramePr>
        <p:xfrm>
          <a:off x="7019925" y="2368550"/>
          <a:ext cx="277813" cy="276225"/>
        </p:xfrm>
        <a:graphic>
          <a:graphicData uri="http://schemas.openxmlformats.org/presentationml/2006/ole">
            <mc:AlternateContent xmlns:mc="http://schemas.openxmlformats.org/markup-compatibility/2006">
              <mc:Choice xmlns:v="urn:schemas-microsoft-com:vml" Requires="v">
                <p:oleObj spid="_x0000_s17821" name="Equation" r:id="rId22" imgW="152400" imgH="152400" progId="Equation.DSMT4">
                  <p:embed/>
                </p:oleObj>
              </mc:Choice>
              <mc:Fallback>
                <p:oleObj name="Equation" r:id="rId22" imgW="152400" imgH="152400" progId="Equation.DSMT4">
                  <p:embed/>
                  <p:pic>
                    <p:nvPicPr>
                      <p:cNvPr id="39" name="Object 2"/>
                      <p:cNvPicPr>
                        <a:picLocks noChangeAspect="1" noChangeArrowheads="1"/>
                      </p:cNvPicPr>
                      <p:nvPr/>
                    </p:nvPicPr>
                    <p:blipFill>
                      <a:blip r:embed="rId23"/>
                      <a:srcRect/>
                      <a:stretch>
                        <a:fillRect/>
                      </a:stretch>
                    </p:blipFill>
                    <p:spPr bwMode="auto">
                      <a:xfrm>
                        <a:off x="7019925" y="2368550"/>
                        <a:ext cx="277813" cy="276225"/>
                      </a:xfrm>
                      <a:prstGeom prst="rect">
                        <a:avLst/>
                      </a:prstGeom>
                      <a:noFill/>
                      <a:ln>
                        <a:noFill/>
                      </a:ln>
                      <a:effectLst/>
                    </p:spPr>
                  </p:pic>
                </p:oleObj>
              </mc:Fallback>
            </mc:AlternateContent>
          </a:graphicData>
        </a:graphic>
      </p:graphicFrame>
      <p:cxnSp>
        <p:nvCxnSpPr>
          <p:cNvPr id="41" name="Straight Arrow Connector 40"/>
          <p:cNvCxnSpPr/>
          <p:nvPr/>
        </p:nvCxnSpPr>
        <p:spPr>
          <a:xfrm flipV="1">
            <a:off x="7696344" y="2178300"/>
            <a:ext cx="762622" cy="368300"/>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aphicFrame>
        <p:nvGraphicFramePr>
          <p:cNvPr id="44" name="Object 2"/>
          <p:cNvGraphicFramePr>
            <a:graphicFrameLocks noChangeAspect="1"/>
          </p:cNvGraphicFramePr>
          <p:nvPr/>
        </p:nvGraphicFramePr>
        <p:xfrm>
          <a:off x="7686503" y="2529681"/>
          <a:ext cx="300038" cy="230188"/>
        </p:xfrm>
        <a:graphic>
          <a:graphicData uri="http://schemas.openxmlformats.org/presentationml/2006/ole">
            <mc:AlternateContent xmlns:mc="http://schemas.openxmlformats.org/markup-compatibility/2006">
              <mc:Choice xmlns:v="urn:schemas-microsoft-com:vml" Requires="v">
                <p:oleObj spid="_x0000_s17822" name="Equation" r:id="rId24" imgW="165100" imgH="127000" progId="Equation.DSMT4">
                  <p:embed/>
                </p:oleObj>
              </mc:Choice>
              <mc:Fallback>
                <p:oleObj name="Equation" r:id="rId24" imgW="165100" imgH="127000" progId="Equation.DSMT4">
                  <p:embed/>
                  <p:pic>
                    <p:nvPicPr>
                      <p:cNvPr id="44" name="Object 2"/>
                      <p:cNvPicPr>
                        <a:picLocks noChangeAspect="1" noChangeArrowheads="1"/>
                      </p:cNvPicPr>
                      <p:nvPr/>
                    </p:nvPicPr>
                    <p:blipFill>
                      <a:blip r:embed="rId25"/>
                      <a:srcRect/>
                      <a:stretch>
                        <a:fillRect/>
                      </a:stretch>
                    </p:blipFill>
                    <p:spPr bwMode="auto">
                      <a:xfrm>
                        <a:off x="7686503" y="2529681"/>
                        <a:ext cx="300038" cy="230188"/>
                      </a:xfrm>
                      <a:prstGeom prst="rect">
                        <a:avLst/>
                      </a:prstGeom>
                      <a:noFill/>
                      <a:ln>
                        <a:noFill/>
                      </a:ln>
                      <a:effectLst/>
                    </p:spPr>
                  </p:pic>
                </p:oleObj>
              </mc:Fallback>
            </mc:AlternateContent>
          </a:graphicData>
        </a:graphic>
      </p:graphicFrame>
      <p:graphicFrame>
        <p:nvGraphicFramePr>
          <p:cNvPr id="45" name="Object 2"/>
          <p:cNvGraphicFramePr>
            <a:graphicFrameLocks noChangeAspect="1"/>
          </p:cNvGraphicFramePr>
          <p:nvPr/>
        </p:nvGraphicFramePr>
        <p:xfrm>
          <a:off x="8250238" y="2316163"/>
          <a:ext cx="207962" cy="230187"/>
        </p:xfrm>
        <a:graphic>
          <a:graphicData uri="http://schemas.openxmlformats.org/presentationml/2006/ole">
            <mc:AlternateContent xmlns:mc="http://schemas.openxmlformats.org/markup-compatibility/2006">
              <mc:Choice xmlns:v="urn:schemas-microsoft-com:vml" Requires="v">
                <p:oleObj spid="_x0000_s17823" name="Equation" r:id="rId26" imgW="114300" imgH="127000" progId="Equation.DSMT4">
                  <p:embed/>
                </p:oleObj>
              </mc:Choice>
              <mc:Fallback>
                <p:oleObj name="Equation" r:id="rId26" imgW="114300" imgH="127000" progId="Equation.DSMT4">
                  <p:embed/>
                  <p:pic>
                    <p:nvPicPr>
                      <p:cNvPr id="45" name="Object 2"/>
                      <p:cNvPicPr>
                        <a:picLocks noChangeAspect="1" noChangeArrowheads="1"/>
                      </p:cNvPicPr>
                      <p:nvPr/>
                    </p:nvPicPr>
                    <p:blipFill>
                      <a:blip r:embed="rId27"/>
                      <a:srcRect/>
                      <a:stretch>
                        <a:fillRect/>
                      </a:stretch>
                    </p:blipFill>
                    <p:spPr bwMode="auto">
                      <a:xfrm>
                        <a:off x="8250238" y="2316163"/>
                        <a:ext cx="207962" cy="230187"/>
                      </a:xfrm>
                      <a:prstGeom prst="rect">
                        <a:avLst/>
                      </a:prstGeom>
                      <a:noFill/>
                      <a:ln>
                        <a:noFill/>
                      </a:ln>
                      <a:effectLst/>
                    </p:spPr>
                  </p:pic>
                </p:oleObj>
              </mc:Fallback>
            </mc:AlternateContent>
          </a:graphicData>
        </a:graphic>
      </p:graphicFrame>
      <p:graphicFrame>
        <p:nvGraphicFramePr>
          <p:cNvPr id="46" name="Object 2"/>
          <p:cNvGraphicFramePr>
            <a:graphicFrameLocks noChangeAspect="1"/>
          </p:cNvGraphicFramePr>
          <p:nvPr/>
        </p:nvGraphicFramePr>
        <p:xfrm>
          <a:off x="7622884" y="2469631"/>
          <a:ext cx="160337" cy="178838"/>
        </p:xfrm>
        <a:graphic>
          <a:graphicData uri="http://schemas.openxmlformats.org/presentationml/2006/ole">
            <mc:AlternateContent xmlns:mc="http://schemas.openxmlformats.org/markup-compatibility/2006">
              <mc:Choice xmlns:v="urn:schemas-microsoft-com:vml" Requires="v">
                <p:oleObj spid="_x0000_s17824" name="Equation" r:id="rId28" imgW="114300" imgH="127000" progId="Equation.DSMT4">
                  <p:embed/>
                </p:oleObj>
              </mc:Choice>
              <mc:Fallback>
                <p:oleObj name="Equation" r:id="rId28" imgW="114300" imgH="127000" progId="Equation.DSMT4">
                  <p:embed/>
                  <p:pic>
                    <p:nvPicPr>
                      <p:cNvPr id="46" name="Object 2"/>
                      <p:cNvPicPr>
                        <a:picLocks noChangeAspect="1" noChangeArrowheads="1"/>
                      </p:cNvPicPr>
                      <p:nvPr/>
                    </p:nvPicPr>
                    <p:blipFill>
                      <a:blip r:embed="rId29"/>
                      <a:srcRect/>
                      <a:stretch>
                        <a:fillRect/>
                      </a:stretch>
                    </p:blipFill>
                    <p:spPr bwMode="auto">
                      <a:xfrm>
                        <a:off x="7622884" y="2469631"/>
                        <a:ext cx="160337" cy="178838"/>
                      </a:xfrm>
                      <a:prstGeom prst="rect">
                        <a:avLst/>
                      </a:prstGeom>
                      <a:noFill/>
                      <a:ln>
                        <a:noFill/>
                      </a:ln>
                      <a:effectLst/>
                    </p:spPr>
                  </p:pic>
                </p:oleObj>
              </mc:Fallback>
            </mc:AlternateContent>
          </a:graphicData>
        </a:graphic>
      </p:graphicFrame>
      <p:sp>
        <p:nvSpPr>
          <p:cNvPr id="48" name="Freeform 47"/>
          <p:cNvSpPr/>
          <p:nvPr/>
        </p:nvSpPr>
        <p:spPr>
          <a:xfrm>
            <a:off x="6689725" y="2162175"/>
            <a:ext cx="485795" cy="181559"/>
          </a:xfrm>
          <a:custGeom>
            <a:avLst/>
            <a:gdLst>
              <a:gd name="connsiteX0" fmla="*/ 0 w 485795"/>
              <a:gd name="connsiteY0" fmla="*/ 133350 h 181559"/>
              <a:gd name="connsiteX1" fmla="*/ 114300 w 485795"/>
              <a:gd name="connsiteY1" fmla="*/ 174625 h 181559"/>
              <a:gd name="connsiteX2" fmla="*/ 311150 w 485795"/>
              <a:gd name="connsiteY2" fmla="*/ 177800 h 181559"/>
              <a:gd name="connsiteX3" fmla="*/ 447675 w 485795"/>
              <a:gd name="connsiteY3" fmla="*/ 136525 h 181559"/>
              <a:gd name="connsiteX4" fmla="*/ 485775 w 485795"/>
              <a:gd name="connsiteY4" fmla="*/ 85725 h 181559"/>
              <a:gd name="connsiteX5" fmla="*/ 444500 w 485795"/>
              <a:gd name="connsiteY5" fmla="*/ 28575 h 181559"/>
              <a:gd name="connsiteX6" fmla="*/ 355600 w 485795"/>
              <a:gd name="connsiteY6" fmla="*/ 0 h 18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795" h="181559">
                <a:moveTo>
                  <a:pt x="0" y="133350"/>
                </a:moveTo>
                <a:cubicBezTo>
                  <a:pt x="31221" y="150283"/>
                  <a:pt x="62442" y="167217"/>
                  <a:pt x="114300" y="174625"/>
                </a:cubicBezTo>
                <a:cubicBezTo>
                  <a:pt x="166158" y="182033"/>
                  <a:pt x="255588" y="184150"/>
                  <a:pt x="311150" y="177800"/>
                </a:cubicBezTo>
                <a:cubicBezTo>
                  <a:pt x="366712" y="171450"/>
                  <a:pt x="418571" y="151871"/>
                  <a:pt x="447675" y="136525"/>
                </a:cubicBezTo>
                <a:cubicBezTo>
                  <a:pt x="476779" y="121179"/>
                  <a:pt x="486304" y="103717"/>
                  <a:pt x="485775" y="85725"/>
                </a:cubicBezTo>
                <a:cubicBezTo>
                  <a:pt x="485246" y="67733"/>
                  <a:pt x="466196" y="42862"/>
                  <a:pt x="444500" y="28575"/>
                </a:cubicBezTo>
                <a:cubicBezTo>
                  <a:pt x="422804" y="14287"/>
                  <a:pt x="355600" y="0"/>
                  <a:pt x="355600" y="0"/>
                </a:cubicBezTo>
              </a:path>
            </a:pathLst>
          </a:cu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50" name="Straight Connector 49"/>
          <p:cNvCxnSpPr/>
          <p:nvPr/>
        </p:nvCxnSpPr>
        <p:spPr>
          <a:xfrm>
            <a:off x="7023100" y="2155825"/>
            <a:ext cx="107950" cy="85725"/>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flipV="1">
            <a:off x="7023100" y="2155825"/>
            <a:ext cx="149728" cy="1"/>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381500" y="5219700"/>
            <a:ext cx="266700" cy="304800"/>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4051300" y="4991100"/>
            <a:ext cx="114300" cy="164804"/>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8" name="Text Box 56">
            <a:extLst>
              <a:ext uri="{FF2B5EF4-FFF2-40B4-BE49-F238E27FC236}">
                <a16:creationId xmlns:a16="http://schemas.microsoft.com/office/drawing/2014/main" id="{43294DEE-8F19-C149-AB1F-B210B204D2BD}"/>
              </a:ext>
            </a:extLst>
          </p:cNvPr>
          <p:cNvSpPr txBox="1">
            <a:spLocks/>
          </p:cNvSpPr>
          <p:nvPr/>
        </p:nvSpPr>
        <p:spPr bwMode="auto">
          <a:xfrm>
            <a:off x="3596508" y="3640755"/>
            <a:ext cx="4808220" cy="390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wrap="square" lIns="82296" tIns="41148" rIns="82296" bIns="41148">
            <a:spAutoFit/>
          </a:bodyPr>
          <a:lstStyle>
            <a:lvl1pPr eaLnBrk="0" hangingPunct="0">
              <a:defRPr sz="3200">
                <a:solidFill>
                  <a:srgbClr val="000000"/>
                </a:solidFill>
                <a:latin typeface="Gill Sans" charset="0"/>
                <a:ea typeface="ＭＳ Ｐゴシック"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sz="2000" dirty="0">
                <a:solidFill>
                  <a:srgbClr val="1429C0"/>
                </a:solidFill>
                <a:latin typeface="Apple Chancery"/>
                <a:cs typeface="Apple Chancery"/>
              </a:rPr>
              <a:t>Note the direction of the cross product!</a:t>
            </a:r>
            <a:endParaRPr lang="en-US" sz="2000" dirty="0">
              <a:solidFill>
                <a:srgbClr val="1429C0"/>
              </a:solidFill>
              <a:latin typeface="Times New Roman"/>
              <a:cs typeface="Times New Roman"/>
            </a:endParaRPr>
          </a:p>
        </p:txBody>
      </p:sp>
    </p:spTree>
    <p:extLst>
      <p:ext uri="{BB962C8B-B14F-4D97-AF65-F5344CB8AC3E}">
        <p14:creationId xmlns:p14="http://schemas.microsoft.com/office/powerpoint/2010/main" val="316166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dissolv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dissolve">
                                      <p:cBhvr>
                                        <p:cTn id="32" dur="500"/>
                                        <p:tgtEl>
                                          <p:spTgt spid="33"/>
                                        </p:tgtEl>
                                      </p:cBhvr>
                                    </p:animEffect>
                                  </p:childTnLst>
                                </p:cTn>
                              </p:par>
                              <p:par>
                                <p:cTn id="33" presetID="9"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dissolve">
                                      <p:cBhvr>
                                        <p:cTn id="35" dur="500"/>
                                        <p:tgtEl>
                                          <p:spTgt spid="36"/>
                                        </p:tgtEl>
                                      </p:cBhvr>
                                    </p:animEffect>
                                  </p:childTnLst>
                                </p:cTn>
                              </p:par>
                              <p:par>
                                <p:cTn id="36" presetID="9" presetClass="entr" presetSubtype="0" fill="hold"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dissolve">
                                      <p:cBhvr>
                                        <p:cTn id="38" dur="500"/>
                                        <p:tgtEl>
                                          <p:spTgt spid="52"/>
                                        </p:tgtEl>
                                      </p:cBhvr>
                                    </p:animEffect>
                                  </p:childTnLst>
                                </p:cTn>
                              </p:par>
                              <p:par>
                                <p:cTn id="39" presetID="9"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dissolve">
                                      <p:cBhvr>
                                        <p:cTn id="41" dur="500"/>
                                        <p:tgtEl>
                                          <p:spTgt spid="5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dissolve">
                                      <p:cBhvr>
                                        <p:cTn id="44" dur="500"/>
                                        <p:tgtEl>
                                          <p:spTgt spid="48"/>
                                        </p:tgtEl>
                                      </p:cBhvr>
                                    </p:animEffect>
                                  </p:childTnLst>
                                </p:cTn>
                              </p:par>
                              <p:par>
                                <p:cTn id="45" presetID="9"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500"/>
                                        <p:tgtEl>
                                          <p:spTgt spid="26"/>
                                        </p:tgtEl>
                                      </p:cBhvr>
                                    </p:animEffect>
                                  </p:childTnLst>
                                </p:cTn>
                              </p:par>
                              <p:par>
                                <p:cTn id="48" presetID="9"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dissolv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dissolve">
                                      <p:cBhvr>
                                        <p:cTn id="55" dur="500"/>
                                        <p:tgtEl>
                                          <p:spTgt spid="34"/>
                                        </p:tgtEl>
                                      </p:cBhvr>
                                    </p:animEffect>
                                  </p:childTnLst>
                                </p:cTn>
                              </p:par>
                              <p:par>
                                <p:cTn id="56" presetID="9"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dissolve">
                                      <p:cBhvr>
                                        <p:cTn id="58" dur="500"/>
                                        <p:tgtEl>
                                          <p:spTgt spid="32"/>
                                        </p:tgtEl>
                                      </p:cBhvr>
                                    </p:animEffect>
                                  </p:childTnLst>
                                </p:cTn>
                              </p:par>
                              <p:par>
                                <p:cTn id="59" presetID="9"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dissolve">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dissolve">
                                      <p:cBhvr>
                                        <p:cTn id="66" dur="500"/>
                                        <p:tgtEl>
                                          <p:spTgt spid="19"/>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dissolve">
                                      <p:cBhvr>
                                        <p:cTn id="6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48"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96"/>
            <a:ext cx="8229600" cy="1143000"/>
          </a:xfrm>
        </p:spPr>
        <p:txBody>
          <a:bodyPr>
            <a:normAutofit fontScale="90000"/>
          </a:bodyPr>
          <a:lstStyle/>
          <a:p>
            <a:r>
              <a:rPr lang="en-US" dirty="0"/>
              <a:t>Angular momentum example (</a:t>
            </a:r>
            <a:r>
              <a:rPr lang="en-US" dirty="0" err="1"/>
              <a:t>Ms</a:t>
            </a:r>
            <a:r>
              <a:rPr lang="en-US" dirty="0"/>
              <a:t> Dunham’s version)</a:t>
            </a:r>
          </a:p>
        </p:txBody>
      </p:sp>
      <p:sp>
        <p:nvSpPr>
          <p:cNvPr id="4" name="TextBox 9"/>
          <p:cNvSpPr txBox="1">
            <a:spLocks noChangeArrowheads="1"/>
          </p:cNvSpPr>
          <p:nvPr/>
        </p:nvSpPr>
        <p:spPr bwMode="auto">
          <a:xfrm>
            <a:off x="150471" y="1341274"/>
            <a:ext cx="88430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400" dirty="0">
                <a:solidFill>
                  <a:srgbClr val="FF0000"/>
                </a:solidFill>
                <a:latin typeface="Apple Chancery" panose="03020702040506060504" pitchFamily="66" charset="-79"/>
                <a:ea typeface="Palatino Linotype" charset="0"/>
                <a:cs typeface="Apple Chancery" panose="03020702040506060504" pitchFamily="66" charset="-79"/>
              </a:rPr>
              <a:t>Example:  </a:t>
            </a:r>
            <a:r>
              <a:rPr lang="en-US" altLang="en-US" sz="2000" dirty="0">
                <a:latin typeface="Times New Roman" panose="02020603050405020304" pitchFamily="18" charset="0"/>
                <a:ea typeface="Palatino Linotype" charset="0"/>
                <a:cs typeface="Times New Roman" panose="02020603050405020304" pitchFamily="18" charset="0"/>
              </a:rPr>
              <a:t>A </a:t>
            </a:r>
            <a:r>
              <a:rPr lang="en-US" altLang="en-US" sz="2000" dirty="0">
                <a:solidFill>
                  <a:srgbClr val="2047C2"/>
                </a:solidFill>
                <a:latin typeface="Times New Roman" panose="02020603050405020304" pitchFamily="18" charset="0"/>
                <a:ea typeface="Palatino Linotype" charset="0"/>
                <a:cs typeface="Times New Roman" panose="02020603050405020304" pitchFamily="18" charset="0"/>
              </a:rPr>
              <a:t>point mass </a:t>
            </a:r>
            <a:r>
              <a:rPr lang="en-US" altLang="en-US" sz="2000" i="1" dirty="0">
                <a:solidFill>
                  <a:srgbClr val="FF0000"/>
                </a:solidFill>
                <a:latin typeface="Times New Roman" panose="02020603050405020304" pitchFamily="18" charset="0"/>
                <a:ea typeface="Palatino Linotype" charset="0"/>
                <a:cs typeface="Times New Roman" panose="02020603050405020304" pitchFamily="18" charset="0"/>
              </a:rPr>
              <a:t>m</a:t>
            </a:r>
            <a:r>
              <a:rPr lang="en-US" altLang="en-US" sz="2000" dirty="0">
                <a:latin typeface="Times New Roman" panose="02020603050405020304" pitchFamily="18" charset="0"/>
                <a:ea typeface="Palatino Linotype" charset="0"/>
                <a:cs typeface="Times New Roman" panose="02020603050405020304" pitchFamily="18" charset="0"/>
              </a:rPr>
              <a:t> </a:t>
            </a:r>
            <a:r>
              <a:rPr lang="en-US" altLang="en-US" sz="2000" dirty="0">
                <a:solidFill>
                  <a:srgbClr val="2047C2"/>
                </a:solidFill>
                <a:latin typeface="Times New Roman" panose="02020603050405020304" pitchFamily="18" charset="0"/>
                <a:ea typeface="Palatino Linotype" charset="0"/>
                <a:cs typeface="Times New Roman" panose="02020603050405020304" pitchFamily="18" charset="0"/>
              </a:rPr>
              <a:t>circles a fixed point </a:t>
            </a:r>
            <a:r>
              <a:rPr lang="en-US" altLang="en-US" sz="2000" dirty="0">
                <a:latin typeface="Times New Roman" panose="02020603050405020304" pitchFamily="18" charset="0"/>
                <a:ea typeface="Palatino Linotype" charset="0"/>
                <a:cs typeface="Times New Roman" panose="02020603050405020304" pitchFamily="18" charset="0"/>
              </a:rPr>
              <a:t>at a </a:t>
            </a:r>
            <a:r>
              <a:rPr lang="en-US" altLang="en-US" sz="2000" dirty="0">
                <a:solidFill>
                  <a:srgbClr val="2047C2"/>
                </a:solidFill>
                <a:latin typeface="Times New Roman" panose="02020603050405020304" pitchFamily="18" charset="0"/>
                <a:ea typeface="Palatino Linotype" charset="0"/>
                <a:cs typeface="Times New Roman" panose="02020603050405020304" pitchFamily="18" charset="0"/>
              </a:rPr>
              <a:t>distance</a:t>
            </a:r>
            <a:r>
              <a:rPr lang="en-US" altLang="en-US" sz="2000" dirty="0">
                <a:latin typeface="Times New Roman" panose="02020603050405020304" pitchFamily="18" charset="0"/>
                <a:ea typeface="Palatino Linotype" charset="0"/>
                <a:cs typeface="Times New Roman" panose="02020603050405020304" pitchFamily="18" charset="0"/>
              </a:rPr>
              <a:t> </a:t>
            </a:r>
            <a:r>
              <a:rPr lang="en-US" altLang="en-US" sz="2000" i="1" dirty="0">
                <a:solidFill>
                  <a:srgbClr val="FF0000"/>
                </a:solidFill>
                <a:latin typeface="Times New Roman" panose="02020603050405020304" pitchFamily="18" charset="0"/>
                <a:ea typeface="Palatino Linotype" charset="0"/>
                <a:cs typeface="Times New Roman" panose="02020603050405020304" pitchFamily="18" charset="0"/>
              </a:rPr>
              <a:t>R</a:t>
            </a:r>
            <a:r>
              <a:rPr lang="en-US" altLang="en-US" sz="2000" i="1" dirty="0">
                <a:latin typeface="Times New Roman" panose="02020603050405020304" pitchFamily="18" charset="0"/>
                <a:ea typeface="Palatino Linotype" charset="0"/>
                <a:cs typeface="Times New Roman" panose="02020603050405020304" pitchFamily="18" charset="0"/>
              </a:rPr>
              <a:t> </a:t>
            </a:r>
            <a:r>
              <a:rPr lang="en-US" altLang="en-US" sz="2000" dirty="0">
                <a:latin typeface="Times New Roman" panose="02020603050405020304" pitchFamily="18" charset="0"/>
                <a:ea typeface="Palatino Linotype" charset="0"/>
                <a:cs typeface="Times New Roman" panose="02020603050405020304" pitchFamily="18" charset="0"/>
              </a:rPr>
              <a:t>units out.  If its </a:t>
            </a:r>
            <a:r>
              <a:rPr lang="en-US" altLang="en-US" sz="2000" dirty="0">
                <a:solidFill>
                  <a:srgbClr val="2047C2"/>
                </a:solidFill>
                <a:latin typeface="Times New Roman" panose="02020603050405020304" pitchFamily="18" charset="0"/>
                <a:ea typeface="Palatino Linotype" charset="0"/>
                <a:cs typeface="Times New Roman" panose="02020603050405020304" pitchFamily="18" charset="0"/>
              </a:rPr>
              <a:t>velocity</a:t>
            </a:r>
            <a:r>
              <a:rPr lang="en-US" altLang="en-US" sz="2000" dirty="0">
                <a:latin typeface="Times New Roman" panose="02020603050405020304" pitchFamily="18" charset="0"/>
                <a:ea typeface="Palatino Linotype" charset="0"/>
                <a:cs typeface="Times New Roman" panose="02020603050405020304" pitchFamily="18" charset="0"/>
              </a:rPr>
              <a:t> is </a:t>
            </a:r>
            <a:r>
              <a:rPr lang="en-US" altLang="en-US" sz="2000" i="1" dirty="0">
                <a:solidFill>
                  <a:srgbClr val="FF0000"/>
                </a:solidFill>
                <a:latin typeface="Times New Roman" panose="02020603050405020304" pitchFamily="18" charset="0"/>
                <a:ea typeface="Palatino Linotype" charset="0"/>
                <a:cs typeface="Times New Roman" panose="02020603050405020304" pitchFamily="18" charset="0"/>
              </a:rPr>
              <a:t>v</a:t>
            </a:r>
            <a:r>
              <a:rPr lang="en-US" altLang="en-US" sz="2000" dirty="0">
                <a:latin typeface="Times New Roman" panose="02020603050405020304" pitchFamily="18" charset="0"/>
                <a:ea typeface="Palatino Linotype" charset="0"/>
                <a:cs typeface="Times New Roman" panose="02020603050405020304" pitchFamily="18" charset="0"/>
              </a:rPr>
              <a:t>, </a:t>
            </a:r>
            <a:r>
              <a:rPr lang="en-US" altLang="en-US" sz="2000" dirty="0">
                <a:solidFill>
                  <a:srgbClr val="00C201"/>
                </a:solidFill>
                <a:latin typeface="Times New Roman" panose="02020603050405020304" pitchFamily="18" charset="0"/>
                <a:ea typeface="Palatino Linotype" charset="0"/>
                <a:cs typeface="Times New Roman" panose="02020603050405020304" pitchFamily="18" charset="0"/>
              </a:rPr>
              <a:t>use both angular momentum relationships </a:t>
            </a:r>
            <a:r>
              <a:rPr lang="en-US" altLang="en-US" sz="2000" dirty="0">
                <a:latin typeface="Times New Roman" panose="02020603050405020304" pitchFamily="18" charset="0"/>
                <a:ea typeface="Palatino Linotype" charset="0"/>
                <a:cs typeface="Times New Roman" panose="02020603050405020304" pitchFamily="18" charset="0"/>
              </a:rPr>
              <a:t>to determine the body’s </a:t>
            </a:r>
            <a:r>
              <a:rPr lang="en-US" altLang="en-US" sz="2000" i="1" dirty="0">
                <a:solidFill>
                  <a:srgbClr val="FF0000"/>
                </a:solidFill>
                <a:latin typeface="Times New Roman" panose="02020603050405020304" pitchFamily="18" charset="0"/>
                <a:ea typeface="Palatino Linotype" charset="0"/>
                <a:cs typeface="Times New Roman" panose="02020603050405020304" pitchFamily="18" charset="0"/>
              </a:rPr>
              <a:t>angular momentum</a:t>
            </a:r>
            <a:r>
              <a:rPr lang="en-US" altLang="en-US" sz="2000" dirty="0">
                <a:latin typeface="Times New Roman" panose="02020603050405020304" pitchFamily="18" charset="0"/>
                <a:ea typeface="Palatino Linotype" charset="0"/>
                <a:cs typeface="Times New Roman" panose="02020603050405020304" pitchFamily="18" charset="0"/>
              </a:rPr>
              <a:t>.</a:t>
            </a:r>
          </a:p>
        </p:txBody>
      </p:sp>
      <p:grpSp>
        <p:nvGrpSpPr>
          <p:cNvPr id="17" name="Group 16"/>
          <p:cNvGrpSpPr>
            <a:grpSpLocks noChangeAspect="1"/>
          </p:cNvGrpSpPr>
          <p:nvPr/>
        </p:nvGrpSpPr>
        <p:grpSpPr>
          <a:xfrm>
            <a:off x="6233160" y="2218047"/>
            <a:ext cx="2607368" cy="2798151"/>
            <a:chOff x="5534660" y="1935014"/>
            <a:chExt cx="3124200" cy="3352800"/>
          </a:xfrm>
        </p:grpSpPr>
        <p:cxnSp>
          <p:nvCxnSpPr>
            <p:cNvPr id="5" name="Straight Arrow Connector 20"/>
            <p:cNvCxnSpPr>
              <a:cxnSpLocks noChangeShapeType="1"/>
            </p:cNvCxnSpPr>
            <p:nvPr/>
          </p:nvCxnSpPr>
          <p:spPr bwMode="auto">
            <a:xfrm flipV="1">
              <a:off x="7058660" y="2697014"/>
              <a:ext cx="1219200" cy="106680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graphicFrame>
          <p:nvGraphicFramePr>
            <p:cNvPr id="6" name="Object 2"/>
            <p:cNvGraphicFramePr>
              <a:graphicFrameLocks noChangeAspect="1"/>
            </p:cNvGraphicFramePr>
            <p:nvPr/>
          </p:nvGraphicFramePr>
          <p:xfrm>
            <a:off x="7363460" y="2849414"/>
            <a:ext cx="327025" cy="327025"/>
          </p:xfrm>
          <a:graphic>
            <a:graphicData uri="http://schemas.openxmlformats.org/presentationml/2006/ole">
              <mc:AlternateContent xmlns:mc="http://schemas.openxmlformats.org/markup-compatibility/2006">
                <mc:Choice xmlns:v="urn:schemas-microsoft-com:vml" Requires="v">
                  <p:oleObj spid="_x0000_s2244" name="Equation" r:id="rId3" imgW="152400" imgH="152400" progId="Equation.DSMT4">
                    <p:embed/>
                  </p:oleObj>
                </mc:Choice>
                <mc:Fallback>
                  <p:oleObj name="Equation" r:id="rId3" imgW="152400" imgH="152400" progId="Equation.DSMT4">
                    <p:embed/>
                    <p:pic>
                      <p:nvPicPr>
                        <p:cNvPr id="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3460" y="2849414"/>
                          <a:ext cx="327025" cy="327025"/>
                        </a:xfrm>
                        <a:prstGeom prst="rect">
                          <a:avLst/>
                        </a:prstGeom>
                        <a:noFill/>
                        <a:ln>
                          <a:noFill/>
                        </a:ln>
                        <a:effectLst/>
                      </p:spPr>
                    </p:pic>
                  </p:oleObj>
                </mc:Fallback>
              </mc:AlternateContent>
            </a:graphicData>
          </a:graphic>
        </p:graphicFrame>
        <p:sp>
          <p:nvSpPr>
            <p:cNvPr id="7" name="Oval 23"/>
            <p:cNvSpPr>
              <a:spLocks noChangeArrowheads="1"/>
            </p:cNvSpPr>
            <p:nvPr/>
          </p:nvSpPr>
          <p:spPr bwMode="auto">
            <a:xfrm>
              <a:off x="5534660" y="2163614"/>
              <a:ext cx="3124200" cy="31242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eaLnBrk="1" hangingPunct="1"/>
              <a:endParaRPr lang="en-US" altLang="en-US"/>
            </a:p>
          </p:txBody>
        </p:sp>
        <p:cxnSp>
          <p:nvCxnSpPr>
            <p:cNvPr id="8" name="Straight Arrow Connector 28"/>
            <p:cNvCxnSpPr>
              <a:cxnSpLocks noChangeShapeType="1"/>
            </p:cNvCxnSpPr>
            <p:nvPr/>
          </p:nvCxnSpPr>
          <p:spPr bwMode="auto">
            <a:xfrm rot="16200000" flipV="1">
              <a:off x="7630160" y="2049314"/>
              <a:ext cx="685800" cy="609600"/>
            </a:xfrm>
            <a:prstGeom prst="straightConnector1">
              <a:avLst/>
            </a:prstGeom>
            <a:noFill/>
            <a:ln w="25400">
              <a:solidFill>
                <a:srgbClr val="000000"/>
              </a:solidFill>
              <a:round/>
              <a:headEnd/>
              <a:tailEnd type="arrow" w="med" len="med"/>
            </a:ln>
            <a:extLst>
              <a:ext uri="{909E8E84-426E-40DD-AFC4-6F175D3DCCD1}">
                <a14:hiddenFill xmlns:a14="http://schemas.microsoft.com/office/drawing/2010/main">
                  <a:noFill/>
                </a14:hiddenFill>
              </a:ext>
            </a:extLst>
          </p:spPr>
        </p:cxnSp>
        <p:graphicFrame>
          <p:nvGraphicFramePr>
            <p:cNvPr id="9" name="Object 3"/>
            <p:cNvGraphicFramePr>
              <a:graphicFrameLocks noChangeAspect="1"/>
            </p:cNvGraphicFramePr>
            <p:nvPr/>
          </p:nvGraphicFramePr>
          <p:xfrm>
            <a:off x="7820660" y="1935014"/>
            <a:ext cx="244475" cy="273050"/>
          </p:xfrm>
          <a:graphic>
            <a:graphicData uri="http://schemas.openxmlformats.org/presentationml/2006/ole">
              <mc:AlternateContent xmlns:mc="http://schemas.openxmlformats.org/markup-compatibility/2006">
                <mc:Choice xmlns:v="urn:schemas-microsoft-com:vml" Requires="v">
                  <p:oleObj spid="_x0000_s2245" name="Equation" r:id="rId5" imgW="114300" imgH="127000" progId="Equation.DSMT4">
                    <p:embed/>
                  </p:oleObj>
                </mc:Choice>
                <mc:Fallback>
                  <p:oleObj name="Equation" r:id="rId5" imgW="114300" imgH="127000" progId="Equation.DSMT4">
                    <p:embed/>
                    <p:pic>
                      <p:nvPicPr>
                        <p:cNvPr id="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0660" y="1935014"/>
                          <a:ext cx="244475" cy="273050"/>
                        </a:xfrm>
                        <a:prstGeom prst="rect">
                          <a:avLst/>
                        </a:prstGeom>
                        <a:noFill/>
                        <a:ln>
                          <a:noFill/>
                        </a:ln>
                        <a:effectLst/>
                      </p:spPr>
                    </p:pic>
                  </p:oleObj>
                </mc:Fallback>
              </mc:AlternateContent>
            </a:graphicData>
          </a:graphic>
        </p:graphicFrame>
        <p:graphicFrame>
          <p:nvGraphicFramePr>
            <p:cNvPr id="10" name="Object 4"/>
            <p:cNvGraphicFramePr>
              <a:graphicFrameLocks noChangeAspect="1"/>
            </p:cNvGraphicFramePr>
            <p:nvPr/>
          </p:nvGraphicFramePr>
          <p:xfrm>
            <a:off x="8304848" y="2423964"/>
            <a:ext cx="354012" cy="273050"/>
          </p:xfrm>
          <a:graphic>
            <a:graphicData uri="http://schemas.openxmlformats.org/presentationml/2006/ole">
              <mc:AlternateContent xmlns:mc="http://schemas.openxmlformats.org/markup-compatibility/2006">
                <mc:Choice xmlns:v="urn:schemas-microsoft-com:vml" Requires="v">
                  <p:oleObj spid="_x0000_s2246" name="Equation" r:id="rId7" imgW="165100" imgH="127000" progId="Equation.DSMT4">
                    <p:embed/>
                  </p:oleObj>
                </mc:Choice>
                <mc:Fallback>
                  <p:oleObj name="Equation" r:id="rId7" imgW="165100" imgH="127000" progId="Equation.DSMT4">
                    <p:embed/>
                    <p:pic>
                      <p:nvPicPr>
                        <p:cNvPr id="1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4848" y="2423964"/>
                          <a:ext cx="354012" cy="273050"/>
                        </a:xfrm>
                        <a:prstGeom prst="rect">
                          <a:avLst/>
                        </a:prstGeom>
                        <a:noFill/>
                        <a:ln>
                          <a:noFill/>
                        </a:ln>
                        <a:effectLst/>
                      </p:spPr>
                    </p:pic>
                  </p:oleObj>
                </mc:Fallback>
              </mc:AlternateContent>
            </a:graphicData>
          </a:graphic>
        </p:graphicFrame>
      </p:grpSp>
      <p:graphicFrame>
        <p:nvGraphicFramePr>
          <p:cNvPr id="11" name="Object 5"/>
          <p:cNvGraphicFramePr>
            <a:graphicFrameLocks noChangeAspect="1"/>
          </p:cNvGraphicFramePr>
          <p:nvPr>
            <p:extLst>
              <p:ext uri="{D42A27DB-BD31-4B8C-83A1-F6EECF244321}">
                <p14:modId xmlns:p14="http://schemas.microsoft.com/office/powerpoint/2010/main" val="1327909627"/>
              </p:ext>
            </p:extLst>
          </p:nvPr>
        </p:nvGraphicFramePr>
        <p:xfrm>
          <a:off x="1517338" y="2658763"/>
          <a:ext cx="1594859" cy="1102942"/>
        </p:xfrm>
        <a:graphic>
          <a:graphicData uri="http://schemas.openxmlformats.org/presentationml/2006/ole">
            <mc:AlternateContent xmlns:mc="http://schemas.openxmlformats.org/markup-compatibility/2006">
              <mc:Choice xmlns:v="urn:schemas-microsoft-com:vml" Requires="v">
                <p:oleObj spid="_x0000_s2247" name="Equation" r:id="rId9" imgW="990600" imgH="685800" progId="Equation.DSMT4">
                  <p:embed/>
                </p:oleObj>
              </mc:Choice>
              <mc:Fallback>
                <p:oleObj name="Equation" r:id="rId9" imgW="990600" imgH="685800" progId="Equation.DSMT4">
                  <p:embed/>
                  <p:pic>
                    <p:nvPicPr>
                      <p:cNvPr id="1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17338" y="2658763"/>
                        <a:ext cx="1594859" cy="1102942"/>
                      </a:xfrm>
                      <a:prstGeom prst="rect">
                        <a:avLst/>
                      </a:prstGeom>
                      <a:noFill/>
                      <a:ln>
                        <a:noFill/>
                      </a:ln>
                      <a:effectLst/>
                    </p:spPr>
                  </p:pic>
                </p:oleObj>
              </mc:Fallback>
            </mc:AlternateContent>
          </a:graphicData>
        </a:graphic>
      </p:graphicFrame>
      <p:graphicFrame>
        <p:nvGraphicFramePr>
          <p:cNvPr id="12" name="Object 6"/>
          <p:cNvGraphicFramePr>
            <a:graphicFrameLocks noChangeAspect="1"/>
          </p:cNvGraphicFramePr>
          <p:nvPr>
            <p:extLst>
              <p:ext uri="{D42A27DB-BD31-4B8C-83A1-F6EECF244321}">
                <p14:modId xmlns:p14="http://schemas.microsoft.com/office/powerpoint/2010/main" val="2978647860"/>
              </p:ext>
            </p:extLst>
          </p:nvPr>
        </p:nvGraphicFramePr>
        <p:xfrm>
          <a:off x="1517338" y="4309310"/>
          <a:ext cx="1948118" cy="813742"/>
        </p:xfrm>
        <a:graphic>
          <a:graphicData uri="http://schemas.openxmlformats.org/presentationml/2006/ole">
            <mc:AlternateContent xmlns:mc="http://schemas.openxmlformats.org/markup-compatibility/2006">
              <mc:Choice xmlns:v="urn:schemas-microsoft-com:vml" Requires="v">
                <p:oleObj spid="_x0000_s2248" name="Equation" r:id="rId11" imgW="1244600" imgH="520700" progId="Equation.DSMT4">
                  <p:embed/>
                </p:oleObj>
              </mc:Choice>
              <mc:Fallback>
                <p:oleObj name="Equation" r:id="rId11" imgW="1244600" imgH="520700" progId="Equation.DSMT4">
                  <p:embed/>
                  <p:pic>
                    <p:nvPicPr>
                      <p:cNvPr id="12"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17338" y="4309310"/>
                        <a:ext cx="1948118" cy="813742"/>
                      </a:xfrm>
                      <a:prstGeom prst="rect">
                        <a:avLst/>
                      </a:prstGeom>
                      <a:noFill/>
                      <a:ln>
                        <a:noFill/>
                      </a:ln>
                      <a:effectLst/>
                    </p:spPr>
                  </p:pic>
                </p:oleObj>
              </mc:Fallback>
            </mc:AlternateContent>
          </a:graphicData>
        </a:graphic>
      </p:graphicFrame>
      <p:sp>
        <p:nvSpPr>
          <p:cNvPr id="13" name="TextBox 9"/>
          <p:cNvSpPr txBox="1">
            <a:spLocks noChangeArrowheads="1"/>
          </p:cNvSpPr>
          <p:nvPr/>
        </p:nvSpPr>
        <p:spPr bwMode="auto">
          <a:xfrm>
            <a:off x="828526" y="3823792"/>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1800" dirty="0">
                <a:solidFill>
                  <a:schemeClr val="accent1"/>
                </a:solidFill>
                <a:latin typeface="Times New Roman" panose="02020603050405020304" pitchFamily="18" charset="0"/>
                <a:ea typeface="Palatino Linotype" charset="0"/>
                <a:cs typeface="Times New Roman" panose="02020603050405020304" pitchFamily="18" charset="0"/>
              </a:rPr>
              <a:t>or</a:t>
            </a:r>
          </a:p>
        </p:txBody>
      </p:sp>
      <p:sp>
        <p:nvSpPr>
          <p:cNvPr id="14" name="TextBox 9"/>
          <p:cNvSpPr txBox="1">
            <a:spLocks noChangeArrowheads="1"/>
          </p:cNvSpPr>
          <p:nvPr/>
        </p:nvSpPr>
        <p:spPr bwMode="auto">
          <a:xfrm>
            <a:off x="348448" y="5367712"/>
            <a:ext cx="84471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rgbClr val="000000"/>
                </a:solidFill>
                <a:latin typeface="Gill Sans" charset="0"/>
                <a:ea typeface="Gill Sans" charset="0"/>
                <a:cs typeface="Gill Sans" charset="0"/>
                <a:sym typeface="Gill Sans" charset="0"/>
              </a:defRPr>
            </a:lvl1pPr>
            <a:lvl2pPr marL="37931725" indent="-37474525" eaLnBrk="0" hangingPunct="0">
              <a:defRPr sz="3200">
                <a:solidFill>
                  <a:srgbClr val="000000"/>
                </a:solidFill>
                <a:latin typeface="Gill Sans" charset="0"/>
                <a:ea typeface="Gill Sans" charset="0"/>
                <a:cs typeface="Gill Sans" charset="0"/>
                <a:sym typeface="Gill Sans" charset="0"/>
              </a:defRPr>
            </a:lvl2pPr>
            <a:lvl3pPr eaLnBrk="0" hangingPunct="0">
              <a:defRPr sz="3200">
                <a:solidFill>
                  <a:srgbClr val="000000"/>
                </a:solidFill>
                <a:latin typeface="Gill Sans" charset="0"/>
                <a:ea typeface="Gill Sans" charset="0"/>
                <a:cs typeface="Gill Sans" charset="0"/>
                <a:sym typeface="Gill Sans" charset="0"/>
              </a:defRPr>
            </a:lvl3pPr>
            <a:lvl4pPr eaLnBrk="0" hangingPunct="0">
              <a:defRPr sz="3200">
                <a:solidFill>
                  <a:srgbClr val="000000"/>
                </a:solidFill>
                <a:latin typeface="Gill Sans" charset="0"/>
                <a:ea typeface="Gill Sans" charset="0"/>
                <a:cs typeface="Gill Sans" charset="0"/>
                <a:sym typeface="Gill Sans" charset="0"/>
              </a:defRPr>
            </a:lvl4pPr>
            <a:lvl5pPr eaLnBrk="0" hangingPunct="0">
              <a:defRPr sz="3200">
                <a:solidFill>
                  <a:srgbClr val="000000"/>
                </a:solidFill>
                <a:latin typeface="Gill Sans" charset="0"/>
                <a:ea typeface="Gill Sans" charset="0"/>
                <a:cs typeface="Gill Sans" charset="0"/>
                <a:sym typeface="Gill Sans" charset="0"/>
              </a:defRPr>
            </a:lvl5pPr>
            <a:lvl6pPr marL="4572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6pPr>
            <a:lvl7pPr marL="9144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7pPr>
            <a:lvl8pPr marL="13716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8pPr>
            <a:lvl9pPr marL="1828800" eaLnBrk="0" fontAlgn="base" hangingPunct="0">
              <a:spcBef>
                <a:spcPct val="0"/>
              </a:spcBef>
              <a:spcAft>
                <a:spcPct val="0"/>
              </a:spcAft>
              <a:defRPr sz="3200">
                <a:solidFill>
                  <a:srgbClr val="000000"/>
                </a:solidFill>
                <a:latin typeface="Gill Sans" charset="0"/>
                <a:ea typeface="Gill Sans" charset="0"/>
                <a:cs typeface="Gill Sans" charset="0"/>
                <a:sym typeface="Gill Sans" charset="0"/>
              </a:defRPr>
            </a:lvl9pPr>
          </a:lstStyle>
          <a:p>
            <a:pPr algn="l" eaLnBrk="1" hangingPunct="1"/>
            <a:r>
              <a:rPr lang="en-US" altLang="en-US" sz="2000" dirty="0">
                <a:solidFill>
                  <a:srgbClr val="FF0000"/>
                </a:solidFill>
                <a:latin typeface="Apple Chancery" panose="03020702040506060504" pitchFamily="66" charset="-79"/>
                <a:ea typeface="Palatino Linotype" charset="0"/>
                <a:cs typeface="Apple Chancery" panose="03020702040506060504" pitchFamily="66" charset="-79"/>
              </a:rPr>
              <a:t>Shazam! </a:t>
            </a:r>
            <a:r>
              <a:rPr lang="en-US" altLang="en-US" sz="2000" dirty="0">
                <a:solidFill>
                  <a:schemeClr val="tx1"/>
                </a:solidFill>
                <a:latin typeface="Times New Roman" panose="02020603050405020304" pitchFamily="18" charset="0"/>
                <a:ea typeface="Palatino Linotype" charset="0"/>
                <a:cs typeface="Times New Roman" panose="02020603050405020304" pitchFamily="18" charset="0"/>
              </a:rPr>
              <a:t>It </a:t>
            </a:r>
            <a:r>
              <a:rPr lang="en-US" altLang="en-US" sz="2000" dirty="0">
                <a:solidFill>
                  <a:srgbClr val="2047C2"/>
                </a:solidFill>
                <a:latin typeface="Times New Roman" panose="02020603050405020304" pitchFamily="18" charset="0"/>
                <a:ea typeface="Palatino Linotype" charset="0"/>
                <a:cs typeface="Times New Roman" panose="02020603050405020304" pitchFamily="18" charset="0"/>
              </a:rPr>
              <a:t>doesn’t matter which approach you use</a:t>
            </a:r>
            <a:r>
              <a:rPr lang="en-US" altLang="en-US" sz="2000" dirty="0">
                <a:solidFill>
                  <a:schemeClr val="tx1"/>
                </a:solidFill>
                <a:latin typeface="Times New Roman" panose="02020603050405020304" pitchFamily="18" charset="0"/>
                <a:ea typeface="Palatino Linotype" charset="0"/>
                <a:cs typeface="Times New Roman" panose="02020603050405020304" pitchFamily="18" charset="0"/>
              </a:rPr>
              <a:t>, you get the same value for the body’s angular momentum.</a:t>
            </a:r>
          </a:p>
        </p:txBody>
      </p:sp>
      <p:sp>
        <p:nvSpPr>
          <p:cNvPr id="15" name="TextBox 14">
            <a:extLst>
              <a:ext uri="{FF2B5EF4-FFF2-40B4-BE49-F238E27FC236}">
                <a16:creationId xmlns:a16="http://schemas.microsoft.com/office/drawing/2014/main" id="{EE0B1970-A39B-6849-B79C-2BC134B3B480}"/>
              </a:ext>
            </a:extLst>
          </p:cNvPr>
          <p:cNvSpPr txBox="1"/>
          <p:nvPr/>
        </p:nvSpPr>
        <p:spPr>
          <a:xfrm>
            <a:off x="8585201" y="6427113"/>
            <a:ext cx="444499" cy="276999"/>
          </a:xfrm>
          <a:prstGeom prst="rect">
            <a:avLst/>
          </a:prstGeom>
          <a:noFill/>
        </p:spPr>
        <p:txBody>
          <a:bodyPr wrap="square" rtlCol="0">
            <a:spAutoFit/>
          </a:bodyPr>
          <a:lstStyle/>
          <a:p>
            <a:r>
              <a:rPr lang="en-US" sz="1200" dirty="0">
                <a:latin typeface="Times New Roman"/>
                <a:cs typeface="Times New Roman"/>
              </a:rPr>
              <a:t>8.)</a:t>
            </a:r>
          </a:p>
        </p:txBody>
      </p:sp>
    </p:spTree>
    <p:extLst>
      <p:ext uri="{BB962C8B-B14F-4D97-AF65-F5344CB8AC3E}">
        <p14:creationId xmlns:p14="http://schemas.microsoft.com/office/powerpoint/2010/main" val="158805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angular momentum</a:t>
            </a:r>
          </a:p>
        </p:txBody>
      </p:sp>
      <p:sp>
        <p:nvSpPr>
          <p:cNvPr id="3" name="Content Placeholder 2"/>
          <p:cNvSpPr>
            <a:spLocks noGrp="1"/>
          </p:cNvSpPr>
          <p:nvPr>
            <p:ph idx="1"/>
          </p:nvPr>
        </p:nvSpPr>
        <p:spPr>
          <a:xfrm>
            <a:off x="457200" y="1411474"/>
            <a:ext cx="8229600" cy="781299"/>
          </a:xfrm>
        </p:spPr>
        <p:txBody>
          <a:bodyPr/>
          <a:lstStyle/>
          <a:p>
            <a:pPr marL="0" indent="0">
              <a:buNone/>
            </a:pPr>
            <a:r>
              <a:rPr lang="en-US" dirty="0">
                <a:solidFill>
                  <a:srgbClr val="FF0000"/>
                </a:solidFill>
                <a:latin typeface="Apple Chancery" panose="03020702040506060504" pitchFamily="66" charset="-79"/>
                <a:cs typeface="Apple Chancery" panose="03020702040506060504" pitchFamily="66" charset="-79"/>
              </a:rPr>
              <a:t>A few units ago</a:t>
            </a:r>
            <a:r>
              <a:rPr lang="en-US" sz="2000" dirty="0"/>
              <a:t>, we </a:t>
            </a:r>
            <a:r>
              <a:rPr lang="en-US" sz="2000" dirty="0">
                <a:solidFill>
                  <a:srgbClr val="2047C2"/>
                </a:solidFill>
              </a:rPr>
              <a:t>started with </a:t>
            </a:r>
            <a:r>
              <a:rPr lang="en-US" sz="2000" dirty="0">
                <a:solidFill>
                  <a:srgbClr val="FF0000"/>
                </a:solidFill>
              </a:rPr>
              <a:t>Newton’s 2</a:t>
            </a:r>
            <a:r>
              <a:rPr lang="en-US" sz="2000" baseline="30000" dirty="0">
                <a:solidFill>
                  <a:srgbClr val="FF0000"/>
                </a:solidFill>
              </a:rPr>
              <a:t>nd</a:t>
            </a:r>
            <a:r>
              <a:rPr lang="en-US" sz="2000" dirty="0">
                <a:solidFill>
                  <a:srgbClr val="FF0000"/>
                </a:solidFill>
              </a:rPr>
              <a:t> Law </a:t>
            </a:r>
            <a:r>
              <a:rPr lang="en-US" sz="2000" dirty="0"/>
              <a:t>and </a:t>
            </a:r>
            <a:r>
              <a:rPr lang="en-US" sz="2000" dirty="0">
                <a:solidFill>
                  <a:srgbClr val="2047C2"/>
                </a:solidFill>
              </a:rPr>
              <a:t>did some rearranging</a:t>
            </a:r>
            <a:r>
              <a:rPr lang="en-US" sz="2000" dirty="0"/>
              <a:t> to </a:t>
            </a:r>
            <a:r>
              <a:rPr lang="en-US" sz="2000" dirty="0">
                <a:solidFill>
                  <a:srgbClr val="2047C2"/>
                </a:solidFill>
              </a:rPr>
              <a:t>come up with </a:t>
            </a:r>
            <a:r>
              <a:rPr lang="en-US" sz="2000" dirty="0"/>
              <a:t>the relationship</a:t>
            </a:r>
          </a:p>
        </p:txBody>
      </p:sp>
      <p:graphicFrame>
        <p:nvGraphicFramePr>
          <p:cNvPr id="4" name="Object 2"/>
          <p:cNvGraphicFramePr>
            <a:graphicFrameLocks noChangeAspect="1"/>
          </p:cNvGraphicFramePr>
          <p:nvPr>
            <p:extLst>
              <p:ext uri="{D42A27DB-BD31-4B8C-83A1-F6EECF244321}">
                <p14:modId xmlns:p14="http://schemas.microsoft.com/office/powerpoint/2010/main" val="4061389910"/>
              </p:ext>
            </p:extLst>
          </p:nvPr>
        </p:nvGraphicFramePr>
        <p:xfrm>
          <a:off x="2133600" y="2232884"/>
          <a:ext cx="1079500" cy="696959"/>
        </p:xfrm>
        <a:graphic>
          <a:graphicData uri="http://schemas.openxmlformats.org/presentationml/2006/ole">
            <mc:AlternateContent xmlns:mc="http://schemas.openxmlformats.org/markup-compatibility/2006">
              <mc:Choice xmlns:v="urn:schemas-microsoft-com:vml" Requires="v">
                <p:oleObj spid="_x0000_s3190" name="Equation" r:id="rId3" imgW="609600" imgH="393700" progId="Equation.DSMT4">
                  <p:embed/>
                </p:oleObj>
              </mc:Choice>
              <mc:Fallback>
                <p:oleObj name="Equation" r:id="rId3" imgW="609600" imgH="393700" progId="Equation.DSMT4">
                  <p:embed/>
                  <p:pic>
                    <p:nvPicPr>
                      <p:cNvPr id="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232884"/>
                        <a:ext cx="1079500" cy="696959"/>
                      </a:xfrm>
                      <a:prstGeom prst="rect">
                        <a:avLst/>
                      </a:prstGeom>
                      <a:noFill/>
                      <a:ln>
                        <a:noFill/>
                      </a:ln>
                      <a:effectLst/>
                    </p:spPr>
                  </p:pic>
                </p:oleObj>
              </mc:Fallback>
            </mc:AlternateContent>
          </a:graphicData>
        </a:graphic>
      </p:graphicFrame>
      <p:graphicFrame>
        <p:nvGraphicFramePr>
          <p:cNvPr id="5" name="Object 3"/>
          <p:cNvGraphicFramePr>
            <a:graphicFrameLocks noChangeAspect="1"/>
          </p:cNvGraphicFramePr>
          <p:nvPr>
            <p:extLst>
              <p:ext uri="{D42A27DB-BD31-4B8C-83A1-F6EECF244321}">
                <p14:modId xmlns:p14="http://schemas.microsoft.com/office/powerpoint/2010/main" val="962422025"/>
              </p:ext>
            </p:extLst>
          </p:nvPr>
        </p:nvGraphicFramePr>
        <p:xfrm>
          <a:off x="4328930" y="2420280"/>
          <a:ext cx="1193800" cy="405329"/>
        </p:xfrm>
        <a:graphic>
          <a:graphicData uri="http://schemas.openxmlformats.org/presentationml/2006/ole">
            <mc:AlternateContent xmlns:mc="http://schemas.openxmlformats.org/markup-compatibility/2006">
              <mc:Choice xmlns:v="urn:schemas-microsoft-com:vml" Requires="v">
                <p:oleObj spid="_x0000_s3191" name="Equation" r:id="rId5" imgW="596900" imgH="203200" progId="Equation.DSMT4">
                  <p:embed/>
                </p:oleObj>
              </mc:Choice>
              <mc:Fallback>
                <p:oleObj name="Equation" r:id="rId5" imgW="596900" imgH="203200" progId="Equation.DSMT4">
                  <p:embed/>
                  <p:pic>
                    <p:nvPicPr>
                      <p:cNvPr id="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8930" y="2420280"/>
                        <a:ext cx="1193800" cy="405329"/>
                      </a:xfrm>
                      <a:prstGeom prst="rect">
                        <a:avLst/>
                      </a:prstGeom>
                      <a:solidFill>
                        <a:schemeClr val="accent1">
                          <a:lumMod val="20000"/>
                          <a:lumOff val="80000"/>
                        </a:schemeClr>
                      </a:solidFill>
                      <a:ln>
                        <a:noFill/>
                      </a:ln>
                      <a:effectLst/>
                    </p:spPr>
                  </p:pic>
                </p:oleObj>
              </mc:Fallback>
            </mc:AlternateContent>
          </a:graphicData>
        </a:graphic>
      </p:graphicFrame>
      <p:sp>
        <p:nvSpPr>
          <p:cNvPr id="6" name="Right Arrow 5"/>
          <p:cNvSpPr/>
          <p:nvPr/>
        </p:nvSpPr>
        <p:spPr>
          <a:xfrm>
            <a:off x="3467100" y="2463934"/>
            <a:ext cx="533400" cy="34064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4"/>
          <p:cNvGraphicFramePr>
            <a:graphicFrameLocks noChangeAspect="1"/>
          </p:cNvGraphicFramePr>
          <p:nvPr>
            <p:extLst>
              <p:ext uri="{D42A27DB-BD31-4B8C-83A1-F6EECF244321}">
                <p14:modId xmlns:p14="http://schemas.microsoft.com/office/powerpoint/2010/main" val="210838076"/>
              </p:ext>
            </p:extLst>
          </p:nvPr>
        </p:nvGraphicFramePr>
        <p:xfrm>
          <a:off x="2843847" y="3533211"/>
          <a:ext cx="3252153" cy="457692"/>
        </p:xfrm>
        <a:graphic>
          <a:graphicData uri="http://schemas.openxmlformats.org/presentationml/2006/ole">
            <mc:AlternateContent xmlns:mc="http://schemas.openxmlformats.org/markup-compatibility/2006">
              <mc:Choice xmlns:v="urn:schemas-microsoft-com:vml" Requires="v">
                <p:oleObj spid="_x0000_s3192" name="Equation" r:id="rId7" imgW="1892300" imgH="266700" progId="Equation.DSMT4">
                  <p:embed/>
                </p:oleObj>
              </mc:Choice>
              <mc:Fallback>
                <p:oleObj name="Equation" r:id="rId7" imgW="1892300" imgH="266700" progId="Equation.DSMT4">
                  <p:embed/>
                  <p:pic>
                    <p:nvPicPr>
                      <p:cNvPr id="7"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3847" y="3533211"/>
                        <a:ext cx="3252153" cy="457692"/>
                      </a:xfrm>
                      <a:prstGeom prst="rect">
                        <a:avLst/>
                      </a:prstGeom>
                      <a:solidFill>
                        <a:schemeClr val="accent1">
                          <a:lumMod val="20000"/>
                          <a:lumOff val="80000"/>
                        </a:schemeClr>
                      </a:solidFill>
                      <a:ln>
                        <a:noFill/>
                      </a:ln>
                      <a:effectLst/>
                    </p:spPr>
                  </p:pic>
                </p:oleObj>
              </mc:Fallback>
            </mc:AlternateContent>
          </a:graphicData>
        </a:graphic>
      </p:graphicFrame>
      <mc:AlternateContent xmlns:mc="http://schemas.openxmlformats.org/markup-compatibility/2006" xmlns:a14="http://schemas.microsoft.com/office/drawing/2010/main">
        <mc:Choice Requires="a14">
          <p:sp>
            <p:nvSpPr>
              <p:cNvPr id="8" name="TextBox 7"/>
              <p:cNvSpPr txBox="1"/>
              <p:nvPr/>
            </p:nvSpPr>
            <p:spPr>
              <a:xfrm>
                <a:off x="633211" y="4746366"/>
                <a:ext cx="1239314" cy="6360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i="1" smtClean="0">
                              <a:latin typeface="Cambria Math" panose="02040503050406030204" pitchFamily="18" charset="0"/>
                            </a:rPr>
                          </m:ctrlPr>
                        </m:sSubPr>
                        <m:e>
                          <m:r>
                            <a:rPr lang="en-US" sz="2200" i="1" smtClean="0">
                              <a:latin typeface="Cambria Math" charset="0"/>
                              <a:ea typeface="Cambria Math" charset="0"/>
                              <a:cs typeface="Cambria Math" charset="0"/>
                            </a:rPr>
                            <m:t>𝜏</m:t>
                          </m:r>
                        </m:e>
                        <m:sub>
                          <m:r>
                            <a:rPr lang="en-US" sz="2200" b="0" i="1" smtClean="0">
                              <a:latin typeface="Cambria Math" charset="0"/>
                            </a:rPr>
                            <m:t>𝑛𝑒𝑡</m:t>
                          </m:r>
                        </m:sub>
                      </m:sSub>
                      <m:r>
                        <a:rPr lang="en-US" sz="2200" b="0" i="1" smtClean="0">
                          <a:latin typeface="Cambria Math" charset="0"/>
                        </a:rPr>
                        <m:t>=</m:t>
                      </m:r>
                      <m:f>
                        <m:fPr>
                          <m:ctrlPr>
                            <a:rPr lang="mr-IN" sz="2200" b="0" i="1" smtClean="0">
                              <a:latin typeface="Cambria Math" panose="02040503050406030204" pitchFamily="18" charset="0"/>
                            </a:rPr>
                          </m:ctrlPr>
                        </m:fPr>
                        <m:num>
                          <m:r>
                            <a:rPr lang="mr-IN" sz="2200" b="0" i="1" smtClean="0">
                              <a:latin typeface="Cambria Math" charset="0"/>
                              <a:ea typeface="Cambria Math" charset="0"/>
                              <a:cs typeface="Cambria Math" charset="0"/>
                            </a:rPr>
                            <m:t>∆</m:t>
                          </m:r>
                          <m:r>
                            <a:rPr lang="en-US" sz="2200" b="0" i="1" smtClean="0">
                              <a:latin typeface="Cambria Math" charset="0"/>
                              <a:ea typeface="Cambria Math" charset="0"/>
                              <a:cs typeface="Cambria Math" charset="0"/>
                            </a:rPr>
                            <m:t>𝐿</m:t>
                          </m:r>
                        </m:num>
                        <m:den>
                          <m:r>
                            <a:rPr lang="mr-IN" sz="2200" b="0" i="1" smtClean="0">
                              <a:latin typeface="Cambria Math" charset="0"/>
                              <a:ea typeface="Cambria Math" charset="0"/>
                              <a:cs typeface="Cambria Math" charset="0"/>
                            </a:rPr>
                            <m:t>∆</m:t>
                          </m:r>
                          <m:r>
                            <a:rPr lang="en-US" sz="2200" b="0" i="1" smtClean="0">
                              <a:latin typeface="Cambria Math" charset="0"/>
                              <a:ea typeface="Cambria Math" charset="0"/>
                              <a:cs typeface="Cambria Math" charset="0"/>
                            </a:rPr>
                            <m:t>𝑡</m:t>
                          </m:r>
                        </m:den>
                      </m:f>
                    </m:oMath>
                  </m:oMathPara>
                </a14:m>
                <a:endParaRPr lang="en-US" sz="2200" dirty="0"/>
              </a:p>
            </p:txBody>
          </p:sp>
        </mc:Choice>
        <mc:Fallback xmlns="">
          <p:sp>
            <p:nvSpPr>
              <p:cNvPr id="8" name="TextBox 7"/>
              <p:cNvSpPr txBox="1">
                <a:spLocks noRot="1" noChangeAspect="1" noMove="1" noResize="1" noEditPoints="1" noAdjustHandles="1" noChangeArrowheads="1" noChangeShapeType="1" noTextEdit="1"/>
              </p:cNvSpPr>
              <p:nvPr/>
            </p:nvSpPr>
            <p:spPr>
              <a:xfrm>
                <a:off x="633211" y="4746366"/>
                <a:ext cx="1239314" cy="636008"/>
              </a:xfrm>
              <a:prstGeom prst="rect">
                <a:avLst/>
              </a:prstGeom>
              <a:blipFill>
                <a:blip r:embed="rId9"/>
                <a:stretch>
                  <a:fillRect l="-2041" t="-1961" r="-4082" b="-13725"/>
                </a:stretch>
              </a:blipFill>
            </p:spPr>
            <p:txBody>
              <a:bodyPr/>
              <a:lstStyle/>
              <a:p>
                <a:r>
                  <a:rPr lang="en-US">
                    <a:noFill/>
                  </a:rPr>
                  <a:t> </a:t>
                </a:r>
              </a:p>
            </p:txBody>
          </p:sp>
        </mc:Fallback>
      </mc:AlternateContent>
      <p:sp>
        <p:nvSpPr>
          <p:cNvPr id="9" name="Right Arrow 8"/>
          <p:cNvSpPr/>
          <p:nvPr/>
        </p:nvSpPr>
        <p:spPr>
          <a:xfrm>
            <a:off x="2104461" y="4894045"/>
            <a:ext cx="533400" cy="34064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2923088" y="4896140"/>
                <a:ext cx="1405842" cy="384721"/>
              </a:xfrm>
              <a:prstGeom prst="rect">
                <a:avLst/>
              </a:prstGeom>
              <a:solidFill>
                <a:srgbClr val="FFC000"/>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500" i="1" smtClean="0">
                          <a:latin typeface="Cambria Math" charset="0"/>
                          <a:ea typeface="Cambria Math" charset="0"/>
                          <a:cs typeface="Cambria Math" charset="0"/>
                        </a:rPr>
                        <m:t>𝜏</m:t>
                      </m:r>
                      <m:r>
                        <a:rPr lang="en-US" sz="2500" i="1" smtClean="0">
                          <a:latin typeface="Cambria Math" charset="0"/>
                          <a:ea typeface="Cambria Math" charset="0"/>
                          <a:cs typeface="Cambria Math" charset="0"/>
                        </a:rPr>
                        <m:t>∆</m:t>
                      </m:r>
                      <m:r>
                        <a:rPr lang="en-US" sz="2500" b="0" i="1" smtClean="0">
                          <a:latin typeface="Cambria Math" charset="0"/>
                          <a:ea typeface="Cambria Math" charset="0"/>
                          <a:cs typeface="Cambria Math" charset="0"/>
                        </a:rPr>
                        <m:t>𝑡</m:t>
                      </m:r>
                      <m:r>
                        <a:rPr lang="en-US" sz="2500" b="0" i="1" smtClean="0">
                          <a:latin typeface="Cambria Math" charset="0"/>
                          <a:ea typeface="Cambria Math" charset="0"/>
                          <a:cs typeface="Cambria Math" charset="0"/>
                        </a:rPr>
                        <m:t>=∆</m:t>
                      </m:r>
                      <m:r>
                        <a:rPr lang="en-US" sz="2500" b="0" i="1" smtClean="0">
                          <a:latin typeface="Cambria Math" charset="0"/>
                          <a:ea typeface="Cambria Math" charset="0"/>
                          <a:cs typeface="Cambria Math" charset="0"/>
                        </a:rPr>
                        <m:t>𝐿</m:t>
                      </m:r>
                    </m:oMath>
                  </m:oMathPara>
                </a14:m>
                <a:endParaRPr lang="en-US" sz="2500" dirty="0"/>
              </a:p>
            </p:txBody>
          </p:sp>
        </mc:Choice>
        <mc:Fallback xmlns="">
          <p:sp>
            <p:nvSpPr>
              <p:cNvPr id="10" name="TextBox 9"/>
              <p:cNvSpPr txBox="1">
                <a:spLocks noRot="1" noChangeAspect="1" noMove="1" noResize="1" noEditPoints="1" noAdjustHandles="1" noChangeArrowheads="1" noChangeShapeType="1" noTextEdit="1"/>
              </p:cNvSpPr>
              <p:nvPr/>
            </p:nvSpPr>
            <p:spPr>
              <a:xfrm>
                <a:off x="2923088" y="4896140"/>
                <a:ext cx="1405842" cy="384721"/>
              </a:xfrm>
              <a:prstGeom prst="rect">
                <a:avLst/>
              </a:prstGeom>
              <a:blipFill>
                <a:blip r:embed="rId10"/>
                <a:stretch>
                  <a:fillRect r="-1786" b="-6452"/>
                </a:stretch>
              </a:blipFill>
            </p:spPr>
            <p:txBody>
              <a:bodyPr/>
              <a:lstStyle/>
              <a:p>
                <a:r>
                  <a:rPr lang="en-US">
                    <a:noFill/>
                  </a:rPr>
                  <a:t> </a:t>
                </a:r>
              </a:p>
            </p:txBody>
          </p:sp>
        </mc:Fallback>
      </mc:AlternateContent>
      <p:sp>
        <p:nvSpPr>
          <p:cNvPr id="11" name="Right Arrow 10"/>
          <p:cNvSpPr/>
          <p:nvPr/>
        </p:nvSpPr>
        <p:spPr>
          <a:xfrm>
            <a:off x="3494468" y="5774701"/>
            <a:ext cx="533400" cy="34064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2" name="TextBox 11"/>
              <p:cNvSpPr txBox="1"/>
              <p:nvPr/>
            </p:nvSpPr>
            <p:spPr>
              <a:xfrm>
                <a:off x="4228345" y="5734657"/>
                <a:ext cx="3155607" cy="415563"/>
              </a:xfrm>
              <a:prstGeom prst="rect">
                <a:avLst/>
              </a:prstGeom>
              <a:solidFill>
                <a:srgbClr val="FFC000"/>
              </a:solidFill>
            </p:spPr>
            <p:txBody>
              <a:bodyPr wrap="none" lIns="0" tIns="0" rIns="0" bIns="0" rtlCol="0">
                <a:spAutoFit/>
              </a:bodyPr>
              <a:lstStyle/>
              <a:p>
                <a14:m>
                  <m:oMath xmlns:m="http://schemas.openxmlformats.org/officeDocument/2006/math">
                    <m:nary>
                      <m:naryPr>
                        <m:chr m:val="∑"/>
                        <m:subHide m:val="on"/>
                        <m:supHide m:val="on"/>
                        <m:ctrlPr>
                          <a:rPr lang="en-US" sz="2500" i="1" smtClean="0">
                            <a:latin typeface="Cambria Math" panose="02040503050406030204" pitchFamily="18" charset="0"/>
                          </a:rPr>
                        </m:ctrlPr>
                      </m:naryPr>
                      <m:sub/>
                      <m:sup/>
                      <m:e>
                        <m:sSub>
                          <m:sSubPr>
                            <m:ctrlPr>
                              <a:rPr lang="en-US" sz="2500" i="1" smtClean="0">
                                <a:latin typeface="Cambria Math" panose="02040503050406030204" pitchFamily="18" charset="0"/>
                              </a:rPr>
                            </m:ctrlPr>
                          </m:sSubPr>
                          <m:e>
                            <m:r>
                              <a:rPr lang="en-US" sz="2500" b="0" i="1" smtClean="0">
                                <a:latin typeface="Cambria Math" charset="0"/>
                              </a:rPr>
                              <m:t>𝐿</m:t>
                            </m:r>
                          </m:e>
                          <m:sub>
                            <m:r>
                              <a:rPr lang="en-US" sz="2500" b="0" i="1" smtClean="0">
                                <a:latin typeface="Cambria Math" charset="0"/>
                              </a:rPr>
                              <m:t>𝑖</m:t>
                            </m:r>
                          </m:sub>
                        </m:sSub>
                        <m:r>
                          <a:rPr lang="en-US" sz="2500" b="0" i="1" smtClean="0">
                            <a:latin typeface="Cambria Math" charset="0"/>
                          </a:rPr>
                          <m:t>+</m:t>
                        </m:r>
                        <m:nary>
                          <m:naryPr>
                            <m:chr m:val="∑"/>
                            <m:subHide m:val="on"/>
                            <m:supHide m:val="on"/>
                            <m:ctrlPr>
                              <a:rPr lang="en-US" sz="2500" b="0" i="1" smtClean="0">
                                <a:latin typeface="Cambria Math" panose="02040503050406030204" pitchFamily="18" charset="0"/>
                              </a:rPr>
                            </m:ctrlPr>
                          </m:naryPr>
                          <m:sub/>
                          <m:sup/>
                          <m:e>
                            <m:sSub>
                              <m:sSubPr>
                                <m:ctrlPr>
                                  <a:rPr lang="en-US" sz="2500" b="0" i="1" smtClean="0">
                                    <a:latin typeface="Cambria Math" panose="02040503050406030204" pitchFamily="18" charset="0"/>
                                  </a:rPr>
                                </m:ctrlPr>
                              </m:sSubPr>
                              <m:e>
                                <m:r>
                                  <a:rPr lang="en-US" sz="2500" b="0" i="1" smtClean="0">
                                    <a:latin typeface="Cambria Math" charset="0"/>
                                    <a:ea typeface="Cambria Math" charset="0"/>
                                    <a:cs typeface="Cambria Math" charset="0"/>
                                  </a:rPr>
                                  <m:t>𝜏</m:t>
                                </m:r>
                              </m:e>
                              <m:sub>
                                <m:r>
                                  <a:rPr lang="en-US" sz="2500" b="0" i="1" smtClean="0">
                                    <a:latin typeface="Cambria Math" charset="0"/>
                                  </a:rPr>
                                  <m:t>𝑒𝑥𝑡</m:t>
                                </m:r>
                              </m:sub>
                            </m:sSub>
                            <m:r>
                              <a:rPr lang="en-US" sz="2500" b="0" i="1" smtClean="0">
                                <a:latin typeface="Cambria Math" charset="0"/>
                                <a:ea typeface="Cambria Math" charset="0"/>
                                <a:cs typeface="Cambria Math" charset="0"/>
                              </a:rPr>
                              <m:t>∆</m:t>
                            </m:r>
                            <m:r>
                              <a:rPr lang="en-US" sz="2500" b="0" i="1" smtClean="0">
                                <a:latin typeface="Cambria Math" charset="0"/>
                                <a:ea typeface="Cambria Math" charset="0"/>
                                <a:cs typeface="Cambria Math" charset="0"/>
                              </a:rPr>
                              <m:t>𝑡</m:t>
                            </m:r>
                          </m:e>
                        </m:nary>
                        <m:r>
                          <a:rPr lang="en-US" sz="2500" b="0" i="1" smtClean="0">
                            <a:latin typeface="Cambria Math" charset="0"/>
                          </a:rPr>
                          <m:t>=</m:t>
                        </m:r>
                        <m:nary>
                          <m:naryPr>
                            <m:chr m:val="∑"/>
                            <m:subHide m:val="on"/>
                            <m:supHide m:val="on"/>
                            <m:ctrlPr>
                              <a:rPr lang="en-US" sz="2500" b="0" i="1" smtClean="0">
                                <a:latin typeface="Cambria Math" panose="02040503050406030204" pitchFamily="18" charset="0"/>
                              </a:rPr>
                            </m:ctrlPr>
                          </m:naryPr>
                          <m:sub/>
                          <m:sup/>
                          <m:e>
                            <m:sSub>
                              <m:sSubPr>
                                <m:ctrlPr>
                                  <a:rPr lang="en-US" sz="2500" b="0" i="1" smtClean="0">
                                    <a:latin typeface="Cambria Math" panose="02040503050406030204" pitchFamily="18" charset="0"/>
                                  </a:rPr>
                                </m:ctrlPr>
                              </m:sSubPr>
                              <m:e>
                                <m:r>
                                  <a:rPr lang="en-US" sz="2500" b="0" i="1" smtClean="0">
                                    <a:latin typeface="Cambria Math" charset="0"/>
                                  </a:rPr>
                                  <m:t>𝐿</m:t>
                                </m:r>
                              </m:e>
                              <m:sub>
                                <m:r>
                                  <a:rPr lang="en-US" sz="2500" b="0" i="1" smtClean="0">
                                    <a:latin typeface="Cambria Math" charset="0"/>
                                  </a:rPr>
                                  <m:t>𝑓</m:t>
                                </m:r>
                              </m:sub>
                            </m:sSub>
                          </m:e>
                        </m:nary>
                      </m:e>
                    </m:nary>
                  </m:oMath>
                </a14:m>
                <a:r>
                  <a:rPr lang="en-US" sz="2500" dirty="0"/>
                  <a:t> </a:t>
                </a:r>
              </a:p>
            </p:txBody>
          </p:sp>
        </mc:Choice>
        <mc:Fallback xmlns="">
          <p:sp>
            <p:nvSpPr>
              <p:cNvPr id="12" name="TextBox 11"/>
              <p:cNvSpPr txBox="1">
                <a:spLocks noRot="1" noChangeAspect="1" noMove="1" noResize="1" noEditPoints="1" noAdjustHandles="1" noChangeArrowheads="1" noChangeShapeType="1" noTextEdit="1"/>
              </p:cNvSpPr>
              <p:nvPr/>
            </p:nvSpPr>
            <p:spPr>
              <a:xfrm>
                <a:off x="4228345" y="5734657"/>
                <a:ext cx="3155607" cy="415563"/>
              </a:xfrm>
              <a:prstGeom prst="rect">
                <a:avLst/>
              </a:prstGeom>
              <a:blipFill>
                <a:blip r:embed="rId11"/>
                <a:stretch>
                  <a:fillRect l="-18876" t="-150000" b="-226471"/>
                </a:stretch>
              </a:blipFill>
            </p:spPr>
            <p:txBody>
              <a:bodyPr/>
              <a:lstStyle/>
              <a:p>
                <a:r>
                  <a:rPr lang="en-US">
                    <a:noFill/>
                  </a:rPr>
                  <a:t> </a:t>
                </a:r>
              </a:p>
            </p:txBody>
          </p:sp>
        </mc:Fallback>
      </mc:AlternateContent>
      <p:sp>
        <p:nvSpPr>
          <p:cNvPr id="14" name="Content Placeholder 2">
            <a:extLst>
              <a:ext uri="{FF2B5EF4-FFF2-40B4-BE49-F238E27FC236}">
                <a16:creationId xmlns:a16="http://schemas.microsoft.com/office/drawing/2014/main" id="{F24605B2-AE49-054E-A23E-1609FDDC365C}"/>
              </a:ext>
            </a:extLst>
          </p:cNvPr>
          <p:cNvSpPr txBox="1">
            <a:spLocks/>
          </p:cNvSpPr>
          <p:nvPr/>
        </p:nvSpPr>
        <p:spPr>
          <a:xfrm>
            <a:off x="457200" y="4180918"/>
            <a:ext cx="8229600" cy="489699"/>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0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18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16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dirty="0"/>
          </a:p>
          <a:p>
            <a:pPr marL="0" indent="0">
              <a:buNone/>
            </a:pPr>
            <a:r>
              <a:rPr lang="en-US" sz="8000" dirty="0">
                <a:solidFill>
                  <a:srgbClr val="FF0000"/>
                </a:solidFill>
                <a:latin typeface="Apple Chancery" panose="03020702040506060504" pitchFamily="66" charset="-79"/>
                <a:cs typeface="Apple Chancery" panose="03020702040506060504" pitchFamily="66" charset="-79"/>
              </a:rPr>
              <a:t>So, for </a:t>
            </a:r>
            <a:r>
              <a:rPr lang="en-US" sz="8000" dirty="0">
                <a:solidFill>
                  <a:srgbClr val="2047C2"/>
                </a:solidFill>
              </a:rPr>
              <a:t>rotational motion</a:t>
            </a:r>
            <a:r>
              <a:rPr lang="en-US" sz="8000" dirty="0"/>
              <a:t>:</a:t>
            </a:r>
          </a:p>
        </p:txBody>
      </p:sp>
      <p:sp>
        <p:nvSpPr>
          <p:cNvPr id="15" name="TextBox 14">
            <a:extLst>
              <a:ext uri="{FF2B5EF4-FFF2-40B4-BE49-F238E27FC236}">
                <a16:creationId xmlns:a16="http://schemas.microsoft.com/office/drawing/2014/main" id="{D6C108DE-D0B4-9744-AAD6-E7AF3E8736B5}"/>
              </a:ext>
            </a:extLst>
          </p:cNvPr>
          <p:cNvSpPr txBox="1"/>
          <p:nvPr/>
        </p:nvSpPr>
        <p:spPr>
          <a:xfrm>
            <a:off x="457200" y="3031440"/>
            <a:ext cx="6806672" cy="400110"/>
          </a:xfrm>
          <a:prstGeom prst="rect">
            <a:avLst/>
          </a:prstGeom>
          <a:noFill/>
        </p:spPr>
        <p:txBody>
          <a:bodyPr wrap="none" rtlCol="0">
            <a:spAutoFit/>
          </a:bodyPr>
          <a:lstStyle/>
          <a:p>
            <a:r>
              <a:rPr lang="en-US" sz="2000" dirty="0">
                <a:solidFill>
                  <a:srgbClr val="FF0000"/>
                </a:solidFill>
                <a:latin typeface="Apple Chancery" panose="03020702040506060504" pitchFamily="66" charset="-79"/>
                <a:cs typeface="Apple Chancery" panose="03020702040506060504" pitchFamily="66" charset="-79"/>
              </a:rPr>
              <a:t>From that, </a:t>
            </a:r>
            <a:r>
              <a:rPr lang="en-US" sz="2000" dirty="0">
                <a:latin typeface="Times New Roman" panose="02020603050405020304" pitchFamily="18" charset="0"/>
                <a:cs typeface="Times New Roman" panose="02020603050405020304" pitchFamily="18" charset="0"/>
              </a:rPr>
              <a:t>we </a:t>
            </a:r>
            <a:r>
              <a:rPr lang="en-US" sz="2000" dirty="0">
                <a:solidFill>
                  <a:srgbClr val="2047C2"/>
                </a:solidFill>
                <a:latin typeface="Times New Roman" panose="02020603050405020304" pitchFamily="18" charset="0"/>
                <a:cs typeface="Times New Roman" panose="02020603050405020304" pitchFamily="18" charset="0"/>
              </a:rPr>
              <a:t>got</a:t>
            </a:r>
            <a:r>
              <a:rPr lang="en-US" sz="2000" dirty="0">
                <a:latin typeface="Times New Roman" panose="02020603050405020304" pitchFamily="18" charset="0"/>
                <a:cs typeface="Times New Roman" panose="02020603050405020304" pitchFamily="18" charset="0"/>
              </a:rPr>
              <a:t> the </a:t>
            </a:r>
            <a:r>
              <a:rPr lang="en-US" sz="2000" dirty="0">
                <a:solidFill>
                  <a:srgbClr val="2047C2"/>
                </a:solidFill>
                <a:latin typeface="Times New Roman" panose="02020603050405020304" pitchFamily="18" charset="0"/>
                <a:cs typeface="Times New Roman" panose="02020603050405020304" pitchFamily="18" charset="0"/>
              </a:rPr>
              <a:t>Conservation of Momentum </a:t>
            </a:r>
            <a:r>
              <a:rPr lang="en-US" sz="2000" dirty="0">
                <a:latin typeface="Times New Roman" panose="02020603050405020304" pitchFamily="18" charset="0"/>
                <a:cs typeface="Times New Roman" panose="02020603050405020304" pitchFamily="18" charset="0"/>
              </a:rPr>
              <a:t>relationship:</a:t>
            </a:r>
          </a:p>
        </p:txBody>
      </p:sp>
    </p:spTree>
    <p:extLst>
      <p:ext uri="{BB962C8B-B14F-4D97-AF65-F5344CB8AC3E}">
        <p14:creationId xmlns:p14="http://schemas.microsoft.com/office/powerpoint/2010/main" val="327371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tgtEl>
                                          <p:spTgt spid="10"/>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animBg="1"/>
      <p:bldP spid="11" grpId="0" animBg="1"/>
      <p:bldP spid="12" grpId="0" animBg="1"/>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33635</TotalTime>
  <Words>4150</Words>
  <Application>Microsoft Macintosh PowerPoint</Application>
  <PresentationFormat>On-screen Show (4:3)</PresentationFormat>
  <Paragraphs>262</Paragraphs>
  <Slides>38</Slides>
  <Notes>21</Notes>
  <HiddenSlides>0</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9" baseType="lpstr">
      <vt:lpstr>Apple Chancery</vt:lpstr>
      <vt:lpstr>Apple Chancery</vt:lpstr>
      <vt:lpstr>Arial</vt:lpstr>
      <vt:lpstr>Calibri</vt:lpstr>
      <vt:lpstr>Cambria Math</vt:lpstr>
      <vt:lpstr>Gill Sans</vt:lpstr>
      <vt:lpstr>Lucida Grande</vt:lpstr>
      <vt:lpstr>Palatino Linotype</vt:lpstr>
      <vt:lpstr>Times New Roman</vt:lpstr>
      <vt:lpstr>Office Theme</vt:lpstr>
      <vt:lpstr>Equation</vt:lpstr>
      <vt:lpstr>General announcements</vt:lpstr>
      <vt:lpstr>What’s left?</vt:lpstr>
      <vt:lpstr>PowerPoint Presentation</vt:lpstr>
      <vt:lpstr>PowerPoint Presentation</vt:lpstr>
      <vt:lpstr>PowerPoint Presentation</vt:lpstr>
      <vt:lpstr>Angular momentum</vt:lpstr>
      <vt:lpstr>PowerPoint Presentation</vt:lpstr>
      <vt:lpstr>Angular momentum example (Ms Dunham’s version)</vt:lpstr>
      <vt:lpstr>Changing angular momentum</vt:lpstr>
      <vt:lpstr>Important note about L</vt:lpstr>
      <vt:lpstr>PowerPoint Presentation</vt:lpstr>
      <vt:lpstr>PowerPoint Presentation</vt:lpstr>
      <vt:lpstr>Figure skater example (Ms. Dunham)</vt:lpstr>
      <vt:lpstr>PowerPoint Presentation</vt:lpstr>
      <vt:lpstr>PowerPoint Presentation</vt:lpstr>
      <vt:lpstr>PowerPoint Presentation</vt:lpstr>
      <vt:lpstr>PowerPoint Presentation</vt:lpstr>
      <vt:lpstr>MGR example – with a twist!</vt:lpstr>
      <vt:lpstr>MGR with a twist (con’t.)!</vt:lpstr>
      <vt:lpstr>PowerPoint Presentation</vt:lpstr>
      <vt:lpstr>PowerPoint Presentation</vt:lpstr>
      <vt:lpstr>Back to the MGR…</vt:lpstr>
      <vt:lpstr>Angular momentum reminders</vt:lpstr>
      <vt:lpstr>Another example: ball and beam</vt:lpstr>
      <vt:lpstr>Ball and beam v.2</vt:lpstr>
      <vt:lpstr>One important (and strange) point:</vt:lpstr>
      <vt:lpstr>General information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Polytechnic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Craig Fletcher</dc:creator>
  <cp:lastModifiedBy>Microsoft Office User</cp:lastModifiedBy>
  <cp:revision>728</cp:revision>
  <cp:lastPrinted>2019-12-10T21:56:02Z</cp:lastPrinted>
  <dcterms:created xsi:type="dcterms:W3CDTF">2017-08-16T17:34:12Z</dcterms:created>
  <dcterms:modified xsi:type="dcterms:W3CDTF">2021-01-14T17:40:35Z</dcterms:modified>
</cp:coreProperties>
</file>